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 id="2147483734" r:id="rId3"/>
    <p:sldMasterId id="2147483763" r:id="rId4"/>
    <p:sldMasterId id="2147483776" r:id="rId5"/>
    <p:sldMasterId id="2147483788" r:id="rId6"/>
  </p:sldMasterIdLst>
  <p:notesMasterIdLst>
    <p:notesMasterId r:id="rId164"/>
  </p:notesMasterIdLst>
  <p:sldIdLst>
    <p:sldId id="674" r:id="rId7"/>
    <p:sldId id="680" r:id="rId8"/>
    <p:sldId id="679" r:id="rId9"/>
    <p:sldId id="675" r:id="rId10"/>
    <p:sldId id="672" r:id="rId11"/>
    <p:sldId id="563" r:id="rId12"/>
    <p:sldId id="335" r:id="rId13"/>
    <p:sldId id="474" r:id="rId14"/>
    <p:sldId id="521" r:id="rId15"/>
    <p:sldId id="564" r:id="rId16"/>
    <p:sldId id="565" r:id="rId17"/>
    <p:sldId id="568" r:id="rId18"/>
    <p:sldId id="569" r:id="rId19"/>
    <p:sldId id="681" r:id="rId20"/>
    <p:sldId id="573" r:id="rId21"/>
    <p:sldId id="566" r:id="rId22"/>
    <p:sldId id="567" r:id="rId23"/>
    <p:sldId id="574" r:id="rId24"/>
    <p:sldId id="570" r:id="rId25"/>
    <p:sldId id="571" r:id="rId26"/>
    <p:sldId id="698" r:id="rId27"/>
    <p:sldId id="575" r:id="rId28"/>
    <p:sldId id="572" r:id="rId29"/>
    <p:sldId id="682" r:id="rId30"/>
    <p:sldId id="576" r:id="rId31"/>
    <p:sldId id="602" r:id="rId32"/>
    <p:sldId id="673" r:id="rId33"/>
    <p:sldId id="676" r:id="rId34"/>
    <p:sldId id="273" r:id="rId35"/>
    <p:sldId id="618" r:id="rId36"/>
    <p:sldId id="619" r:id="rId37"/>
    <p:sldId id="538" r:id="rId38"/>
    <p:sldId id="539" r:id="rId39"/>
    <p:sldId id="365" r:id="rId40"/>
    <p:sldId id="526" r:id="rId41"/>
    <p:sldId id="620" r:id="rId42"/>
    <p:sldId id="596" r:id="rId43"/>
    <p:sldId id="452" r:id="rId44"/>
    <p:sldId id="583" r:id="rId45"/>
    <p:sldId id="590" r:id="rId46"/>
    <p:sldId id="589" r:id="rId47"/>
    <p:sldId id="316" r:id="rId48"/>
    <p:sldId id="475" r:id="rId49"/>
    <p:sldId id="578" r:id="rId50"/>
    <p:sldId id="697" r:id="rId51"/>
    <p:sldId id="577" r:id="rId52"/>
    <p:sldId id="584" r:id="rId53"/>
    <p:sldId id="585" r:id="rId54"/>
    <p:sldId id="559" r:id="rId55"/>
    <p:sldId id="579" r:id="rId56"/>
    <p:sldId id="586" r:id="rId57"/>
    <p:sldId id="677" r:id="rId58"/>
    <p:sldId id="699" r:id="rId59"/>
    <p:sldId id="622" r:id="rId60"/>
    <p:sldId id="625" r:id="rId61"/>
    <p:sldId id="626" r:id="rId62"/>
    <p:sldId id="627" r:id="rId63"/>
    <p:sldId id="624" r:id="rId64"/>
    <p:sldId id="692" r:id="rId65"/>
    <p:sldId id="628" r:id="rId66"/>
    <p:sldId id="700" r:id="rId67"/>
    <p:sldId id="693" r:id="rId68"/>
    <p:sldId id="623" r:id="rId69"/>
    <p:sldId id="562" r:id="rId70"/>
    <p:sldId id="580" r:id="rId71"/>
    <p:sldId id="678" r:id="rId72"/>
    <p:sldId id="604" r:id="rId73"/>
    <p:sldId id="694" r:id="rId74"/>
    <p:sldId id="695" r:id="rId75"/>
    <p:sldId id="581" r:id="rId76"/>
    <p:sldId id="587" r:id="rId77"/>
    <p:sldId id="696" r:id="rId78"/>
    <p:sldId id="603" r:id="rId79"/>
    <p:sldId id="685" r:id="rId80"/>
    <p:sldId id="684" r:id="rId81"/>
    <p:sldId id="687" r:id="rId82"/>
    <p:sldId id="688" r:id="rId83"/>
    <p:sldId id="686" r:id="rId84"/>
    <p:sldId id="691" r:id="rId85"/>
    <p:sldId id="690" r:id="rId86"/>
    <p:sldId id="630" r:id="rId87"/>
    <p:sldId id="689" r:id="rId88"/>
    <p:sldId id="560" r:id="rId89"/>
    <p:sldId id="303" r:id="rId90"/>
    <p:sldId id="527" r:id="rId91"/>
    <p:sldId id="561" r:id="rId92"/>
    <p:sldId id="588" r:id="rId93"/>
    <p:sldId id="605" r:id="rId94"/>
    <p:sldId id="591" r:id="rId95"/>
    <p:sldId id="592" r:id="rId96"/>
    <p:sldId id="582" r:id="rId97"/>
    <p:sldId id="629" r:id="rId98"/>
    <p:sldId id="632" r:id="rId99"/>
    <p:sldId id="634" r:id="rId100"/>
    <p:sldId id="631" r:id="rId101"/>
    <p:sldId id="637" r:id="rId102"/>
    <p:sldId id="638" r:id="rId103"/>
    <p:sldId id="633" r:id="rId104"/>
    <p:sldId id="639" r:id="rId105"/>
    <p:sldId id="642" r:id="rId106"/>
    <p:sldId id="641" r:id="rId107"/>
    <p:sldId id="644" r:id="rId108"/>
    <p:sldId id="645" r:id="rId109"/>
    <p:sldId id="635" r:id="rId110"/>
    <p:sldId id="643" r:id="rId111"/>
    <p:sldId id="640" r:id="rId112"/>
    <p:sldId id="647" r:id="rId113"/>
    <p:sldId id="646" r:id="rId114"/>
    <p:sldId id="648" r:id="rId115"/>
    <p:sldId id="650" r:id="rId116"/>
    <p:sldId id="649" r:id="rId117"/>
    <p:sldId id="652" r:id="rId118"/>
    <p:sldId id="655" r:id="rId119"/>
    <p:sldId id="651" r:id="rId120"/>
    <p:sldId id="654" r:id="rId121"/>
    <p:sldId id="657" r:id="rId122"/>
    <p:sldId id="656" r:id="rId123"/>
    <p:sldId id="659" r:id="rId124"/>
    <p:sldId id="658" r:id="rId125"/>
    <p:sldId id="653" r:id="rId126"/>
    <p:sldId id="661" r:id="rId127"/>
    <p:sldId id="663" r:id="rId128"/>
    <p:sldId id="662" r:id="rId129"/>
    <p:sldId id="660" r:id="rId130"/>
    <p:sldId id="665" r:id="rId131"/>
    <p:sldId id="666" r:id="rId132"/>
    <p:sldId id="668" r:id="rId133"/>
    <p:sldId id="667" r:id="rId134"/>
    <p:sldId id="664" r:id="rId135"/>
    <p:sldId id="670" r:id="rId136"/>
    <p:sldId id="540" r:id="rId137"/>
    <p:sldId id="608" r:id="rId138"/>
    <p:sldId id="607" r:id="rId139"/>
    <p:sldId id="621" r:id="rId140"/>
    <p:sldId id="609" r:id="rId141"/>
    <p:sldId id="610" r:id="rId142"/>
    <p:sldId id="611" r:id="rId143"/>
    <p:sldId id="614" r:id="rId144"/>
    <p:sldId id="613" r:id="rId145"/>
    <p:sldId id="615" r:id="rId146"/>
    <p:sldId id="616" r:id="rId147"/>
    <p:sldId id="617" r:id="rId148"/>
    <p:sldId id="522" r:id="rId149"/>
    <p:sldId id="354" r:id="rId150"/>
    <p:sldId id="553" r:id="rId151"/>
    <p:sldId id="595" r:id="rId152"/>
    <p:sldId id="597" r:id="rId153"/>
    <p:sldId id="593" r:id="rId154"/>
    <p:sldId id="599" r:id="rId155"/>
    <p:sldId id="598" r:id="rId156"/>
    <p:sldId id="600" r:id="rId157"/>
    <p:sldId id="601" r:id="rId158"/>
    <p:sldId id="683" r:id="rId159"/>
    <p:sldId id="443" r:id="rId160"/>
    <p:sldId id="669" r:id="rId161"/>
    <p:sldId id="671" r:id="rId162"/>
    <p:sldId id="612" r:id="rId1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287C"/>
    <a:srgbClr val="7A168E"/>
    <a:srgbClr val="5C0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10" autoAdjust="0"/>
    <p:restoredTop sz="94660"/>
  </p:normalViewPr>
  <p:slideViewPr>
    <p:cSldViewPr>
      <p:cViewPr varScale="1">
        <p:scale>
          <a:sx n="68" d="100"/>
          <a:sy n="68" d="100"/>
        </p:scale>
        <p:origin x="-4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slide" Target="slides/slide154.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presProps" Target="presProps.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4EF2E-F8A3-4D5C-A2AD-A94570C26DF3}" type="datetimeFigureOut">
              <a:rPr lang="en-GB" smtClean="0"/>
              <a:t>08/01/2015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AEB1E-4FB3-4F42-9B19-5A5A4C92ED16}" type="slidenum">
              <a:rPr lang="en-GB" smtClean="0"/>
              <a:t>‹#›</a:t>
            </a:fld>
            <a:endParaRPr lang="en-GB"/>
          </a:p>
        </p:txBody>
      </p:sp>
    </p:spTree>
    <p:extLst>
      <p:ext uri="{BB962C8B-B14F-4D97-AF65-F5344CB8AC3E}">
        <p14:creationId xmlns:p14="http://schemas.microsoft.com/office/powerpoint/2010/main" val="20157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EAEB1E-4FB3-4F42-9B19-5A5A4C92ED16}" type="slidenum">
              <a:rPr lang="en-GB" smtClean="0"/>
              <a:t>5</a:t>
            </a:fld>
            <a:endParaRPr lang="en-GB"/>
          </a:p>
        </p:txBody>
      </p:sp>
    </p:spTree>
    <p:extLst>
      <p:ext uri="{BB962C8B-B14F-4D97-AF65-F5344CB8AC3E}">
        <p14:creationId xmlns:p14="http://schemas.microsoft.com/office/powerpoint/2010/main" val="370205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BE96A-56CF-4259-8B18-5B206606B45A}"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72241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BE96A-56CF-4259-8B18-5B206606B45A}"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372241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1/8/2015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0278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1/8/2015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44940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1/8/2015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391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1/8/2015</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361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1/8/2015</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70C6BF-83BC-466F-A516-A93E98EE73D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8058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A987F7-C824-411A-B2E7-A9DCE0FFE8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721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6D2848-FBE8-4109-8235-33399AB5BD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9656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1F3C04-B324-4311-9A8C-6CF382E81C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3638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C9F06B-6EDC-4AEA-B713-D2FEA2A1018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49494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2B6427-83F4-43C9-BF84-470FEB07950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879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1/8/2015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1276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1C3FC5-70B7-45BF-A02A-544F3F90C22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4847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628AC2-16AF-4870-8398-6FF73AEA53B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2482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1BAB70-1DEB-4534-9164-A15543228F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28442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D7A377-6887-49F4-B247-2F4BA192FA6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638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D4666A-BAAD-4115-8EFB-19AFBC37591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77474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531066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8688"/>
          </a:xfrm>
        </p:spPr>
        <p:txBody>
          <a:bodyPr>
            <a:noAutofit/>
          </a:bodyPr>
          <a:lstStyle>
            <a:lvl1pPr>
              <a:defRPr sz="5400" baseline="0">
                <a:effectLst>
                  <a:outerShdw blurRad="38100" dist="38100" dir="2700000" algn="tl">
                    <a:srgbClr val="000000"/>
                  </a:outerShdw>
                </a:effectLst>
              </a:defRPr>
            </a:lvl1pPr>
          </a:lstStyle>
          <a:p>
            <a:endParaRPr kumimoji="0" lang="en-US" dirty="0"/>
          </a:p>
        </p:txBody>
      </p:sp>
    </p:spTree>
    <p:extLst>
      <p:ext uri="{BB962C8B-B14F-4D97-AF65-F5344CB8AC3E}">
        <p14:creationId xmlns:p14="http://schemas.microsoft.com/office/powerpoint/2010/main" val="3216055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305177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a:solidFill>
                <a:srgbClr val="DBF5F9">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43401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8" name="Footer Placeholder 7"/>
          <p:cNvSpPr>
            <a:spLocks noGrp="1"/>
          </p:cNvSpPr>
          <p:nvPr>
            <p:ph type="ftr" sz="quarter" idx="11"/>
          </p:nvPr>
        </p:nvSpPr>
        <p:spPr/>
        <p:txBody>
          <a:bodyPr/>
          <a:lstStyle/>
          <a:p>
            <a:endParaRPr lang="en-US">
              <a:solidFill>
                <a:srgbClr val="DBF5F9">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2940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1/8/2015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72753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4" name="Footer Placeholder 3"/>
          <p:cNvSpPr>
            <a:spLocks noGrp="1"/>
          </p:cNvSpPr>
          <p:nvPr>
            <p:ph type="ftr" sz="quarter" idx="11"/>
          </p:nvPr>
        </p:nvSpPr>
        <p:spPr/>
        <p:txBody>
          <a:bodyPr/>
          <a:lstStyle/>
          <a:p>
            <a:endParaRPr lang="en-US">
              <a:solidFill>
                <a:srgbClr val="DBF5F9">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435136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3" name="Footer Placeholder 2"/>
          <p:cNvSpPr>
            <a:spLocks noGrp="1"/>
          </p:cNvSpPr>
          <p:nvPr>
            <p:ph type="ftr" sz="quarter" idx="11"/>
          </p:nvPr>
        </p:nvSpPr>
        <p:spPr/>
        <p:txBody>
          <a:bodyPr/>
          <a:lstStyle/>
          <a:p>
            <a:endParaRPr lang="en-US">
              <a:solidFill>
                <a:srgbClr val="DBF5F9">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42089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a:solidFill>
                <a:srgbClr val="DBF5F9">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95223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1660405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641086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03348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510588" cy="765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125538"/>
            <a:ext cx="419417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597400" y="1125538"/>
            <a:ext cx="4194175" cy="4967287"/>
          </a:xfrm>
        </p:spPr>
        <p:txBody>
          <a:bodyPr/>
          <a:lstStyle/>
          <a:p>
            <a:endParaRPr lang="en-GB"/>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GB">
              <a:solidFill>
                <a:srgbClr val="DBF5F9">
                  <a:shade val="90000"/>
                </a:srgb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srgbClr val="DBF5F9">
                  <a:shade val="90000"/>
                </a:srgbClr>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74C90296-183A-4C40-A2EF-8A3F1883E50F}" type="slidenum">
              <a:rPr lang="en-GB">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4038426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0510"/>
            <a:ext cx="8229600" cy="863600"/>
          </a:xfrm>
        </p:spPr>
        <p:txBody>
          <a:bodyPr lIns="0" tIns="0" rIns="0" bIns="0" anchor="t" anchorCtr="0"/>
          <a:lstStyle/>
          <a:p>
            <a:r>
              <a:rPr lang="en-US" smtClean="0"/>
              <a:t>Click to edit Master title style</a:t>
            </a:r>
            <a:endParaRPr lang="en-GB"/>
          </a:p>
        </p:txBody>
      </p:sp>
      <p:sp>
        <p:nvSpPr>
          <p:cNvPr id="3" name="Content Placeholder 2"/>
          <p:cNvSpPr>
            <a:spLocks noGrp="1"/>
          </p:cNvSpPr>
          <p:nvPr>
            <p:ph idx="1"/>
          </p:nvPr>
        </p:nvSpPr>
        <p:spPr>
          <a:xfrm>
            <a:off x="107504" y="1196752"/>
            <a:ext cx="8856984" cy="5400600"/>
          </a:xfrm>
        </p:spPr>
        <p:txBody>
          <a:bodyPr lIns="0" tIns="0" rIns="0" bIns="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fld id="{C2A6634A-092D-4FA5-B53D-CFE3EBFC5B6B}" type="slidenum">
              <a:rPr lang="en-GB">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2153974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DBF5F9">
                  <a:shade val="90000"/>
                </a:srgb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DBF5F9">
                  <a:shade val="90000"/>
                </a:srgb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A46B10-E2A1-4973-89F4-C80D067CA966}"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1287640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08/01/2015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046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1/8/2015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25046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08/01/2015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7159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08/01/2015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4548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08/01/2015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9034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618684-CD62-4C70-A16D-44AA42D7A843}" type="datetimeFigureOut">
              <a:rPr lang="en-GB" smtClean="0">
                <a:solidFill>
                  <a:prstClr val="black">
                    <a:tint val="75000"/>
                  </a:prstClr>
                </a:solidFill>
              </a:rPr>
              <a:pPr/>
              <a:t>08/01/2015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3964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618684-CD62-4C70-A16D-44AA42D7A843}" type="datetimeFigureOut">
              <a:rPr lang="en-GB" smtClean="0">
                <a:solidFill>
                  <a:prstClr val="black">
                    <a:tint val="75000"/>
                  </a:prstClr>
                </a:solidFill>
              </a:rPr>
              <a:pPr/>
              <a:t>08/01/2015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3108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8684-CD62-4C70-A16D-44AA42D7A843}" type="datetimeFigureOut">
              <a:rPr lang="en-GB" smtClean="0">
                <a:solidFill>
                  <a:prstClr val="black">
                    <a:tint val="75000"/>
                  </a:prstClr>
                </a:solidFill>
              </a:rPr>
              <a:pPr/>
              <a:t>08/01/2015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9546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08/01/2015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7128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08/01/2015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7825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08/01/2015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6539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08/01/2015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32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1/8/2015</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9335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510588" cy="765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125538"/>
            <a:ext cx="419417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597400" y="1125538"/>
            <a:ext cx="4194175" cy="4967287"/>
          </a:xfrm>
        </p:spPr>
        <p:txBody>
          <a:bodyPr/>
          <a:lstStyle/>
          <a:p>
            <a:endParaRPr lang="en-GB"/>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GB">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74C90296-183A-4C40-A2EF-8A3F1883E50F}"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58604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6220484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08688"/>
          </a:xfrm>
        </p:spPr>
        <p:txBody>
          <a:bodyPr>
            <a:noAutofit/>
          </a:bodyPr>
          <a:lstStyle>
            <a:lvl1pPr>
              <a:defRPr sz="5400" baseline="0">
                <a:effectLst>
                  <a:outerShdw blurRad="50800" dist="38100" dir="5400000" algn="ctr" rotWithShape="0">
                    <a:schemeClr val="bg1"/>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0" y="980728"/>
            <a:ext cx="9144000" cy="5877272"/>
          </a:xfrm>
        </p:spPr>
        <p:txBody>
          <a:bodyPr lIns="0" tIns="0" rIns="0" bIns="0"/>
          <a:lstStyle>
            <a:lvl1pPr>
              <a:defRPr>
                <a:effectLst>
                  <a:outerShdw blurRad="50800" dist="50800" dir="5400000" algn="ctr" rotWithShape="0">
                    <a:schemeClr val="bg1"/>
                  </a:outerShdw>
                </a:effectLst>
              </a:defRPr>
            </a:lvl1pPr>
            <a:lvl2pPr>
              <a:defRPr>
                <a:effectLst>
                  <a:outerShdw blurRad="50800" dist="50800" dir="5400000" algn="ctr" rotWithShape="0">
                    <a:schemeClr val="bg1"/>
                  </a:outerShdw>
                </a:effectLst>
              </a:defRPr>
            </a:lvl2pPr>
            <a:lvl3pPr>
              <a:defRPr>
                <a:effectLst>
                  <a:outerShdw blurRad="50800" dist="50800" dir="5400000" algn="ctr" rotWithShape="0">
                    <a:schemeClr val="bg1"/>
                  </a:outerShdw>
                </a:effectLst>
              </a:defRPr>
            </a:lvl3pPr>
            <a:lvl4pPr>
              <a:defRPr>
                <a:effectLst>
                  <a:outerShdw blurRad="50800" dist="50800" dir="5400000" algn="ctr" rotWithShape="0">
                    <a:schemeClr val="bg1"/>
                  </a:outerShdw>
                </a:effectLst>
              </a:defRPr>
            </a:lvl4pPr>
            <a:lvl5pPr>
              <a:defRPr>
                <a:effectLst>
                  <a:outerShdw blurRad="50800" dist="50800" dir="5400000" algn="ctr" rotWithShape="0">
                    <a:schemeClr val="bg1"/>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291843618"/>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76237719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1/8/2015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87617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1/8/2015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29456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1/8/2015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433703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1/8/2015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523141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1/8/2015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717438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1/8/2015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40028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1/8/2015</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43713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1/8/2015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77736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1/8/2015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1488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1/11/2015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333996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1/11/2015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38188587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1/11/2015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3907855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1/11/2015</a:t>
            </a:fld>
            <a:endParaRPr lang="en-US">
              <a:solidFill>
                <a:srgbClr val="000000"/>
              </a:solidFill>
              <a:ea typeface="ＭＳ Ｐゴシック" pitchFamily="-108" charset="-128"/>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32187802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1/11/2015</a:t>
            </a:fld>
            <a:endParaRPr lang="en-US">
              <a:solidFill>
                <a:srgbClr val="000000"/>
              </a:solidFill>
              <a:ea typeface="ＭＳ Ｐゴシック" pitchFamily="-108" charset="-128"/>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2987866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1/11/2015</a:t>
            </a:fld>
            <a:endParaRPr lang="en-US">
              <a:solidFill>
                <a:srgbClr val="000000"/>
              </a:solidFill>
              <a:ea typeface="ＭＳ Ｐゴシック" pitchFamily="-108" charset="-128"/>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2116737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1/11/2015</a:t>
            </a:fld>
            <a:endParaRPr lang="en-US">
              <a:solidFill>
                <a:srgbClr val="000000"/>
              </a:solidFill>
              <a:ea typeface="ＭＳ Ｐゴシック" pitchFamily="-108" charset="-128"/>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780879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1/11/2015</a:t>
            </a:fld>
            <a:endParaRPr lang="en-US">
              <a:solidFill>
                <a:srgbClr val="000000"/>
              </a:solidFill>
              <a:ea typeface="ＭＳ Ｐゴシック" pitchFamily="-108" charset="-128"/>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16280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1/8/2015</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3123399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1/11/2015</a:t>
            </a:fld>
            <a:endParaRPr lang="en-US">
              <a:solidFill>
                <a:srgbClr val="000000"/>
              </a:solidFill>
              <a:ea typeface="ＭＳ Ｐゴシック" pitchFamily="-108" charset="-128"/>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1689926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1/11/2015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0781956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1/11/2015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41793317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1/11/2015</a:t>
            </a:fld>
            <a:endParaRPr lang="en-US">
              <a:solidFill>
                <a:srgbClr val="000000">
                  <a:shade val="50000"/>
                </a:srgbClr>
              </a:solidFill>
              <a:ea typeface="ＭＳ Ｐゴシック" pitchFamily="-108" charset="-128"/>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a typeface="ＭＳ Ｐゴシック" pitchFamily="-108" charset="-128"/>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dirty="0">
              <a:solidFill>
                <a:srgbClr val="000000">
                  <a:shade val="50000"/>
                </a:srgbClr>
              </a:solidFill>
              <a:ea typeface="ＭＳ Ｐゴシック" pitchFamily="-108" charset="-128"/>
            </a:endParaRPr>
          </a:p>
        </p:txBody>
      </p:sp>
    </p:spTree>
    <p:extLst>
      <p:ext uri="{BB962C8B-B14F-4D97-AF65-F5344CB8AC3E}">
        <p14:creationId xmlns:p14="http://schemas.microsoft.com/office/powerpoint/2010/main" val="3311909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1/11/2015</a:t>
            </a:fld>
            <a:endParaRPr lang="en-US">
              <a:solidFill>
                <a:srgbClr val="000000">
                  <a:shade val="50000"/>
                </a:srgbClr>
              </a:solidFill>
              <a:ea typeface="ＭＳ Ｐゴシック" pitchFamily="-108" charset="-128"/>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a typeface="ＭＳ Ｐゴシック" pitchFamily="-108" charset="-128"/>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dirty="0">
              <a:solidFill>
                <a:srgbClr val="000000">
                  <a:shade val="50000"/>
                </a:srgbClr>
              </a:solidFill>
              <a:ea typeface="ＭＳ Ｐゴシック" pitchFamily="-108" charset="-128"/>
            </a:endParaRPr>
          </a:p>
        </p:txBody>
      </p:sp>
    </p:spTree>
    <p:extLst>
      <p:ext uri="{BB962C8B-B14F-4D97-AF65-F5344CB8AC3E}">
        <p14:creationId xmlns:p14="http://schemas.microsoft.com/office/powerpoint/2010/main" val="102374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1/8/2015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03433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1/8/2015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39446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jp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363777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4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GB" smtClean="0">
              <a:solidFill>
                <a:srgbClr val="000000"/>
              </a:solidFill>
            </a:endParaRPr>
          </a:p>
        </p:txBody>
      </p:sp>
      <p:sp>
        <p:nvSpPr>
          <p:cNvPr id="134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GB" smtClean="0">
              <a:solidFill>
                <a:srgbClr val="000000"/>
              </a:solidFill>
            </a:endParaRPr>
          </a:p>
        </p:txBody>
      </p:sp>
      <p:sp>
        <p:nvSpPr>
          <p:cNvPr id="134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833F74D4-BF0A-4C84-AC02-B37916250EA0}"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extLst>
      <p:ext uri="{BB962C8B-B14F-4D97-AF65-F5344CB8AC3E}">
        <p14:creationId xmlns:p14="http://schemas.microsoft.com/office/powerpoint/2010/main" val="38088251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0" y="0"/>
            <a:ext cx="9144000" cy="908720"/>
          </a:xfrm>
          <a:prstGeom prst="rect">
            <a:avLst/>
          </a:prstGeom>
        </p:spPr>
        <p:txBody>
          <a:bodyPr vert="horz" lIns="0" tIns="0" rIns="0" bIns="0" anchor="t" anchorCtr="0">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0" y="1196752"/>
            <a:ext cx="9144000" cy="5661248"/>
          </a:xfrm>
          <a:prstGeom prst="rect">
            <a:avLst/>
          </a:prstGeom>
        </p:spPr>
        <p:txBody>
          <a:bodyPr vert="horz" lIns="0" tIns="0" rIns="0" bIns="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DBF5F9">
                    <a:shade val="90000"/>
                  </a:srgbClr>
                </a:solidFill>
              </a:rPr>
              <a:pPr/>
              <a:t>1/8/2015</a:t>
            </a:fld>
            <a:endParaRPr lang="en-US">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87669733"/>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effectLst>
            <a:outerShdw blurRad="38100" dist="38100" dir="2700000" algn="ctr" rotWithShape="0">
              <a:schemeClr val="bg1"/>
            </a:outerShdw>
          </a:effectLst>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effectLst>
            <a:outerShdw blurRad="38100" dist="38100" dir="2700000" algn="ctr" rotWithShape="0">
              <a:schemeClr val="bg1"/>
            </a:outerShdw>
          </a:effectLst>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18684-CD62-4C70-A16D-44AA42D7A843}" type="datetimeFigureOut">
              <a:rPr lang="en-GB" smtClean="0">
                <a:solidFill>
                  <a:prstClr val="black">
                    <a:tint val="75000"/>
                  </a:prstClr>
                </a:solidFill>
              </a:rPr>
              <a:pPr/>
              <a:t>08/01/2015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895462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539552" y="495174"/>
            <a:ext cx="8229600" cy="708688"/>
          </a:xfrm>
          <a:prstGeom prst="rect">
            <a:avLst/>
          </a:prstGeom>
        </p:spPr>
        <p:txBody>
          <a:bodyPr vert="horz" lIns="0" tIns="0" rIns="0" bIns="0" anchor="t" anchorCtr="0">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51520" y="1628800"/>
            <a:ext cx="8712968" cy="51125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04617B">
                    <a:shade val="90000"/>
                  </a:srgbClr>
                </a:solidFill>
              </a:rPr>
              <a:pPr/>
              <a:t>1/8/2015</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18454470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157235444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Share revelation </a:t>
            </a:r>
            <a:r>
              <a:rPr lang="en-GB" sz="4300" dirty="0" smtClean="0">
                <a:effectLst>
                  <a:outerShdw blurRad="38100" dist="38100" dir="2700000" algn="ctr" rotWithShape="0">
                    <a:schemeClr val="tx1"/>
                  </a:outerShdw>
                </a:effectLst>
              </a:rPr>
              <a:t>from 2014/15</a:t>
            </a:r>
          </a:p>
          <a:p>
            <a:pPr>
              <a:spcBef>
                <a:spcPts val="0"/>
              </a:spcBef>
            </a:pPr>
            <a:r>
              <a:rPr lang="en-GB" sz="4300" dirty="0" smtClean="0">
                <a:effectLst>
                  <a:outerShdw blurRad="38100" dist="38100" dir="2700000" algn="ctr" rotWithShape="0">
                    <a:schemeClr val="tx1"/>
                  </a:outerShdw>
                </a:effectLst>
              </a:rPr>
              <a:t>What </a:t>
            </a:r>
            <a:r>
              <a:rPr lang="en-GB" sz="4300" dirty="0" smtClean="0">
                <a:effectLst>
                  <a:outerShdw blurRad="38100" dist="38100" dir="2700000" algn="ctr" rotWithShape="0">
                    <a:schemeClr val="tx1"/>
                  </a:outerShdw>
                </a:effectLst>
              </a:rPr>
              <a:t>has God said? - Words</a:t>
            </a:r>
          </a:p>
          <a:p>
            <a:pPr>
              <a:spcBef>
                <a:spcPts val="0"/>
              </a:spcBef>
            </a:pPr>
            <a:r>
              <a:rPr lang="en-GB" sz="4300" dirty="0" smtClean="0">
                <a:effectLst>
                  <a:outerShdw blurRad="38100" dist="38100" dir="2700000" algn="ctr" rotWithShape="0">
                    <a:schemeClr val="tx1"/>
                  </a:outerShdw>
                </a:effectLst>
              </a:rPr>
              <a:t>What has God show? - Visions</a:t>
            </a:r>
          </a:p>
          <a:p>
            <a:pPr>
              <a:spcBef>
                <a:spcPts val="0"/>
              </a:spcBef>
            </a:pPr>
            <a:r>
              <a:rPr lang="en-GB" sz="4300" dirty="0" smtClean="0">
                <a:effectLst>
                  <a:outerShdw blurRad="38100" dist="38100" dir="2700000" algn="ctr" rotWithShape="0">
                    <a:schemeClr val="tx1"/>
                  </a:outerShdw>
                </a:effectLst>
              </a:rPr>
              <a:t>What does God mean?</a:t>
            </a:r>
          </a:p>
          <a:p>
            <a:pPr>
              <a:spcBef>
                <a:spcPts val="0"/>
              </a:spcBef>
            </a:pPr>
            <a:r>
              <a:rPr lang="en-GB" sz="4300" dirty="0" smtClean="0">
                <a:effectLst>
                  <a:outerShdw blurRad="38100" dist="38100" dir="2700000" algn="ctr" rotWithShape="0">
                    <a:schemeClr val="tx1"/>
                  </a:outerShdw>
                </a:effectLst>
              </a:rPr>
              <a:t>What is the application for me?</a:t>
            </a:r>
          </a:p>
          <a:p>
            <a:pPr>
              <a:spcBef>
                <a:spcPts val="0"/>
              </a:spcBef>
            </a:pPr>
            <a:r>
              <a:rPr lang="en-GB" sz="4300" dirty="0" smtClean="0">
                <a:effectLst>
                  <a:outerShdw blurRad="38100" dist="38100" dir="2700000" algn="ctr" rotWithShape="0">
                    <a:schemeClr val="tx1"/>
                  </a:outerShdw>
                </a:effectLst>
              </a:rPr>
              <a:t>What is the application for the church here?</a:t>
            </a:r>
          </a:p>
          <a:p>
            <a:pPr>
              <a:spcBef>
                <a:spcPts val="0"/>
              </a:spcBef>
            </a:pPr>
            <a:r>
              <a:rPr lang="en-GB" sz="4300" dirty="0" smtClean="0">
                <a:effectLst>
                  <a:outerShdw blurRad="38100" dist="38100" dir="2700000" algn="ctr" rotWithShape="0">
                    <a:schemeClr val="tx1"/>
                  </a:outerShdw>
                </a:effectLst>
              </a:rPr>
              <a:t>What is the application for the wider church?</a:t>
            </a: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9573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a:t>Joshua </a:t>
            </a:r>
            <a:r>
              <a:rPr lang="en-GB" sz="4400" dirty="0" smtClean="0"/>
              <a:t>Generation </a:t>
            </a:r>
            <a:r>
              <a:rPr lang="en-GB" sz="4400" dirty="0"/>
              <a:t>operates in the order of Melchizedek as forerunners of this </a:t>
            </a:r>
            <a:r>
              <a:rPr lang="en-GB" sz="4400" dirty="0" smtClean="0"/>
              <a:t>heavenly, </a:t>
            </a:r>
            <a:r>
              <a:rPr lang="en-GB" sz="4400" dirty="0"/>
              <a:t>royal priesthood to prepare the next united generation to embrace their </a:t>
            </a:r>
            <a:r>
              <a:rPr lang="en-GB" sz="4400" dirty="0" smtClean="0"/>
              <a:t>inheritance</a:t>
            </a:r>
          </a:p>
          <a:p>
            <a:pPr>
              <a:spcBef>
                <a:spcPts val="1200"/>
              </a:spcBef>
            </a:pPr>
            <a:r>
              <a:rPr lang="en-GB" sz="4400" dirty="0"/>
              <a:t>H</a:t>
            </a:r>
            <a:r>
              <a:rPr lang="en-GB" sz="4400" dirty="0" smtClean="0"/>
              <a:t>eavenly </a:t>
            </a:r>
            <a:r>
              <a:rPr lang="en-GB" sz="4400" dirty="0"/>
              <a:t>positions of government to rule and legislate out of intimacy and relationship.</a:t>
            </a:r>
            <a:endParaRPr lang="en-GB" sz="4400" dirty="0" smtClean="0"/>
          </a:p>
        </p:txBody>
      </p:sp>
    </p:spTree>
    <p:extLst>
      <p:ext uri="{BB962C8B-B14F-4D97-AF65-F5344CB8AC3E}">
        <p14:creationId xmlns:p14="http://schemas.microsoft.com/office/powerpoint/2010/main" val="117740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Heaven </a:t>
            </a:r>
            <a:r>
              <a:rPr lang="en-GB" sz="4400" dirty="0"/>
              <a:t>is looking to see its reflection on earth and then the everlasting doors will be opened, then fire will purge the atmosphere as the canopy of fire spreads joining My pillars </a:t>
            </a:r>
            <a:r>
              <a:rPr lang="en-GB" sz="4400" dirty="0" smtClean="0"/>
              <a:t>and becoming My </a:t>
            </a:r>
            <a:r>
              <a:rPr lang="en-GB" sz="4400" dirty="0"/>
              <a:t>covering once again. </a:t>
            </a:r>
          </a:p>
          <a:p>
            <a:pPr>
              <a:spcBef>
                <a:spcPts val="1200"/>
              </a:spcBef>
            </a:pPr>
            <a:endParaRPr lang="en-GB" sz="4400" dirty="0" smtClean="0"/>
          </a:p>
        </p:txBody>
      </p:sp>
    </p:spTree>
    <p:extLst>
      <p:ext uri="{BB962C8B-B14F-4D97-AF65-F5344CB8AC3E}">
        <p14:creationId xmlns:p14="http://schemas.microsoft.com/office/powerpoint/2010/main" val="276592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Who </a:t>
            </a:r>
            <a:r>
              <a:rPr lang="en-GB" sz="4400" dirty="0"/>
              <a:t>will stand in the river of fire? </a:t>
            </a:r>
            <a:endParaRPr lang="en-GB" sz="4400" dirty="0" smtClean="0"/>
          </a:p>
          <a:p>
            <a:pPr>
              <a:spcBef>
                <a:spcPts val="1200"/>
              </a:spcBef>
            </a:pPr>
            <a:r>
              <a:rPr lang="en-GB" sz="4400" dirty="0" smtClean="0"/>
              <a:t>Who </a:t>
            </a:r>
            <a:r>
              <a:rPr lang="en-GB" sz="4400" dirty="0"/>
              <a:t>will ascend the fire stones on My Holy Mountain? </a:t>
            </a:r>
            <a:endParaRPr lang="en-GB" sz="4400" dirty="0" smtClean="0"/>
          </a:p>
          <a:p>
            <a:pPr>
              <a:spcBef>
                <a:spcPts val="1200"/>
              </a:spcBef>
            </a:pPr>
            <a:r>
              <a:rPr lang="en-GB" sz="4400" dirty="0"/>
              <a:t>W</a:t>
            </a:r>
            <a:r>
              <a:rPr lang="en-GB" sz="4400" dirty="0" smtClean="0"/>
              <a:t>ho </a:t>
            </a:r>
            <a:r>
              <a:rPr lang="en-GB" sz="4400" dirty="0"/>
              <a:t>will take their positions on the ancient path enthroned on My right hand?</a:t>
            </a:r>
          </a:p>
          <a:p>
            <a:pPr>
              <a:spcBef>
                <a:spcPts val="1200"/>
              </a:spcBef>
            </a:pPr>
            <a:endParaRPr lang="en-GB" sz="4400" dirty="0" smtClean="0"/>
          </a:p>
        </p:txBody>
      </p:sp>
    </p:spTree>
    <p:extLst>
      <p:ext uri="{BB962C8B-B14F-4D97-AF65-F5344CB8AC3E}">
        <p14:creationId xmlns:p14="http://schemas.microsoft.com/office/powerpoint/2010/main" val="334760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Son it is time. Listen carefully to everything I have to impart to you. You must rise up and take your place in government. I have assigned you the chancellors’ position and I have given you the seal. </a:t>
            </a:r>
            <a:endParaRPr lang="en-GB" sz="4400" dirty="0" smtClean="0"/>
          </a:p>
          <a:p>
            <a:pPr>
              <a:spcBef>
                <a:spcPts val="1200"/>
              </a:spcBef>
            </a:pPr>
            <a:r>
              <a:rPr lang="en-GB" sz="4400" dirty="0" smtClean="0"/>
              <a:t>It </a:t>
            </a:r>
            <a:r>
              <a:rPr lang="en-GB" sz="4400" dirty="0"/>
              <a:t>is time to begin to use it to engage the 12 houses to release understanding of the 12 heavenly laws of government. </a:t>
            </a:r>
          </a:p>
        </p:txBody>
      </p:sp>
    </p:spTree>
    <p:extLst>
      <p:ext uri="{BB962C8B-B14F-4D97-AF65-F5344CB8AC3E}">
        <p14:creationId xmlns:p14="http://schemas.microsoft.com/office/powerpoint/2010/main" val="2422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smtClean="0"/>
              <a:t>Go </a:t>
            </a:r>
            <a:r>
              <a:rPr lang="en-GB" sz="4400" dirty="0"/>
              <a:t>to each house in sequence and you will be able to receive the revelation you will need to authorise and release heavenly </a:t>
            </a:r>
            <a:r>
              <a:rPr lang="en-GB" sz="4400" dirty="0" smtClean="0"/>
              <a:t>authority.</a:t>
            </a:r>
          </a:p>
          <a:p>
            <a:pPr>
              <a:spcBef>
                <a:spcPts val="1200"/>
              </a:spcBef>
            </a:pPr>
            <a:r>
              <a:rPr lang="en-GB" sz="4400" dirty="0" smtClean="0"/>
              <a:t>Release </a:t>
            </a:r>
            <a:r>
              <a:rPr lang="en-GB" sz="4400" dirty="0"/>
              <a:t>your frequency issue the call for government to </a:t>
            </a:r>
            <a:r>
              <a:rPr lang="en-GB" sz="4400" dirty="0" smtClean="0"/>
              <a:t>arise.</a:t>
            </a:r>
          </a:p>
          <a:p>
            <a:pPr>
              <a:spcBef>
                <a:spcPts val="1200"/>
              </a:spcBef>
            </a:pPr>
            <a:r>
              <a:rPr lang="en-GB" sz="4400" dirty="0" smtClean="0"/>
              <a:t>I </a:t>
            </a:r>
            <a:r>
              <a:rPr lang="en-GB" sz="4400" dirty="0"/>
              <a:t>am positioning those who will hear the call but you must be ready to invest them and seal their mandates. </a:t>
            </a:r>
          </a:p>
        </p:txBody>
      </p:sp>
    </p:spTree>
    <p:extLst>
      <p:ext uri="{BB962C8B-B14F-4D97-AF65-F5344CB8AC3E}">
        <p14:creationId xmlns:p14="http://schemas.microsoft.com/office/powerpoint/2010/main" val="15021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smtClean="0"/>
              <a:t>Son </a:t>
            </a:r>
            <a:r>
              <a:rPr lang="en-GB" sz="4400" dirty="0"/>
              <a:t>take your position and be ready for enthronement and coronation in the realms of heavenly </a:t>
            </a:r>
            <a:r>
              <a:rPr lang="en-GB" sz="4400" dirty="0" smtClean="0"/>
              <a:t>government.</a:t>
            </a:r>
          </a:p>
          <a:p>
            <a:pPr>
              <a:spcBef>
                <a:spcPts val="1200"/>
              </a:spcBef>
            </a:pPr>
            <a:r>
              <a:rPr lang="en-GB" sz="4400" dirty="0" smtClean="0"/>
              <a:t>I </a:t>
            </a:r>
            <a:r>
              <a:rPr lang="en-GB" sz="4400" dirty="0"/>
              <a:t>know your heart and I know your struggles but don't be distracted from your heavenly assignment and quests. </a:t>
            </a:r>
          </a:p>
          <a:p>
            <a:pPr>
              <a:spcBef>
                <a:spcPts val="1200"/>
              </a:spcBef>
            </a:pPr>
            <a:r>
              <a:rPr lang="en-GB" sz="4400" dirty="0"/>
              <a:t>The battles are for true government to reflect My house and My servant dominion. </a:t>
            </a:r>
          </a:p>
          <a:p>
            <a:pPr>
              <a:spcBef>
                <a:spcPts val="1200"/>
              </a:spcBef>
            </a:pPr>
            <a:endParaRPr lang="en-GB" sz="4400" dirty="0" smtClean="0"/>
          </a:p>
        </p:txBody>
      </p:sp>
    </p:spTree>
    <p:extLst>
      <p:ext uri="{BB962C8B-B14F-4D97-AF65-F5344CB8AC3E}">
        <p14:creationId xmlns:p14="http://schemas.microsoft.com/office/powerpoint/2010/main" val="88297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20000"/>
          </a:bodyPr>
          <a:lstStyle/>
          <a:p>
            <a:pPr>
              <a:spcBef>
                <a:spcPts val="1200"/>
              </a:spcBef>
            </a:pPr>
            <a:r>
              <a:rPr lang="en-GB" sz="4400" dirty="0"/>
              <a:t>The release of angelic harbingers is my near and those who refuse to embrace the new order will be given a choice but l will remove My approval and presence from their stewardship. </a:t>
            </a:r>
            <a:endParaRPr lang="en-GB" sz="4400" dirty="0" smtClean="0"/>
          </a:p>
          <a:p>
            <a:pPr>
              <a:spcBef>
                <a:spcPts val="1200"/>
              </a:spcBef>
            </a:pPr>
            <a:r>
              <a:rPr lang="en-GB" sz="4400" dirty="0"/>
              <a:t>T</a:t>
            </a:r>
            <a:r>
              <a:rPr lang="en-GB" sz="4400" dirty="0" smtClean="0"/>
              <a:t>hose </a:t>
            </a:r>
            <a:r>
              <a:rPr lang="en-GB" sz="4400" dirty="0"/>
              <a:t>who refuse sonship because they have ignored true friendship with Me will depart from Me because l don't know them. Their destinies will pass to others who had been faithful to put relationship before ministry.</a:t>
            </a:r>
            <a:endParaRPr lang="en-GB" sz="4400" dirty="0" smtClean="0"/>
          </a:p>
        </p:txBody>
      </p:sp>
    </p:spTree>
    <p:extLst>
      <p:ext uri="{BB962C8B-B14F-4D97-AF65-F5344CB8AC3E}">
        <p14:creationId xmlns:p14="http://schemas.microsoft.com/office/powerpoint/2010/main" val="10740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a:t>There will be many successions that will take place as the old orders are removed and the new succeed then in heaven. </a:t>
            </a:r>
          </a:p>
          <a:p>
            <a:pPr>
              <a:spcBef>
                <a:spcPts val="1200"/>
              </a:spcBef>
            </a:pPr>
            <a:r>
              <a:rPr lang="en-GB" sz="4400" dirty="0"/>
              <a:t>There will be many reassignments this coming </a:t>
            </a:r>
            <a:r>
              <a:rPr lang="en-GB" sz="4400" dirty="0" smtClean="0"/>
              <a:t>year. Be </a:t>
            </a:r>
            <a:r>
              <a:rPr lang="en-GB" sz="4400" dirty="0"/>
              <a:t>ready to recognise and to authorise them. </a:t>
            </a:r>
          </a:p>
          <a:p>
            <a:pPr>
              <a:spcBef>
                <a:spcPts val="1200"/>
              </a:spcBef>
            </a:pPr>
            <a:r>
              <a:rPr lang="en-GB" sz="4400" dirty="0"/>
              <a:t>True government patterned after heaven will be established. I am looking </a:t>
            </a:r>
            <a:r>
              <a:rPr lang="en-GB" sz="4400" dirty="0" smtClean="0"/>
              <a:t>for the </a:t>
            </a:r>
            <a:r>
              <a:rPr lang="en-GB" sz="4400" dirty="0"/>
              <a:t>Sons who will take their heavenly positions and be who they always were.</a:t>
            </a:r>
          </a:p>
          <a:p>
            <a:pPr>
              <a:spcBef>
                <a:spcPts val="1200"/>
              </a:spcBef>
            </a:pPr>
            <a:endParaRPr lang="en-GB" sz="4400" dirty="0" smtClean="0"/>
          </a:p>
        </p:txBody>
      </p:sp>
    </p:spTree>
    <p:extLst>
      <p:ext uri="{BB962C8B-B14F-4D97-AF65-F5344CB8AC3E}">
        <p14:creationId xmlns:p14="http://schemas.microsoft.com/office/powerpoint/2010/main" val="27590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pendulum is about to swing and momentum will increase as more and more enter the veils and experience My person. The dark cloud beckons and the eternal flame must be embraced. </a:t>
            </a:r>
            <a:endParaRPr lang="en-GB" sz="4400" dirty="0" smtClean="0"/>
          </a:p>
          <a:p>
            <a:pPr>
              <a:spcBef>
                <a:spcPts val="1200"/>
              </a:spcBef>
            </a:pPr>
            <a:r>
              <a:rPr lang="en-GB" sz="4400" dirty="0" smtClean="0"/>
              <a:t>The </a:t>
            </a:r>
            <a:r>
              <a:rPr lang="en-GB" sz="4400" dirty="0"/>
              <a:t>deeper experiences of My manifold </a:t>
            </a:r>
            <a:r>
              <a:rPr lang="en-GB" sz="4400" dirty="0" smtClean="0"/>
              <a:t>multi-faceted </a:t>
            </a:r>
            <a:r>
              <a:rPr lang="en-GB" sz="4400" dirty="0"/>
              <a:t>mysteries are to be encountered and then great shifts will take place.</a:t>
            </a:r>
            <a:endParaRPr lang="en-GB" sz="4400" dirty="0" smtClean="0"/>
          </a:p>
        </p:txBody>
      </p:sp>
    </p:spTree>
    <p:extLst>
      <p:ext uri="{BB962C8B-B14F-4D97-AF65-F5344CB8AC3E}">
        <p14:creationId xmlns:p14="http://schemas.microsoft.com/office/powerpoint/2010/main" val="31291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a:t>Don't be distracted by the esoteric Illusions that are being released that tickle many ears of the </a:t>
            </a:r>
            <a:r>
              <a:rPr lang="en-GB" sz="4400" dirty="0" smtClean="0"/>
              <a:t>immature.</a:t>
            </a:r>
          </a:p>
          <a:p>
            <a:pPr>
              <a:spcBef>
                <a:spcPts val="1200"/>
              </a:spcBef>
            </a:pPr>
            <a:r>
              <a:rPr lang="en-GB" sz="4400" dirty="0" smtClean="0"/>
              <a:t>The </a:t>
            </a:r>
            <a:r>
              <a:rPr lang="en-GB" sz="4400" dirty="0"/>
              <a:t>mysteries hidden for so long are to be made plane for those willing to embrace their positions of </a:t>
            </a:r>
            <a:r>
              <a:rPr lang="en-GB" sz="4400" dirty="0" smtClean="0"/>
              <a:t>responsibility.</a:t>
            </a:r>
          </a:p>
          <a:p>
            <a:pPr>
              <a:spcBef>
                <a:spcPts val="1200"/>
              </a:spcBef>
            </a:pPr>
            <a:r>
              <a:rPr lang="en-GB" sz="4400" dirty="0" smtClean="0"/>
              <a:t>Deep </a:t>
            </a:r>
            <a:r>
              <a:rPr lang="en-GB" sz="4400" dirty="0"/>
              <a:t>to deep beckons but the cost must be weighed. The mysteries hidden will be made plane for those who will pursue Me. </a:t>
            </a:r>
            <a:endParaRPr lang="en-GB" sz="4400" dirty="0" smtClean="0"/>
          </a:p>
        </p:txBody>
      </p:sp>
    </p:spTree>
    <p:extLst>
      <p:ext uri="{BB962C8B-B14F-4D97-AF65-F5344CB8AC3E}">
        <p14:creationId xmlns:p14="http://schemas.microsoft.com/office/powerpoint/2010/main" val="71716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The </a:t>
            </a:r>
            <a:r>
              <a:rPr lang="en-GB" sz="4400" dirty="0"/>
              <a:t>dimensions must be entered for the revelation of the mysteries to be opened up and the governmental authority to be revealed. The mysteries once hidden are awaiting those who will answer the call to take their places in heavenly government.</a:t>
            </a:r>
            <a:endParaRPr lang="en-GB" sz="4400" dirty="0" smtClean="0"/>
          </a:p>
        </p:txBody>
      </p:sp>
    </p:spTree>
    <p:extLst>
      <p:ext uri="{BB962C8B-B14F-4D97-AF65-F5344CB8AC3E}">
        <p14:creationId xmlns:p14="http://schemas.microsoft.com/office/powerpoint/2010/main" val="15451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lnSpcReduction="10000"/>
          </a:bodyPr>
          <a:lstStyle/>
          <a:p>
            <a:pPr>
              <a:spcBef>
                <a:spcPts val="1200"/>
              </a:spcBef>
            </a:pPr>
            <a:r>
              <a:rPr lang="en-GB" sz="4400" dirty="0" smtClean="0"/>
              <a:t>Melchizedek order?</a:t>
            </a:r>
          </a:p>
          <a:p>
            <a:pPr>
              <a:spcBef>
                <a:spcPts val="1200"/>
              </a:spcBef>
            </a:pPr>
            <a:r>
              <a:rPr lang="en-GB" sz="4400" dirty="0" err="1" smtClean="0"/>
              <a:t>Heb</a:t>
            </a:r>
            <a:r>
              <a:rPr lang="en-GB" sz="4400" dirty="0" smtClean="0"/>
              <a:t> </a:t>
            </a:r>
            <a:r>
              <a:rPr lang="en-GB" sz="4400" dirty="0"/>
              <a:t>6:19 This hope we have as an anchor of the soul, a hope both sure and steadfast and one which </a:t>
            </a:r>
            <a:r>
              <a:rPr lang="en-GB" sz="4400" dirty="0">
                <a:solidFill>
                  <a:srgbClr val="FFFF00"/>
                </a:solidFill>
              </a:rPr>
              <a:t>enters within the veil</a:t>
            </a:r>
            <a:r>
              <a:rPr lang="en-GB" sz="4400" dirty="0"/>
              <a:t>, 20 where </a:t>
            </a:r>
            <a:r>
              <a:rPr lang="en-GB" sz="4400" dirty="0">
                <a:solidFill>
                  <a:srgbClr val="FFFF00"/>
                </a:solidFill>
              </a:rPr>
              <a:t>Jesus has entered as a forerunner for us</a:t>
            </a:r>
            <a:r>
              <a:rPr lang="en-GB" sz="4400" dirty="0"/>
              <a:t>, having become a high priest forever according to the </a:t>
            </a:r>
            <a:r>
              <a:rPr lang="en-GB" sz="4400" dirty="0">
                <a:solidFill>
                  <a:srgbClr val="FFFF00"/>
                </a:solidFill>
              </a:rPr>
              <a:t>order of Melchizedek</a:t>
            </a:r>
            <a:r>
              <a:rPr lang="en-GB" sz="4400" dirty="0"/>
              <a:t>.</a:t>
            </a:r>
            <a:endParaRPr lang="en-GB" sz="4400" dirty="0" smtClean="0"/>
          </a:p>
        </p:txBody>
      </p:sp>
    </p:spTree>
    <p:extLst>
      <p:ext uri="{BB962C8B-B14F-4D97-AF65-F5344CB8AC3E}">
        <p14:creationId xmlns:p14="http://schemas.microsoft.com/office/powerpoint/2010/main" val="21088181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I will Issue the call to come once again be ready to make it simple. The sapphire cube and the dimensions within dimensions have been mysteries but now will be experienced by those who are willing to come within. </a:t>
            </a:r>
            <a:endParaRPr lang="en-GB" sz="4400" dirty="0" smtClean="0"/>
          </a:p>
        </p:txBody>
      </p:sp>
    </p:spTree>
    <p:extLst>
      <p:ext uri="{BB962C8B-B14F-4D97-AF65-F5344CB8AC3E}">
        <p14:creationId xmlns:p14="http://schemas.microsoft.com/office/powerpoint/2010/main" val="290781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a:t>
            </a:r>
            <a:r>
              <a:rPr lang="en-GB" sz="4400" dirty="0" smtClean="0"/>
              <a:t>3, 4, 7, </a:t>
            </a:r>
            <a:r>
              <a:rPr lang="en-GB" sz="4400" dirty="0"/>
              <a:t>12 dimensions of governmental orders will be revealed </a:t>
            </a:r>
            <a:r>
              <a:rPr lang="en-GB" sz="4400" dirty="0" smtClean="0"/>
              <a:t>through personal </a:t>
            </a:r>
            <a:r>
              <a:rPr lang="en-GB" sz="4400" dirty="0"/>
              <a:t>encounter with these heavenly dimensional spheres not through the esoteric ramblings of the so called mystics who are placing veils of mystery over the eyes of those who look and listen but have not entered in and have not taken their positions as Lords. </a:t>
            </a:r>
          </a:p>
          <a:p>
            <a:pPr>
              <a:spcBef>
                <a:spcPts val="1200"/>
              </a:spcBef>
            </a:pPr>
            <a:endParaRPr lang="en-GB" sz="4400" dirty="0" smtClean="0"/>
          </a:p>
        </p:txBody>
      </p:sp>
    </p:spTree>
    <p:extLst>
      <p:ext uri="{BB962C8B-B14F-4D97-AF65-F5344CB8AC3E}">
        <p14:creationId xmlns:p14="http://schemas.microsoft.com/office/powerpoint/2010/main" val="336931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err="1"/>
              <a:t>Metatron</a:t>
            </a:r>
            <a:r>
              <a:rPr lang="en-GB" sz="4400" dirty="0"/>
              <a:t> </a:t>
            </a:r>
            <a:r>
              <a:rPr lang="en-GB" sz="4400" dirty="0" smtClean="0"/>
              <a:t>is </a:t>
            </a:r>
            <a:r>
              <a:rPr lang="en-GB" sz="4400" dirty="0"/>
              <a:t>my chosen vessel for this year. The keys to understanding the times will be given freely and the doors to the dimensional </a:t>
            </a:r>
            <a:r>
              <a:rPr lang="en-GB" sz="4400" dirty="0" smtClean="0"/>
              <a:t>spheres </a:t>
            </a:r>
            <a:r>
              <a:rPr lang="en-GB" sz="4400" dirty="0"/>
              <a:t>of true governmental authority will be opened. </a:t>
            </a:r>
            <a:endParaRPr lang="en-GB" sz="4400" dirty="0" smtClean="0"/>
          </a:p>
          <a:p>
            <a:pPr>
              <a:spcBef>
                <a:spcPts val="1200"/>
              </a:spcBef>
            </a:pPr>
            <a:r>
              <a:rPr lang="en-GB" sz="4400" dirty="0" err="1" smtClean="0"/>
              <a:t>Metatron</a:t>
            </a:r>
            <a:r>
              <a:rPr lang="en-GB" sz="4400" dirty="0" smtClean="0"/>
              <a:t> </a:t>
            </a:r>
            <a:r>
              <a:rPr lang="en-GB" sz="4400" dirty="0"/>
              <a:t>will give the keys and open the doors to those willing to let go of the old and fully embrace the new order.</a:t>
            </a:r>
            <a:endParaRPr lang="en-GB" sz="4400" dirty="0" smtClean="0"/>
          </a:p>
        </p:txBody>
      </p:sp>
    </p:spTree>
    <p:extLst>
      <p:ext uri="{BB962C8B-B14F-4D97-AF65-F5344CB8AC3E}">
        <p14:creationId xmlns:p14="http://schemas.microsoft.com/office/powerpoint/2010/main" val="275569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The order of Melchizedek will arise and be revealed when the last generation finally refuse to cross and the 40 years is complete</a:t>
            </a:r>
            <a:r>
              <a:rPr lang="en-GB" sz="4400" dirty="0" smtClean="0"/>
              <a:t>.</a:t>
            </a:r>
          </a:p>
          <a:p>
            <a:pPr>
              <a:spcBef>
                <a:spcPts val="1200"/>
              </a:spcBef>
            </a:pPr>
            <a:r>
              <a:rPr lang="en-GB" sz="4400" dirty="0"/>
              <a:t>The order of Melchizedek will arise and be revealed when the last generation finally refuse to cross and the 40 years is complete.</a:t>
            </a:r>
            <a:endParaRPr lang="en-GB" sz="4400" dirty="0" smtClean="0"/>
          </a:p>
        </p:txBody>
      </p:sp>
    </p:spTree>
    <p:extLst>
      <p:ext uri="{BB962C8B-B14F-4D97-AF65-F5344CB8AC3E}">
        <p14:creationId xmlns:p14="http://schemas.microsoft.com/office/powerpoint/2010/main" val="376805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The </a:t>
            </a:r>
            <a:r>
              <a:rPr lang="en-GB" sz="4400" dirty="0"/>
              <a:t>Joshua generation will be given the mantle of government and investiture and Succession will be over and enthronements will quickly take place. The forerunners have gone before they are already in governmental heavenly positions but must be ready. </a:t>
            </a:r>
            <a:endParaRPr lang="en-GB" sz="4400" dirty="0" smtClean="0"/>
          </a:p>
        </p:txBody>
      </p:sp>
    </p:spTree>
    <p:extLst>
      <p:ext uri="{BB962C8B-B14F-4D97-AF65-F5344CB8AC3E}">
        <p14:creationId xmlns:p14="http://schemas.microsoft.com/office/powerpoint/2010/main" val="8062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When the 40 years has passed expect the light intensity to increase to such a level that the old orders will be exposed for what they </a:t>
            </a:r>
            <a:r>
              <a:rPr lang="en-GB" sz="4400" dirty="0" smtClean="0"/>
              <a:t>are, man’s </a:t>
            </a:r>
            <a:r>
              <a:rPr lang="en-GB" sz="4400" dirty="0"/>
              <a:t>best efforts. I will leave in ways that appear suddenly to take place but for many they have </a:t>
            </a:r>
            <a:r>
              <a:rPr lang="en-GB" sz="4400" dirty="0" smtClean="0"/>
              <a:t>ignored </a:t>
            </a:r>
            <a:r>
              <a:rPr lang="en-GB" sz="4400" dirty="0"/>
              <a:t>the call to cross over for years. </a:t>
            </a:r>
            <a:endParaRPr lang="en-GB" sz="4400" dirty="0" smtClean="0"/>
          </a:p>
        </p:txBody>
      </p:sp>
    </p:spTree>
    <p:extLst>
      <p:ext uri="{BB962C8B-B14F-4D97-AF65-F5344CB8AC3E}">
        <p14:creationId xmlns:p14="http://schemas.microsoft.com/office/powerpoint/2010/main" val="31754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20000"/>
          </a:bodyPr>
          <a:lstStyle/>
          <a:p>
            <a:pPr>
              <a:spcBef>
                <a:spcPts val="1200"/>
              </a:spcBef>
            </a:pPr>
            <a:r>
              <a:rPr lang="en-GB" sz="4400" dirty="0" smtClean="0"/>
              <a:t>Suddenly </a:t>
            </a:r>
            <a:r>
              <a:rPr lang="en-GB" sz="4400" dirty="0"/>
              <a:t>will only be the appearance to those who have followed and have been submitted under the old mountains. </a:t>
            </a:r>
            <a:endParaRPr lang="en-GB" sz="4400" dirty="0" smtClean="0"/>
          </a:p>
          <a:p>
            <a:pPr>
              <a:spcBef>
                <a:spcPts val="1200"/>
              </a:spcBef>
            </a:pPr>
            <a:r>
              <a:rPr lang="en-GB" sz="4400" dirty="0"/>
              <a:t>Long have I been calling to the sons of men to come but they would not. </a:t>
            </a:r>
          </a:p>
          <a:p>
            <a:pPr>
              <a:spcBef>
                <a:spcPts val="1200"/>
              </a:spcBef>
            </a:pPr>
            <a:r>
              <a:rPr lang="en-GB" sz="4400" dirty="0"/>
              <a:t>The call will continue for </a:t>
            </a:r>
            <a:r>
              <a:rPr lang="en-GB" sz="4400" dirty="0" smtClean="0"/>
              <a:t>8 </a:t>
            </a:r>
            <a:r>
              <a:rPr lang="en-GB" sz="4400" dirty="0"/>
              <a:t>months in 2015 and then I will finally leave the old order.  Then the new sound of the new call to cross over and enter beyond the veil will go forth to those who have never imagined or thought.</a:t>
            </a:r>
          </a:p>
          <a:p>
            <a:pPr marL="0" indent="0">
              <a:spcBef>
                <a:spcPts val="1200"/>
              </a:spcBef>
              <a:buNone/>
            </a:pPr>
            <a:endParaRPr lang="en-GB" sz="4400" dirty="0" smtClean="0"/>
          </a:p>
        </p:txBody>
      </p:sp>
    </p:spTree>
    <p:extLst>
      <p:ext uri="{BB962C8B-B14F-4D97-AF65-F5344CB8AC3E}">
        <p14:creationId xmlns:p14="http://schemas.microsoft.com/office/powerpoint/2010/main" val="36810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Make </a:t>
            </a:r>
            <a:r>
              <a:rPr lang="en-GB" sz="4400" dirty="0"/>
              <a:t>ready the Joshua Generation for they must be ready to guide those who will be early responders and will be lost without the forerunners.</a:t>
            </a:r>
          </a:p>
          <a:p>
            <a:pPr>
              <a:spcBef>
                <a:spcPts val="1200"/>
              </a:spcBef>
            </a:pPr>
            <a:r>
              <a:rPr lang="en-GB" sz="4400" dirty="0"/>
              <a:t>The new landscape will be overwhelming without those who have spied out the land.</a:t>
            </a:r>
          </a:p>
          <a:p>
            <a:pPr>
              <a:spcBef>
                <a:spcPts val="1200"/>
              </a:spcBef>
            </a:pPr>
            <a:endParaRPr lang="en-GB" sz="4400" dirty="0" smtClean="0"/>
          </a:p>
        </p:txBody>
      </p:sp>
    </p:spTree>
    <p:extLst>
      <p:ext uri="{BB962C8B-B14F-4D97-AF65-F5344CB8AC3E}">
        <p14:creationId xmlns:p14="http://schemas.microsoft.com/office/powerpoint/2010/main" val="41305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Son your heavenly governmental position will increase next year so you must become more governmental in your engagements. San reorder everything to facilitate establishing government. In your heavenly chancellors role release and seal blueprints for government. </a:t>
            </a:r>
            <a:endParaRPr lang="en-GB" sz="4400" dirty="0" smtClean="0"/>
          </a:p>
        </p:txBody>
      </p:sp>
    </p:spTree>
    <p:extLst>
      <p:ext uri="{BB962C8B-B14F-4D97-AF65-F5344CB8AC3E}">
        <p14:creationId xmlns:p14="http://schemas.microsoft.com/office/powerpoint/2010/main" val="95751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smtClean="0"/>
              <a:t>Establish </a:t>
            </a:r>
            <a:r>
              <a:rPr lang="en-GB" sz="4400" dirty="0"/>
              <a:t>the support group and look for those who are governmental across parallels with the Alpha groups. Ask the question within the feedback assessment forms. </a:t>
            </a:r>
          </a:p>
          <a:p>
            <a:pPr>
              <a:spcBef>
                <a:spcPts val="1200"/>
              </a:spcBef>
            </a:pPr>
            <a:r>
              <a:rPr lang="en-GB" sz="4400" dirty="0"/>
              <a:t>Amalgamate the groups to go to another level in court cases and governmental issues. It is time to </a:t>
            </a:r>
            <a:r>
              <a:rPr lang="en-GB" sz="4400" dirty="0" smtClean="0"/>
              <a:t>re-evaluate </a:t>
            </a:r>
            <a:r>
              <a:rPr lang="en-GB" sz="4400" dirty="0"/>
              <a:t>everything from a governmental perspective.</a:t>
            </a:r>
          </a:p>
          <a:p>
            <a:pPr>
              <a:spcBef>
                <a:spcPts val="1200"/>
              </a:spcBef>
            </a:pPr>
            <a:endParaRPr lang="en-GB" sz="4400" dirty="0" smtClean="0"/>
          </a:p>
        </p:txBody>
      </p:sp>
    </p:spTree>
    <p:extLst>
      <p:ext uri="{BB962C8B-B14F-4D97-AF65-F5344CB8AC3E}">
        <p14:creationId xmlns:p14="http://schemas.microsoft.com/office/powerpoint/2010/main" val="266954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fontScale="92500" lnSpcReduction="10000"/>
          </a:bodyPr>
          <a:lstStyle/>
          <a:p>
            <a:pPr>
              <a:spcBef>
                <a:spcPts val="1200"/>
              </a:spcBef>
            </a:pPr>
            <a:r>
              <a:rPr lang="en-GB" sz="4400" dirty="0" err="1" smtClean="0"/>
              <a:t>Heb</a:t>
            </a:r>
            <a:r>
              <a:rPr lang="en-GB" sz="4400" dirty="0"/>
              <a:t> 7:1 For this Melchizedek, </a:t>
            </a:r>
            <a:r>
              <a:rPr lang="en-GB" sz="4400" dirty="0">
                <a:solidFill>
                  <a:srgbClr val="FFFF00"/>
                </a:solidFill>
              </a:rPr>
              <a:t>king</a:t>
            </a:r>
            <a:r>
              <a:rPr lang="en-GB" sz="4400" dirty="0"/>
              <a:t> of Salem, </a:t>
            </a:r>
            <a:r>
              <a:rPr lang="en-GB" sz="4400" dirty="0">
                <a:solidFill>
                  <a:srgbClr val="FFFF00"/>
                </a:solidFill>
              </a:rPr>
              <a:t>priest</a:t>
            </a:r>
            <a:r>
              <a:rPr lang="en-GB" sz="4400" dirty="0"/>
              <a:t> of the Most High God, </a:t>
            </a:r>
            <a:r>
              <a:rPr lang="en-GB" sz="4400" dirty="0" smtClean="0"/>
              <a:t>… was </a:t>
            </a:r>
            <a:r>
              <a:rPr lang="en-GB" sz="4400" dirty="0"/>
              <a:t>first of all, by the translation of his name, king of </a:t>
            </a:r>
            <a:r>
              <a:rPr lang="en-GB" sz="4400" dirty="0">
                <a:solidFill>
                  <a:srgbClr val="FFFF00"/>
                </a:solidFill>
              </a:rPr>
              <a:t>righteousness</a:t>
            </a:r>
            <a:r>
              <a:rPr lang="en-GB" sz="4400" dirty="0"/>
              <a:t>, and then also king of Salem, which is king of </a:t>
            </a:r>
            <a:r>
              <a:rPr lang="en-GB" sz="4400" dirty="0">
                <a:solidFill>
                  <a:srgbClr val="FFFF00"/>
                </a:solidFill>
              </a:rPr>
              <a:t>peace</a:t>
            </a:r>
            <a:r>
              <a:rPr lang="en-GB" sz="4400" dirty="0"/>
              <a:t>. 3 Without father, without mother, </a:t>
            </a:r>
            <a:r>
              <a:rPr lang="en-GB" sz="4400" dirty="0">
                <a:solidFill>
                  <a:srgbClr val="FFFF00"/>
                </a:solidFill>
              </a:rPr>
              <a:t>without genealogy</a:t>
            </a:r>
            <a:r>
              <a:rPr lang="en-GB" sz="4400" dirty="0"/>
              <a:t>, having neither beginning of days nor end of life, but made like the </a:t>
            </a:r>
            <a:r>
              <a:rPr lang="en-GB" sz="4400" dirty="0">
                <a:solidFill>
                  <a:srgbClr val="FFFF00"/>
                </a:solidFill>
              </a:rPr>
              <a:t>Son of God</a:t>
            </a:r>
            <a:r>
              <a:rPr lang="en-GB" sz="4400" dirty="0"/>
              <a:t>, he remains a priest </a:t>
            </a:r>
            <a:r>
              <a:rPr lang="en-GB" sz="4400" dirty="0">
                <a:solidFill>
                  <a:srgbClr val="FFFF00"/>
                </a:solidFill>
              </a:rPr>
              <a:t>perpetually</a:t>
            </a:r>
            <a:r>
              <a:rPr lang="en-GB" sz="4400" dirty="0"/>
              <a:t>.</a:t>
            </a:r>
            <a:endParaRPr lang="en-GB" sz="4400" dirty="0" smtClean="0"/>
          </a:p>
        </p:txBody>
      </p:sp>
    </p:spTree>
    <p:extLst>
      <p:ext uri="{BB962C8B-B14F-4D97-AF65-F5344CB8AC3E}">
        <p14:creationId xmlns:p14="http://schemas.microsoft.com/office/powerpoint/2010/main" val="335825183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The affairs of the nations will be a high priority so government must be established for cities regions parallels. </a:t>
            </a:r>
            <a:endParaRPr lang="en-GB" sz="4400" dirty="0" smtClean="0"/>
          </a:p>
          <a:p>
            <a:pPr>
              <a:spcBef>
                <a:spcPts val="1200"/>
              </a:spcBef>
            </a:pPr>
            <a:r>
              <a:rPr lang="en-GB" sz="4400" dirty="0" smtClean="0"/>
              <a:t>The </a:t>
            </a:r>
            <a:r>
              <a:rPr lang="en-GB" sz="4400" dirty="0"/>
              <a:t>map of the world will be rewritten and great shifts in the affairs of those new order governments will be the agenda of heaven. </a:t>
            </a:r>
          </a:p>
        </p:txBody>
      </p:sp>
    </p:spTree>
    <p:extLst>
      <p:ext uri="{BB962C8B-B14F-4D97-AF65-F5344CB8AC3E}">
        <p14:creationId xmlns:p14="http://schemas.microsoft.com/office/powerpoint/2010/main" val="285217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smtClean="0"/>
              <a:t>As </a:t>
            </a:r>
            <a:r>
              <a:rPr lang="en-GB" sz="4400" dirty="0"/>
              <a:t>the sword of judgment falls on the religious systems of man I will reveal the pure golden bride from amongst the ore. The seraphim are being prepared and the fiery swords already in place. </a:t>
            </a:r>
            <a:endParaRPr lang="en-GB" sz="4400" dirty="0" smtClean="0"/>
          </a:p>
          <a:p>
            <a:pPr>
              <a:spcBef>
                <a:spcPts val="1200"/>
              </a:spcBef>
            </a:pPr>
            <a:r>
              <a:rPr lang="en-GB" sz="4400" dirty="0" smtClean="0"/>
              <a:t>From </a:t>
            </a:r>
            <a:r>
              <a:rPr lang="en-GB" sz="4400" dirty="0"/>
              <a:t>the fire of true judgment the true </a:t>
            </a:r>
            <a:r>
              <a:rPr lang="en-GB" sz="4400" dirty="0" err="1" smtClean="0"/>
              <a:t>Ekklessia</a:t>
            </a:r>
            <a:r>
              <a:rPr lang="en-GB" sz="4400" dirty="0" smtClean="0"/>
              <a:t> </a:t>
            </a:r>
            <a:r>
              <a:rPr lang="en-GB" sz="4400" dirty="0"/>
              <a:t>will rise. l will reveal by fire and those who are willing to leave the old Moses systems behind will be the Joshua foundations of the new order. </a:t>
            </a:r>
          </a:p>
          <a:p>
            <a:pPr>
              <a:spcBef>
                <a:spcPts val="1200"/>
              </a:spcBef>
            </a:pPr>
            <a:endParaRPr lang="en-GB" sz="4400" dirty="0" smtClean="0"/>
          </a:p>
        </p:txBody>
      </p:sp>
    </p:spTree>
    <p:extLst>
      <p:ext uri="{BB962C8B-B14F-4D97-AF65-F5344CB8AC3E}">
        <p14:creationId xmlns:p14="http://schemas.microsoft.com/office/powerpoint/2010/main" val="345791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The fire of My judgment with both remove the stumbling blocks and bring lawlessness into the </a:t>
            </a:r>
            <a:r>
              <a:rPr lang="en-GB" sz="4400" dirty="0" smtClean="0"/>
              <a:t>light.</a:t>
            </a:r>
          </a:p>
          <a:p>
            <a:pPr>
              <a:spcBef>
                <a:spcPts val="1200"/>
              </a:spcBef>
            </a:pPr>
            <a:r>
              <a:rPr lang="en-GB" sz="4400" dirty="0" smtClean="0"/>
              <a:t>I </a:t>
            </a:r>
            <a:r>
              <a:rPr lang="en-GB" sz="4400" dirty="0"/>
              <a:t>will reveal that which does not reflect heavens government and new mountain foundations will rise from the desolation of departing. </a:t>
            </a:r>
            <a:endParaRPr lang="en-GB" sz="4400" dirty="0" smtClean="0"/>
          </a:p>
        </p:txBody>
      </p:sp>
    </p:spTree>
    <p:extLst>
      <p:ext uri="{BB962C8B-B14F-4D97-AF65-F5344CB8AC3E}">
        <p14:creationId xmlns:p14="http://schemas.microsoft.com/office/powerpoint/2010/main" val="11923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Many </a:t>
            </a:r>
            <a:r>
              <a:rPr lang="en-GB" sz="4400" dirty="0"/>
              <a:t>cries of </a:t>
            </a:r>
            <a:r>
              <a:rPr lang="en-GB" sz="4400" dirty="0" err="1"/>
              <a:t>Ichobod</a:t>
            </a:r>
            <a:r>
              <a:rPr lang="en-GB" sz="4400" dirty="0"/>
              <a:t> the glory is departed will go forth as I leave the old desolate just as I left the temple of </a:t>
            </a:r>
            <a:r>
              <a:rPr lang="en-GB" sz="4400" dirty="0" smtClean="0"/>
              <a:t>old.</a:t>
            </a:r>
          </a:p>
          <a:p>
            <a:pPr>
              <a:spcBef>
                <a:spcPts val="1200"/>
              </a:spcBef>
            </a:pPr>
            <a:r>
              <a:rPr lang="en-GB" sz="4400" dirty="0" smtClean="0"/>
              <a:t>I </a:t>
            </a:r>
            <a:r>
              <a:rPr lang="en-GB" sz="4400" dirty="0"/>
              <a:t>am once again ready to overturn the money changers tables of those who have turn My house into businesses. </a:t>
            </a:r>
            <a:endParaRPr lang="en-GB" sz="4400" dirty="0" smtClean="0"/>
          </a:p>
        </p:txBody>
      </p:sp>
    </p:spTree>
    <p:extLst>
      <p:ext uri="{BB962C8B-B14F-4D97-AF65-F5344CB8AC3E}">
        <p14:creationId xmlns:p14="http://schemas.microsoft.com/office/powerpoint/2010/main" val="51903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a:t>I have been platting the whip for 4O years as this generation has mostly ignored the call to prepare for the harvest. </a:t>
            </a:r>
          </a:p>
          <a:p>
            <a:pPr>
              <a:spcBef>
                <a:spcPts val="1200"/>
              </a:spcBef>
            </a:pPr>
            <a:r>
              <a:rPr lang="en-GB" sz="4400" dirty="0"/>
              <a:t>Now the final calls are being released in preparation for My verdict. Those who leave the old with Me will go deeper into the revelation of the supernatural heavenly engagements that are hallmark of the new order. </a:t>
            </a:r>
            <a:endParaRPr lang="en-GB" sz="4400" dirty="0" smtClean="0"/>
          </a:p>
        </p:txBody>
      </p:sp>
    </p:spTree>
    <p:extLst>
      <p:ext uri="{BB962C8B-B14F-4D97-AF65-F5344CB8AC3E}">
        <p14:creationId xmlns:p14="http://schemas.microsoft.com/office/powerpoint/2010/main" val="336706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Those </a:t>
            </a:r>
            <a:r>
              <a:rPr lang="en-GB" sz="4400" dirty="0"/>
              <a:t>Who do not embrace their heavenly positions of government beyond the veil of Jordan </a:t>
            </a:r>
            <a:r>
              <a:rPr lang="en-GB" sz="4400" dirty="0" smtClean="0"/>
              <a:t>in </a:t>
            </a:r>
            <a:r>
              <a:rPr lang="en-GB" sz="4400" dirty="0"/>
              <a:t>their true inheritance will remain in the desolation of the wilderness. </a:t>
            </a:r>
          </a:p>
          <a:p>
            <a:pPr marL="0" indent="0">
              <a:spcBef>
                <a:spcPts val="1200"/>
              </a:spcBef>
              <a:buNone/>
            </a:pPr>
            <a:endParaRPr lang="en-GB" sz="4400" dirty="0" smtClean="0"/>
          </a:p>
        </p:txBody>
      </p:sp>
    </p:spTree>
    <p:extLst>
      <p:ext uri="{BB962C8B-B14F-4D97-AF65-F5344CB8AC3E}">
        <p14:creationId xmlns:p14="http://schemas.microsoft.com/office/powerpoint/2010/main" val="244328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Next </a:t>
            </a:r>
            <a:r>
              <a:rPr lang="en-GB" sz="4400" dirty="0"/>
              <a:t>year in August l will leave the institutions of the old earthly religious systems and My presence in the new order that are patterned after the blueprints of heavenly government will transition to glory.</a:t>
            </a:r>
          </a:p>
          <a:p>
            <a:pPr>
              <a:spcBef>
                <a:spcPts val="1200"/>
              </a:spcBef>
            </a:pPr>
            <a:endParaRPr lang="en-GB" sz="4400" dirty="0" smtClean="0"/>
          </a:p>
        </p:txBody>
      </p:sp>
    </p:spTree>
    <p:extLst>
      <p:ext uri="{BB962C8B-B14F-4D97-AF65-F5344CB8AC3E}">
        <p14:creationId xmlns:p14="http://schemas.microsoft.com/office/powerpoint/2010/main" val="172850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I am calling the Joshua generation to follow Me out of the wilderness of the old order into your true destiny as sons invested with heavenly authority and ready to be prepared for enthronement. </a:t>
            </a:r>
          </a:p>
        </p:txBody>
      </p:sp>
    </p:spTree>
    <p:extLst>
      <p:ext uri="{BB962C8B-B14F-4D97-AF65-F5344CB8AC3E}">
        <p14:creationId xmlns:p14="http://schemas.microsoft.com/office/powerpoint/2010/main" val="49534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smtClean="0"/>
              <a:t>For </a:t>
            </a:r>
            <a:r>
              <a:rPr lang="en-GB" sz="4400" dirty="0"/>
              <a:t>the new to be enthroned there must be a succession. The old must die for the new to be multiplied. </a:t>
            </a:r>
            <a:endParaRPr lang="en-GB" sz="4400" dirty="0" smtClean="0"/>
          </a:p>
          <a:p>
            <a:pPr>
              <a:spcBef>
                <a:spcPts val="1200"/>
              </a:spcBef>
            </a:pPr>
            <a:r>
              <a:rPr lang="en-GB" sz="4400" dirty="0" smtClean="0"/>
              <a:t>Don't </a:t>
            </a:r>
            <a:r>
              <a:rPr lang="en-GB" sz="4400" dirty="0"/>
              <a:t>let loyalty to the old hinder you. </a:t>
            </a:r>
            <a:endParaRPr lang="en-GB" sz="4400" dirty="0" smtClean="0"/>
          </a:p>
          <a:p>
            <a:pPr>
              <a:spcBef>
                <a:spcPts val="1200"/>
              </a:spcBef>
            </a:pPr>
            <a:r>
              <a:rPr lang="en-GB" sz="4400" dirty="0" smtClean="0"/>
              <a:t>Don't </a:t>
            </a:r>
            <a:r>
              <a:rPr lang="en-GB" sz="4400" dirty="0"/>
              <a:t>look back. You can not change the old from within it </a:t>
            </a:r>
            <a:r>
              <a:rPr lang="en-GB" sz="4400" dirty="0" smtClean="0"/>
              <a:t>unless </a:t>
            </a:r>
            <a:r>
              <a:rPr lang="en-GB" sz="4400" dirty="0"/>
              <a:t>those who are leaders of the old are of the order of Joshua forerunners of the new. </a:t>
            </a:r>
          </a:p>
        </p:txBody>
      </p:sp>
    </p:spTree>
    <p:extLst>
      <p:ext uri="{BB962C8B-B14F-4D97-AF65-F5344CB8AC3E}">
        <p14:creationId xmlns:p14="http://schemas.microsoft.com/office/powerpoint/2010/main" val="35890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a:t>Only remain in what still appears to be old if they have visionary apostolic leaders who have tasted beyond the veil and who have My heavenly blueprints for the new order. </a:t>
            </a:r>
            <a:endParaRPr lang="en-GB" sz="4400" dirty="0" smtClean="0"/>
          </a:p>
          <a:p>
            <a:pPr>
              <a:spcBef>
                <a:spcPts val="1200"/>
              </a:spcBef>
            </a:pPr>
            <a:r>
              <a:rPr lang="en-GB" sz="4400" dirty="0" smtClean="0"/>
              <a:t>If </a:t>
            </a:r>
            <a:r>
              <a:rPr lang="en-GB" sz="4400" dirty="0"/>
              <a:t>there is no heavenly blueprint where you are then follow Me and I will lead you to the new orders that are being established those who are laying the foundations of the cities of refuge</a:t>
            </a:r>
            <a:r>
              <a:rPr lang="en-GB" sz="4400" dirty="0" smtClean="0"/>
              <a:t>.</a:t>
            </a:r>
            <a:endParaRPr lang="en-GB" sz="4400" dirty="0"/>
          </a:p>
        </p:txBody>
      </p:sp>
    </p:spTree>
    <p:extLst>
      <p:ext uri="{BB962C8B-B14F-4D97-AF65-F5344CB8AC3E}">
        <p14:creationId xmlns:p14="http://schemas.microsoft.com/office/powerpoint/2010/main" val="344763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fontScale="77500" lnSpcReduction="20000"/>
          </a:bodyPr>
          <a:lstStyle/>
          <a:p>
            <a:pPr>
              <a:lnSpc>
                <a:spcPct val="120000"/>
              </a:lnSpc>
              <a:spcBef>
                <a:spcPts val="0"/>
              </a:spcBef>
            </a:pPr>
            <a:r>
              <a:rPr lang="en-GB" sz="4400" dirty="0"/>
              <a:t>Rev </a:t>
            </a:r>
            <a:r>
              <a:rPr lang="en-GB" sz="4400" dirty="0" smtClean="0"/>
              <a:t>1:13 I </a:t>
            </a:r>
            <a:r>
              <a:rPr lang="en-GB" sz="4400" dirty="0"/>
              <a:t>saw one </a:t>
            </a:r>
            <a:r>
              <a:rPr lang="en-GB" sz="4400" dirty="0">
                <a:solidFill>
                  <a:srgbClr val="FFFF00"/>
                </a:solidFill>
              </a:rPr>
              <a:t>like a son of man</a:t>
            </a:r>
            <a:r>
              <a:rPr lang="en-GB" sz="4400" dirty="0"/>
              <a:t>, clothed in a robe reaching to the feet, and girded across His chest with a golden sash. 14 His head and His hair were white like white wool, like snow; and His eyes were like a flame of fire. 15 His feet were like burnished bronze, when it has been made to glow in a furnace, and His voice was like the sound of many waters. 16 In His right hand He held seven stars, and out of His mouth came a sharp two-edged sword; and His face was like the sun shining in its strength.</a:t>
            </a:r>
            <a:endParaRPr lang="en-GB" sz="4400" dirty="0" smtClean="0"/>
          </a:p>
        </p:txBody>
      </p:sp>
    </p:spTree>
    <p:extLst>
      <p:ext uri="{BB962C8B-B14F-4D97-AF65-F5344CB8AC3E}">
        <p14:creationId xmlns:p14="http://schemas.microsoft.com/office/powerpoint/2010/main" val="2965983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smtClean="0"/>
              <a:t>Only </a:t>
            </a:r>
            <a:r>
              <a:rPr lang="en-GB" sz="4400" dirty="0"/>
              <a:t>those who are prepared to engage heaven and invert the mountains in humility and become reflections can truly transition from old to new</a:t>
            </a:r>
            <a:r>
              <a:rPr lang="en-GB" sz="4400" dirty="0" smtClean="0"/>
              <a:t>.</a:t>
            </a:r>
          </a:p>
          <a:p>
            <a:pPr>
              <a:spcBef>
                <a:spcPts val="1200"/>
              </a:spcBef>
            </a:pPr>
            <a:r>
              <a:rPr lang="en-GB" sz="4400" dirty="0"/>
              <a:t>Son you must focus on your role as heavenly chancellor to release the blueprints and support those in transition and open the revelation of the 12 laws and 12 chancellor’s houses of Zion. </a:t>
            </a:r>
          </a:p>
        </p:txBody>
      </p:sp>
    </p:spTree>
    <p:extLst>
      <p:ext uri="{BB962C8B-B14F-4D97-AF65-F5344CB8AC3E}">
        <p14:creationId xmlns:p14="http://schemas.microsoft.com/office/powerpoint/2010/main" val="194235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300" dirty="0">
                <a:effectLst>
                  <a:outerShdw blurRad="38100" dist="38100" dir="2700000" algn="ctr" rotWithShape="0">
                    <a:schemeClr val="tx1"/>
                  </a:outerShdw>
                </a:effectLst>
              </a:rPr>
              <a:t>Son focus on your role as chancellor So you can engage the 12 houses and release Godly order for the Joshua Generation. </a:t>
            </a:r>
            <a:endParaRPr lang="en-GB" sz="4300" dirty="0" smtClean="0">
              <a:effectLst>
                <a:outerShdw blurRad="38100" dist="38100" dir="2700000" algn="ctr" rotWithShape="0">
                  <a:schemeClr val="tx1"/>
                </a:outerShdw>
              </a:effectLst>
            </a:endParaRPr>
          </a:p>
          <a:p>
            <a:pPr>
              <a:lnSpc>
                <a:spcPct val="120000"/>
              </a:lnSpc>
              <a:spcBef>
                <a:spcPts val="600"/>
              </a:spcBef>
            </a:pPr>
            <a:r>
              <a:rPr lang="en-GB" sz="4300" dirty="0" smtClean="0">
                <a:effectLst>
                  <a:outerShdw blurRad="38100" dist="38100" dir="2700000" algn="ctr" rotWithShape="0">
                    <a:schemeClr val="tx1"/>
                  </a:outerShdw>
                </a:effectLst>
              </a:rPr>
              <a:t>The </a:t>
            </a:r>
            <a:r>
              <a:rPr lang="en-GB" sz="4300" dirty="0">
                <a:effectLst>
                  <a:outerShdw blurRad="38100" dist="38100" dir="2700000" algn="ctr" rotWithShape="0">
                    <a:schemeClr val="tx1"/>
                  </a:outerShdw>
                </a:effectLst>
              </a:rPr>
              <a:t>mysteries so long hidden secrets are now revealed. The myths so called will become true </a:t>
            </a:r>
            <a:r>
              <a:rPr lang="en-GB" sz="4300" dirty="0">
                <a:solidFill>
                  <a:srgbClr val="FFFF00"/>
                </a:solidFill>
                <a:effectLst>
                  <a:outerShdw blurRad="38100" dist="38100" dir="2700000" algn="ctr" rotWithShape="0">
                    <a:schemeClr val="tx1"/>
                  </a:outerShdw>
                </a:effectLst>
              </a:rPr>
              <a:t>ancient pathways</a:t>
            </a:r>
            <a:r>
              <a:rPr lang="en-GB" sz="4300" dirty="0">
                <a:effectLst>
                  <a:outerShdw blurRad="38100" dist="38100" dir="2700000" algn="ctr" rotWithShape="0">
                    <a:schemeClr val="tx1"/>
                  </a:outerShdw>
                </a:effectLst>
              </a:rPr>
              <a:t> for My people to walk on again. </a:t>
            </a:r>
            <a:endParaRPr lang="en-GB" sz="4300" dirty="0" smtClean="0">
              <a:effectLst>
                <a:outerShdw blurRad="38100" dist="38100" dir="2700000" algn="ctr" rotWithShape="0">
                  <a:schemeClr val="tx1"/>
                </a:outerShdw>
              </a:effectLst>
            </a:endParaRPr>
          </a:p>
          <a:p>
            <a:pPr>
              <a:lnSpc>
                <a:spcPct val="120000"/>
              </a:lnSpc>
              <a:spcBef>
                <a:spcPts val="600"/>
              </a:spcBef>
            </a:pPr>
            <a:r>
              <a:rPr lang="en-GB" sz="4300" dirty="0" smtClean="0">
                <a:effectLst>
                  <a:outerShdw blurRad="38100" dist="38100" dir="2700000" algn="ctr" rotWithShape="0">
                    <a:schemeClr val="tx1"/>
                  </a:outerShdw>
                </a:effectLst>
              </a:rPr>
              <a:t>The </a:t>
            </a:r>
            <a:r>
              <a:rPr lang="en-GB" sz="4300" dirty="0">
                <a:effectLst>
                  <a:outerShdw blurRad="38100" dist="38100" dir="2700000" algn="ctr" rotWithShape="0">
                    <a:schemeClr val="tx1"/>
                  </a:outerShdw>
                </a:effectLst>
              </a:rPr>
              <a:t>patterns of heaven </a:t>
            </a:r>
            <a:r>
              <a:rPr lang="en-GB" sz="4300" dirty="0" smtClean="0">
                <a:effectLst>
                  <a:outerShdw blurRad="38100" dist="38100" dir="2700000" algn="ctr" rotWithShape="0">
                    <a:schemeClr val="tx1"/>
                  </a:outerShdw>
                </a:effectLst>
              </a:rPr>
              <a:t>will be unveiled </a:t>
            </a:r>
            <a:r>
              <a:rPr lang="en-GB" sz="4300" dirty="0">
                <a:effectLst>
                  <a:outerShdw blurRad="38100" dist="38100" dir="2700000" algn="ctr" rotWithShape="0">
                    <a:schemeClr val="tx1"/>
                  </a:outerShdw>
                </a:effectLst>
              </a:rPr>
              <a:t>so that My true government can bring dominion to the whole created order. </a:t>
            </a: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14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spcBef>
                <a:spcPts val="0"/>
              </a:spcBef>
            </a:pPr>
            <a:r>
              <a:rPr lang="en-GB" sz="4300" dirty="0" smtClean="0">
                <a:effectLst>
                  <a:outerShdw blurRad="38100" dist="38100" dir="2700000" algn="ctr" rotWithShape="0">
                    <a:schemeClr val="tx1"/>
                  </a:outerShdw>
                </a:effectLst>
              </a:rPr>
              <a:t>You </a:t>
            </a:r>
            <a:r>
              <a:rPr lang="en-GB" sz="4300" dirty="0">
                <a:effectLst>
                  <a:outerShdw blurRad="38100" dist="38100" dir="2700000" algn="ctr" rotWithShape="0">
                    <a:schemeClr val="tx1"/>
                  </a:outerShdw>
                </a:effectLst>
              </a:rPr>
              <a:t>have your sword you will be one of My Instruments of judgement. The sword of truth will divide separate and call for decisions and choices to be made</a:t>
            </a:r>
            <a:r>
              <a:rPr lang="en-GB" sz="4300" dirty="0" smtClean="0">
                <a:effectLst>
                  <a:outerShdw blurRad="38100" dist="38100" dir="2700000" algn="ctr" rotWithShape="0">
                    <a:schemeClr val="tx1"/>
                  </a:outerShdw>
                </a:effectLst>
              </a:rPr>
              <a:t>.</a:t>
            </a:r>
          </a:p>
          <a:p>
            <a:pPr>
              <a:spcBef>
                <a:spcPts val="0"/>
              </a:spcBef>
            </a:pPr>
            <a:r>
              <a:rPr lang="en-GB" sz="4300" dirty="0">
                <a:effectLst>
                  <a:outerShdw blurRad="38100" dist="38100" dir="2700000" algn="ctr" rotWithShape="0">
                    <a:schemeClr val="tx1"/>
                  </a:outerShdw>
                </a:effectLst>
              </a:rPr>
              <a:t>Swing the sword with love honour and respect for many who are still in the valley of decision in the wilderness and siding with Moses generation are yet to decide. Issue a call. Send out a proclamation. </a:t>
            </a: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88540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Blow </a:t>
            </a:r>
            <a:r>
              <a:rPr lang="en-GB" sz="4300" dirty="0">
                <a:effectLst>
                  <a:outerShdw blurRad="38100" dist="38100" dir="2700000" algn="ctr" rotWithShape="0">
                    <a:schemeClr val="tx1"/>
                  </a:outerShdw>
                </a:effectLst>
              </a:rPr>
              <a:t>the silver trumpet and decree the new season. Consecrate yourselves for I am about to do great wonders in the heavenly realms and great shakings will take place in the atmosphere and on the earth. </a:t>
            </a:r>
            <a:endParaRPr lang="en-GB" sz="43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253296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Many </a:t>
            </a:r>
            <a:r>
              <a:rPr lang="en-GB" sz="4300" dirty="0">
                <a:effectLst>
                  <a:outerShdw blurRad="38100" dist="38100" dir="2700000" algn="ctr" rotWithShape="0">
                    <a:schemeClr val="tx1"/>
                  </a:outerShdw>
                </a:effectLst>
              </a:rPr>
              <a:t>will call it this and many that but it is the birth pangs of the new order and the death rattle of the </a:t>
            </a:r>
            <a:r>
              <a:rPr lang="en-GB" sz="4300" dirty="0" smtClean="0">
                <a:effectLst>
                  <a:outerShdw blurRad="38100" dist="38100" dir="2700000" algn="ctr" rotWithShape="0">
                    <a:schemeClr val="tx1"/>
                  </a:outerShdw>
                </a:effectLst>
              </a:rPr>
              <a:t>old.</a:t>
            </a:r>
          </a:p>
          <a:p>
            <a:pPr>
              <a:spcBef>
                <a:spcPts val="0"/>
              </a:spcBef>
            </a:pPr>
            <a:r>
              <a:rPr lang="en-GB" sz="4300" dirty="0" smtClean="0">
                <a:effectLst>
                  <a:outerShdw blurRad="38100" dist="38100" dir="2700000" algn="ctr" rotWithShape="0">
                    <a:schemeClr val="tx1"/>
                  </a:outerShdw>
                </a:effectLst>
              </a:rPr>
              <a:t>Creation </a:t>
            </a:r>
            <a:r>
              <a:rPr lang="en-GB" sz="4300" dirty="0">
                <a:effectLst>
                  <a:outerShdw blurRad="38100" dist="38100" dir="2700000" algn="ctr" rotWithShape="0">
                    <a:schemeClr val="tx1"/>
                  </a:outerShdw>
                </a:effectLst>
              </a:rPr>
              <a:t>itself will begin to shift in response to the revealing of heavenly government on the earth once again. </a:t>
            </a:r>
          </a:p>
        </p:txBody>
      </p:sp>
    </p:spTree>
    <p:extLst>
      <p:ext uri="{BB962C8B-B14F-4D97-AF65-F5344CB8AC3E}">
        <p14:creationId xmlns:p14="http://schemas.microsoft.com/office/powerpoint/2010/main" val="50549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There </a:t>
            </a:r>
            <a:r>
              <a:rPr lang="en-GB" sz="4300" dirty="0">
                <a:effectLst>
                  <a:outerShdw blurRad="38100" dist="38100" dir="2700000" algn="ctr" rotWithShape="0">
                    <a:schemeClr val="tx1"/>
                  </a:outerShdw>
                </a:effectLst>
              </a:rPr>
              <a:t>will be schisms and </a:t>
            </a:r>
            <a:r>
              <a:rPr lang="en-GB" sz="4300" dirty="0" smtClean="0">
                <a:effectLst>
                  <a:outerShdw blurRad="38100" dist="38100" dir="2700000" algn="ctr" rotWithShape="0">
                    <a:schemeClr val="tx1"/>
                  </a:outerShdw>
                </a:effectLst>
              </a:rPr>
              <a:t>divides </a:t>
            </a:r>
            <a:r>
              <a:rPr lang="en-GB" sz="4300" dirty="0">
                <a:effectLst>
                  <a:outerShdw blurRad="38100" dist="38100" dir="2700000" algn="ctr" rotWithShape="0">
                    <a:schemeClr val="tx1"/>
                  </a:outerShdw>
                </a:effectLst>
              </a:rPr>
              <a:t>on the maps of men but on the maps of heaven there will be great movement towards the oneness </a:t>
            </a:r>
            <a:r>
              <a:rPr lang="en-GB" sz="4300" dirty="0" smtClean="0">
                <a:effectLst>
                  <a:outerShdw blurRad="38100" dist="38100" dir="2700000" algn="ctr" rotWithShape="0">
                    <a:schemeClr val="tx1"/>
                  </a:outerShdw>
                </a:effectLst>
              </a:rPr>
              <a:t>and harmony </a:t>
            </a:r>
            <a:r>
              <a:rPr lang="en-GB" sz="4300" dirty="0">
                <a:effectLst>
                  <a:outerShdw blurRad="38100" dist="38100" dir="2700000" algn="ctr" rotWithShape="0">
                    <a:schemeClr val="tx1"/>
                  </a:outerShdw>
                </a:effectLst>
              </a:rPr>
              <a:t>for the affairs of the nations. </a:t>
            </a:r>
          </a:p>
          <a:p>
            <a:pPr>
              <a:spcBef>
                <a:spcPts val="0"/>
              </a:spcBef>
            </a:pPr>
            <a:r>
              <a:rPr lang="en-GB" sz="4300" dirty="0">
                <a:effectLst>
                  <a:outerShdw blurRad="38100" dist="38100" dir="2700000" algn="ctr" rotWithShape="0">
                    <a:schemeClr val="tx1"/>
                  </a:outerShdw>
                </a:effectLst>
              </a:rPr>
              <a:t>Son your capacity will supernaturally increase as you fully embrace your role both in heaven and on earth. </a:t>
            </a: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9503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spcBef>
                <a:spcPts val="0"/>
              </a:spcBef>
            </a:pPr>
            <a:r>
              <a:rPr lang="en-GB" sz="4300" dirty="0">
                <a:effectLst>
                  <a:outerShdw blurRad="38100" dist="38100" dir="2700000" algn="ctr" rotWithShape="0">
                    <a:schemeClr val="tx1"/>
                  </a:outerShdw>
                </a:effectLst>
              </a:rPr>
              <a:t>I went to the temple the seraphim were really attentive and I saw </a:t>
            </a:r>
            <a:r>
              <a:rPr lang="en-GB" sz="4300" dirty="0" smtClean="0">
                <a:effectLst>
                  <a:outerShdw blurRad="38100" dist="38100" dir="2700000" algn="ctr" rotWithShape="0">
                    <a:schemeClr val="tx1"/>
                  </a:outerShdw>
                </a:effectLst>
              </a:rPr>
              <a:t>their </a:t>
            </a:r>
            <a:r>
              <a:rPr lang="en-GB" sz="4300" dirty="0">
                <a:effectLst>
                  <a:outerShdw blurRad="38100" dist="38100" dir="2700000" algn="ctr" rotWithShape="0">
                    <a:schemeClr val="tx1"/>
                  </a:outerShdw>
                </a:effectLst>
              </a:rPr>
              <a:t>eyes</a:t>
            </a:r>
            <a:r>
              <a:rPr lang="en-GB" sz="4300" dirty="0" smtClean="0">
                <a:effectLst>
                  <a:outerShdw blurRad="38100" dist="38100" dir="2700000" algn="ctr" rotWithShape="0">
                    <a:schemeClr val="tx1"/>
                  </a:outerShdw>
                </a:effectLst>
              </a:rPr>
              <a:t>. I </a:t>
            </a:r>
            <a:r>
              <a:rPr lang="en-GB" sz="4300" dirty="0">
                <a:effectLst>
                  <a:outerShdw blurRad="38100" dist="38100" dir="2700000" algn="ctr" rotWithShape="0">
                    <a:schemeClr val="tx1"/>
                  </a:outerShdw>
                </a:effectLst>
              </a:rPr>
              <a:t>took a bow and fired arrows at a map. north west and south east of </a:t>
            </a:r>
            <a:r>
              <a:rPr lang="en-GB" sz="4300" dirty="0" smtClean="0">
                <a:effectLst>
                  <a:outerShdw blurRad="38100" dist="38100" dir="2700000" algn="ctr" rotWithShape="0">
                    <a:schemeClr val="tx1"/>
                  </a:outerShdw>
                </a:effectLst>
              </a:rPr>
              <a:t>USA</a:t>
            </a:r>
            <a:endParaRPr lang="en-GB" sz="4300" dirty="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Japan, Australia,  </a:t>
            </a:r>
            <a:r>
              <a:rPr lang="en-GB" sz="4300" dirty="0">
                <a:effectLst>
                  <a:outerShdw blurRad="38100" dist="38100" dir="2700000" algn="ctr" rotWithShape="0">
                    <a:schemeClr val="tx1"/>
                  </a:outerShdw>
                </a:effectLst>
              </a:rPr>
              <a:t>Canada and </a:t>
            </a:r>
            <a:r>
              <a:rPr lang="en-GB" sz="4300" dirty="0" smtClean="0">
                <a:effectLst>
                  <a:outerShdw blurRad="38100" dist="38100" dir="2700000" algn="ctr" rotWithShape="0">
                    <a:schemeClr val="tx1"/>
                  </a:outerShdw>
                </a:effectLst>
              </a:rPr>
              <a:t>some others that I </a:t>
            </a:r>
            <a:r>
              <a:rPr lang="en-GB" sz="4300" dirty="0">
                <a:effectLst>
                  <a:outerShdw blurRad="38100" dist="38100" dir="2700000" algn="ctr" rotWithShape="0">
                    <a:schemeClr val="tx1"/>
                  </a:outerShdw>
                </a:effectLst>
              </a:rPr>
              <a:t>could not see </a:t>
            </a:r>
            <a:endParaRPr lang="en-GB" sz="4300" dirty="0" smtClean="0">
              <a:effectLst>
                <a:outerShdw blurRad="38100" dist="38100" dir="2700000" algn="ctr" rotWithShape="0">
                  <a:schemeClr val="tx1"/>
                </a:outerShdw>
              </a:effectLst>
            </a:endParaRPr>
          </a:p>
          <a:p>
            <a:pPr>
              <a:spcBef>
                <a:spcPts val="0"/>
              </a:spcBef>
            </a:pPr>
            <a:r>
              <a:rPr lang="en-GB" sz="4300" dirty="0">
                <a:effectLst>
                  <a:outerShdw blurRad="38100" dist="38100" dir="2700000" algn="ctr" rotWithShape="0">
                    <a:schemeClr val="tx1"/>
                  </a:outerShdw>
                </a:effectLst>
              </a:rPr>
              <a:t>E</a:t>
            </a:r>
            <a:r>
              <a:rPr lang="en-GB" sz="4300" dirty="0" smtClean="0">
                <a:effectLst>
                  <a:outerShdw blurRad="38100" dist="38100" dir="2700000" algn="ctr" rotWithShape="0">
                    <a:schemeClr val="tx1"/>
                  </a:outerShdw>
                </a:effectLst>
              </a:rPr>
              <a:t>ach </a:t>
            </a:r>
            <a:r>
              <a:rPr lang="en-GB" sz="4300" dirty="0">
                <a:effectLst>
                  <a:outerShdw blurRad="38100" dist="38100" dir="2700000" algn="ctr" rotWithShape="0">
                    <a:schemeClr val="tx1"/>
                  </a:outerShdw>
                </a:effectLst>
              </a:rPr>
              <a:t>arrow had a red cord attached to it formed a matrix of connections. </a:t>
            </a:r>
          </a:p>
          <a:p>
            <a:pPr>
              <a:spcBef>
                <a:spcPts val="0"/>
              </a:spcBef>
            </a:pPr>
            <a:r>
              <a:rPr lang="en-GB" sz="4300" dirty="0">
                <a:effectLst>
                  <a:outerShdw blurRad="38100" dist="38100" dir="2700000" algn="ctr" rotWithShape="0">
                    <a:schemeClr val="tx1"/>
                  </a:outerShdw>
                </a:effectLst>
              </a:rPr>
              <a:t>l saw </a:t>
            </a:r>
            <a:r>
              <a:rPr lang="en-GB" sz="4300" dirty="0" err="1">
                <a:effectLst>
                  <a:outerShdw blurRad="38100" dist="38100" dir="2700000" algn="ctr" rotWithShape="0">
                    <a:schemeClr val="tx1"/>
                  </a:outerShdw>
                </a:effectLst>
              </a:rPr>
              <a:t>Usa</a:t>
            </a:r>
            <a:r>
              <a:rPr lang="en-GB" sz="4300" dirty="0">
                <a:effectLst>
                  <a:outerShdw blurRad="38100" dist="38100" dir="2700000" algn="ctr" rotWithShape="0">
                    <a:schemeClr val="tx1"/>
                  </a:outerShdw>
                </a:effectLst>
              </a:rPr>
              <a:t> </a:t>
            </a:r>
            <a:r>
              <a:rPr lang="en-GB" sz="4300" dirty="0" err="1">
                <a:effectLst>
                  <a:outerShdw blurRad="38100" dist="38100" dir="2700000" algn="ctr" rotWithShape="0">
                    <a:schemeClr val="tx1"/>
                  </a:outerShdw>
                </a:effectLst>
              </a:rPr>
              <a:t>overlayed</a:t>
            </a:r>
            <a:r>
              <a:rPr lang="en-GB" sz="4300" dirty="0">
                <a:effectLst>
                  <a:outerShdw blurRad="38100" dist="38100" dir="2700000" algn="ctr" rotWithShape="0">
                    <a:schemeClr val="tx1"/>
                  </a:outerShdw>
                </a:effectLst>
              </a:rPr>
              <a:t> with a pyramid pattern.</a:t>
            </a: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38709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spcBef>
                <a:spcPts val="0"/>
              </a:spcBef>
            </a:pPr>
            <a:r>
              <a:rPr lang="en-GB" sz="4300" dirty="0">
                <a:effectLst>
                  <a:outerShdw blurRad="38100" dist="38100" dir="2700000" algn="ctr" rotWithShape="0">
                    <a:schemeClr val="tx1"/>
                  </a:outerShdw>
                </a:effectLst>
              </a:rPr>
              <a:t>15th December 2014</a:t>
            </a:r>
          </a:p>
          <a:p>
            <a:pPr>
              <a:spcBef>
                <a:spcPts val="0"/>
              </a:spcBef>
            </a:pPr>
            <a:r>
              <a:rPr lang="en-GB" sz="4300" dirty="0">
                <a:effectLst>
                  <a:outerShdw blurRad="38100" dist="38100" dir="2700000" algn="ctr" rotWithShape="0">
                    <a:schemeClr val="tx1"/>
                  </a:outerShdw>
                </a:effectLst>
              </a:rPr>
              <a:t>Lion roared calling me to release a new sound a new call. The old order will end and the new order must be ready to take responsibly.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There </a:t>
            </a:r>
            <a:r>
              <a:rPr lang="en-GB" sz="4300" dirty="0">
                <a:effectLst>
                  <a:outerShdw blurRad="38100" dist="38100" dir="2700000" algn="ctr" rotWithShape="0">
                    <a:schemeClr val="tx1"/>
                  </a:outerShdw>
                </a:effectLst>
              </a:rPr>
              <a:t>are so many mountain ranges occupied by dragons and giants because of the failure of the Moses generation to cross into their heavenly authority. I saw ranges of mountains covering the globe. </a:t>
            </a:r>
            <a:endParaRPr lang="en-GB" sz="43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66593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I </a:t>
            </a:r>
            <a:r>
              <a:rPr lang="en-GB" sz="4300" dirty="0">
                <a:effectLst>
                  <a:outerShdw blurRad="38100" dist="38100" dir="2700000" algn="ctr" rotWithShape="0">
                    <a:schemeClr val="tx1"/>
                  </a:outerShdw>
                </a:effectLst>
              </a:rPr>
              <a:t>saw so many Mountains with 3 thrones on them waiting for Benches to rise up and the their places.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So </a:t>
            </a:r>
            <a:r>
              <a:rPr lang="en-GB" sz="4300" dirty="0">
                <a:effectLst>
                  <a:outerShdw blurRad="38100" dist="38100" dir="2700000" algn="ctr" rotWithShape="0">
                    <a:schemeClr val="tx1"/>
                  </a:outerShdw>
                </a:effectLst>
              </a:rPr>
              <a:t>many who failed to answer the call of their </a:t>
            </a:r>
            <a:r>
              <a:rPr lang="en-GB" sz="4300" dirty="0" smtClean="0">
                <a:effectLst>
                  <a:outerShdw blurRad="38100" dist="38100" dir="2700000" algn="ctr" rotWithShape="0">
                    <a:schemeClr val="tx1"/>
                  </a:outerShdw>
                </a:effectLst>
              </a:rPr>
              <a:t>destiny.</a:t>
            </a:r>
          </a:p>
          <a:p>
            <a:pPr>
              <a:spcBef>
                <a:spcPts val="0"/>
              </a:spcBef>
            </a:pPr>
            <a:r>
              <a:rPr lang="en-GB" sz="4300" dirty="0" smtClean="0">
                <a:effectLst>
                  <a:outerShdw blurRad="38100" dist="38100" dir="2700000" algn="ctr" rotWithShape="0">
                    <a:schemeClr val="tx1"/>
                  </a:outerShdw>
                </a:effectLst>
              </a:rPr>
              <a:t>So </a:t>
            </a:r>
            <a:r>
              <a:rPr lang="en-GB" sz="4300" dirty="0">
                <a:effectLst>
                  <a:outerShdw blurRad="38100" dist="38100" dir="2700000" algn="ctr" rotWithShape="0">
                    <a:schemeClr val="tx1"/>
                  </a:outerShdw>
                </a:effectLst>
              </a:rPr>
              <a:t>many too busy with ministry to become friends who have been working for Me in long over mandates. </a:t>
            </a:r>
          </a:p>
        </p:txBody>
      </p:sp>
    </p:spTree>
    <p:extLst>
      <p:ext uri="{BB962C8B-B14F-4D97-AF65-F5344CB8AC3E}">
        <p14:creationId xmlns:p14="http://schemas.microsoft.com/office/powerpoint/2010/main" val="205706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spcBef>
                <a:spcPts val="0"/>
              </a:spcBef>
            </a:pPr>
            <a:r>
              <a:rPr lang="en-GB" sz="4300" dirty="0" smtClean="0">
                <a:effectLst>
                  <a:outerShdw blurRad="38100" dist="38100" dir="2700000" algn="ctr" rotWithShape="0">
                    <a:schemeClr val="tx1"/>
                  </a:outerShdw>
                </a:effectLst>
              </a:rPr>
              <a:t>I </a:t>
            </a:r>
            <a:r>
              <a:rPr lang="en-GB" sz="4300" dirty="0">
                <a:effectLst>
                  <a:outerShdw blurRad="38100" dist="38100" dir="2700000" algn="ctr" rotWithShape="0">
                    <a:schemeClr val="tx1"/>
                  </a:outerShdw>
                </a:effectLst>
              </a:rPr>
              <a:t>am releasing the call for </a:t>
            </a:r>
            <a:r>
              <a:rPr lang="en-GB" sz="4300" dirty="0" smtClean="0">
                <a:effectLst>
                  <a:outerShdw blurRad="38100" dist="38100" dir="2700000" algn="ctr" rotWithShape="0">
                    <a:schemeClr val="tx1"/>
                  </a:outerShdw>
                </a:effectLst>
              </a:rPr>
              <a:t>Joshua's </a:t>
            </a:r>
            <a:r>
              <a:rPr lang="en-GB" sz="4300" dirty="0">
                <a:effectLst>
                  <a:outerShdw blurRad="38100" dist="38100" dir="2700000" algn="ctr" rotWithShape="0">
                    <a:schemeClr val="tx1"/>
                  </a:outerShdw>
                </a:effectLst>
              </a:rPr>
              <a:t>and </a:t>
            </a:r>
            <a:r>
              <a:rPr lang="en-GB" sz="4300" dirty="0" smtClean="0">
                <a:effectLst>
                  <a:outerShdw blurRad="38100" dist="38100" dir="2700000" algn="ctr" rotWithShape="0">
                    <a:schemeClr val="tx1"/>
                  </a:outerShdw>
                </a:effectLst>
              </a:rPr>
              <a:t>Caleb's </a:t>
            </a:r>
            <a:r>
              <a:rPr lang="en-GB" sz="4300" dirty="0">
                <a:effectLst>
                  <a:outerShdw blurRad="38100" dist="38100" dir="2700000" algn="ctr" rotWithShape="0">
                    <a:schemeClr val="tx1"/>
                  </a:outerShdw>
                </a:effectLst>
              </a:rPr>
              <a:t>to arise and be the sound for the next generation to resonate </a:t>
            </a:r>
            <a:r>
              <a:rPr lang="en-GB" sz="4300" dirty="0" smtClean="0">
                <a:effectLst>
                  <a:outerShdw blurRad="38100" dist="38100" dir="2700000" algn="ctr" rotWithShape="0">
                    <a:schemeClr val="tx1"/>
                  </a:outerShdw>
                </a:effectLst>
              </a:rPr>
              <a:t>with.</a:t>
            </a:r>
          </a:p>
          <a:p>
            <a:pPr>
              <a:spcBef>
                <a:spcPts val="0"/>
              </a:spcBef>
            </a:pPr>
            <a:r>
              <a:rPr lang="en-GB" sz="4300" dirty="0" smtClean="0">
                <a:effectLst>
                  <a:outerShdw blurRad="38100" dist="38100" dir="2700000" algn="ctr" rotWithShape="0">
                    <a:schemeClr val="tx1"/>
                  </a:outerShdw>
                </a:effectLst>
              </a:rPr>
              <a:t>I </a:t>
            </a:r>
            <a:r>
              <a:rPr lang="en-GB" sz="4300" dirty="0">
                <a:effectLst>
                  <a:outerShdw blurRad="38100" dist="38100" dir="2700000" algn="ctr" rotWithShape="0">
                    <a:schemeClr val="tx1"/>
                  </a:outerShdw>
                </a:effectLst>
              </a:rPr>
              <a:t>am calling Fathers and mothers to align their hearts with mine so I can turn the hearts of the children back to their heavenly </a:t>
            </a:r>
            <a:r>
              <a:rPr lang="en-GB" sz="4300" dirty="0" smtClean="0">
                <a:effectLst>
                  <a:outerShdw blurRad="38100" dist="38100" dir="2700000" algn="ctr" rotWithShape="0">
                    <a:schemeClr val="tx1"/>
                  </a:outerShdw>
                </a:effectLst>
              </a:rPr>
              <a:t>destinies</a:t>
            </a:r>
            <a:endParaRPr lang="en-GB" sz="4300" dirty="0">
              <a:effectLst>
                <a:outerShdw blurRad="38100" dist="38100" dir="2700000" algn="ctr" rotWithShape="0">
                  <a:schemeClr val="tx1"/>
                </a:outerShdw>
              </a:effectLst>
            </a:endParaRPr>
          </a:p>
          <a:p>
            <a:pPr>
              <a:spcBef>
                <a:spcPts val="0"/>
              </a:spcBef>
            </a:pPr>
            <a:r>
              <a:rPr lang="en-GB" sz="4300" dirty="0">
                <a:effectLst>
                  <a:outerShdw blurRad="38100" dist="38100" dir="2700000" algn="ctr" rotWithShape="0">
                    <a:schemeClr val="tx1"/>
                  </a:outerShdw>
                </a:effectLst>
              </a:rPr>
              <a:t>Son become the sound of the Lion roaring the new frequency that will cause a resonance to the place like news before. </a:t>
            </a:r>
          </a:p>
        </p:txBody>
      </p:sp>
    </p:spTree>
    <p:extLst>
      <p:ext uri="{BB962C8B-B14F-4D97-AF65-F5344CB8AC3E}">
        <p14:creationId xmlns:p14="http://schemas.microsoft.com/office/powerpoint/2010/main" val="45964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fontScale="85000" lnSpcReduction="10000"/>
          </a:bodyPr>
          <a:lstStyle/>
          <a:p>
            <a:pPr>
              <a:spcBef>
                <a:spcPts val="1200"/>
              </a:spcBef>
            </a:pPr>
            <a:r>
              <a:rPr lang="en-GB" sz="4400" dirty="0" err="1" smtClean="0"/>
              <a:t>Heb</a:t>
            </a:r>
            <a:r>
              <a:rPr lang="en-GB" sz="4400" dirty="0" smtClean="0"/>
              <a:t> </a:t>
            </a:r>
            <a:r>
              <a:rPr lang="en-GB" sz="4400" dirty="0"/>
              <a:t>10:19 Therefore, brethren, since we have confidence to </a:t>
            </a:r>
            <a:r>
              <a:rPr lang="en-GB" sz="4400" dirty="0">
                <a:solidFill>
                  <a:srgbClr val="FFFF00"/>
                </a:solidFill>
              </a:rPr>
              <a:t>enter the holy place by the blood of Jesus</a:t>
            </a:r>
            <a:r>
              <a:rPr lang="en-GB" sz="4400" dirty="0"/>
              <a:t>, 20 by a </a:t>
            </a:r>
            <a:r>
              <a:rPr lang="en-GB" sz="4400" dirty="0">
                <a:solidFill>
                  <a:srgbClr val="FFFF00"/>
                </a:solidFill>
              </a:rPr>
              <a:t>new and living way</a:t>
            </a:r>
            <a:r>
              <a:rPr lang="en-GB" sz="4400" dirty="0"/>
              <a:t> which He inaugurated for us </a:t>
            </a:r>
            <a:r>
              <a:rPr lang="en-GB" sz="4400" dirty="0">
                <a:solidFill>
                  <a:srgbClr val="FFFF00"/>
                </a:solidFill>
              </a:rPr>
              <a:t>through the veil</a:t>
            </a:r>
            <a:r>
              <a:rPr lang="en-GB" sz="4400" dirty="0"/>
              <a:t>, that is, His flesh, 21 and since we have a great priest over the house of God, 22 </a:t>
            </a:r>
            <a:r>
              <a:rPr lang="en-GB" sz="4400" dirty="0">
                <a:solidFill>
                  <a:srgbClr val="FFFF00"/>
                </a:solidFill>
              </a:rPr>
              <a:t>let us draw near</a:t>
            </a:r>
            <a:r>
              <a:rPr lang="en-GB" sz="4400" dirty="0"/>
              <a:t> with a sincere heart in full assurance of </a:t>
            </a:r>
            <a:r>
              <a:rPr lang="en-GB" sz="4400" dirty="0" smtClean="0"/>
              <a:t>faith</a:t>
            </a:r>
            <a:endParaRPr lang="en-GB" sz="4400" dirty="0" smtClean="0"/>
          </a:p>
          <a:p>
            <a:pPr>
              <a:spcBef>
                <a:spcPts val="1200"/>
              </a:spcBef>
            </a:pPr>
            <a:r>
              <a:rPr lang="en-GB" sz="4400" dirty="0" err="1" smtClean="0"/>
              <a:t>Heb</a:t>
            </a:r>
            <a:r>
              <a:rPr lang="en-GB" sz="4400" dirty="0" smtClean="0"/>
              <a:t> </a:t>
            </a:r>
            <a:r>
              <a:rPr lang="en-GB" sz="4400" dirty="0"/>
              <a:t>7:22 so much the more also Jesus has become the guarantee of a better covenant.</a:t>
            </a:r>
          </a:p>
          <a:p>
            <a:pPr>
              <a:spcBef>
                <a:spcPts val="1200"/>
              </a:spcBef>
            </a:pPr>
            <a:r>
              <a:rPr lang="en-GB" sz="4400" dirty="0"/>
              <a:t>New covenant is a heavenly </a:t>
            </a:r>
            <a:r>
              <a:rPr lang="en-GB" sz="4400" dirty="0" smtClean="0"/>
              <a:t>order for all</a:t>
            </a:r>
            <a:endParaRPr lang="en-GB" sz="4400" dirty="0"/>
          </a:p>
          <a:p>
            <a:pPr>
              <a:spcBef>
                <a:spcPts val="1200"/>
              </a:spcBef>
            </a:pPr>
            <a:endParaRPr lang="en-GB" sz="4400" dirty="0" smtClean="0"/>
          </a:p>
        </p:txBody>
      </p:sp>
    </p:spTree>
    <p:extLst>
      <p:ext uri="{BB962C8B-B14F-4D97-AF65-F5344CB8AC3E}">
        <p14:creationId xmlns:p14="http://schemas.microsoft.com/office/powerpoint/2010/main" val="156935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spcBef>
                <a:spcPts val="0"/>
              </a:spcBef>
            </a:pPr>
            <a:r>
              <a:rPr lang="en-GB" sz="4300" dirty="0" smtClean="0">
                <a:effectLst>
                  <a:outerShdw blurRad="38100" dist="38100" dir="2700000" algn="ctr" rotWithShape="0">
                    <a:schemeClr val="tx1"/>
                  </a:outerShdw>
                </a:effectLst>
              </a:rPr>
              <a:t>You </a:t>
            </a:r>
            <a:r>
              <a:rPr lang="en-GB" sz="4300" dirty="0">
                <a:effectLst>
                  <a:outerShdw blurRad="38100" dist="38100" dir="2700000" algn="ctr" rotWithShape="0">
                    <a:schemeClr val="tx1"/>
                  </a:outerShdw>
                </a:effectLst>
              </a:rPr>
              <a:t>have accepted responsibility for 2 scrolls but there are more coming. You must be ready.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The </a:t>
            </a:r>
            <a:r>
              <a:rPr lang="en-GB" sz="4300" dirty="0">
                <a:effectLst>
                  <a:outerShdw blurRad="38100" dist="38100" dir="2700000" algn="ctr" rotWithShape="0">
                    <a:schemeClr val="tx1"/>
                  </a:outerShdw>
                </a:effectLst>
              </a:rPr>
              <a:t>hills must be laid low and the valleys raised the way must be made straight so there can be the highway of holiness that will lead to the ancient paths once again.  The cherubim and the fiery swords must be embraced to access the way. </a:t>
            </a: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7810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400" dirty="0" smtClean="0">
                <a:effectLst>
                  <a:outerShdw blurRad="38100" dist="38100" dir="2700000" algn="ctr" rotWithShape="0">
                    <a:schemeClr val="tx1"/>
                  </a:outerShdw>
                </a:effectLst>
              </a:rPr>
              <a:t>A </a:t>
            </a:r>
            <a:r>
              <a:rPr lang="en-GB" sz="4400" dirty="0">
                <a:effectLst>
                  <a:outerShdw blurRad="38100" dist="38100" dir="2700000" algn="ctr" rotWithShape="0">
                    <a:schemeClr val="tx1"/>
                  </a:outerShdw>
                </a:effectLst>
              </a:rPr>
              <a:t>way must be made for My new generation to find their destinies. The whole of the created orders are waiting longing for My sons to arise and restore them.</a:t>
            </a: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63803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6724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a:effectLst>
                  <a:outerShdw blurRad="38100" dist="38100" dir="2700000" algn="ctr" rotWithShape="0">
                    <a:schemeClr val="tx1"/>
                  </a:outerShdw>
                </a:effectLst>
              </a:rPr>
              <a:t>Prov </a:t>
            </a:r>
            <a:r>
              <a:rPr lang="en-GB" sz="5400" dirty="0" smtClean="0">
                <a:effectLst>
                  <a:outerShdw blurRad="38100" dist="38100" dir="2700000" algn="ctr" rotWithShape="0">
                    <a:schemeClr val="tx1"/>
                  </a:outerShdw>
                </a:effectLst>
              </a:rPr>
              <a:t>8:2 paths </a:t>
            </a:r>
            <a:r>
              <a:rPr lang="en-GB" sz="5400" dirty="0">
                <a:effectLst>
                  <a:outerShdw blurRad="38100" dist="38100" dir="2700000" algn="ctr" rotWithShape="0">
                    <a:schemeClr val="tx1"/>
                  </a:outerShdw>
                </a:effectLst>
              </a:rPr>
              <a:t>meet the way</a:t>
            </a:r>
          </a:p>
          <a:p>
            <a:r>
              <a:rPr lang="en-GB" sz="5400" dirty="0" smtClean="0">
                <a:effectLst>
                  <a:outerShdw blurRad="38100" dist="38100" dir="2700000" algn="ctr" rotWithShape="0">
                    <a:schemeClr val="tx1"/>
                  </a:outerShdw>
                </a:effectLst>
              </a:rPr>
              <a:t>Psa 23:3 paths of righteousness</a:t>
            </a:r>
          </a:p>
          <a:p>
            <a:r>
              <a:rPr lang="en-GB" sz="5400" dirty="0" smtClean="0">
                <a:effectLst>
                  <a:outerShdw blurRad="38100" dist="38100" dir="2700000" algn="ctr" rotWithShape="0">
                    <a:schemeClr val="tx1"/>
                  </a:outerShdw>
                </a:effectLst>
              </a:rPr>
              <a:t>Psa 139:24 the everlasting way</a:t>
            </a:r>
          </a:p>
          <a:p>
            <a:r>
              <a:rPr lang="en-GB" sz="5400" dirty="0" smtClean="0">
                <a:effectLst>
                  <a:outerShdw blurRad="38100" dist="38100" dir="2700000" algn="ctr" rotWithShape="0">
                    <a:schemeClr val="tx1"/>
                  </a:outerShdw>
                </a:effectLst>
              </a:rPr>
              <a:t>Isa 35:8 highway of holiness</a:t>
            </a:r>
          </a:p>
          <a:p>
            <a:r>
              <a:rPr lang="en-GB" sz="5400" dirty="0" err="1">
                <a:effectLst>
                  <a:outerShdw blurRad="50800" dist="38100" dir="8100000" algn="tr" rotWithShape="0">
                    <a:prstClr val="black">
                      <a:alpha val="40000"/>
                    </a:prstClr>
                  </a:outerShdw>
                </a:effectLst>
              </a:rPr>
              <a:t>Jer</a:t>
            </a:r>
            <a:r>
              <a:rPr lang="en-GB" sz="5400" dirty="0">
                <a:effectLst>
                  <a:outerShdw blurRad="50800" dist="38100" dir="8100000" algn="tr" rotWithShape="0">
                    <a:prstClr val="black">
                      <a:alpha val="40000"/>
                    </a:prstClr>
                  </a:outerShdw>
                </a:effectLst>
              </a:rPr>
              <a:t> 6:16 </a:t>
            </a:r>
            <a:r>
              <a:rPr lang="en-GB" sz="5400" dirty="0">
                <a:effectLst>
                  <a:outerShdw blurRad="38100" dist="38100" dir="2700000" algn="ctr" rotWithShape="0">
                    <a:schemeClr val="tx1"/>
                  </a:outerShdw>
                </a:effectLst>
              </a:rPr>
              <a:t>a</a:t>
            </a:r>
            <a:r>
              <a:rPr lang="en-GB" sz="5400" dirty="0" smtClean="0">
                <a:effectLst>
                  <a:outerShdw blurRad="38100" dist="38100" dir="2700000" algn="ctr" rotWithShape="0">
                    <a:schemeClr val="tx1"/>
                  </a:outerShdw>
                </a:effectLst>
              </a:rPr>
              <a:t>ncient paths</a:t>
            </a:r>
          </a:p>
        </p:txBody>
      </p:sp>
    </p:spTree>
    <p:extLst>
      <p:ext uri="{BB962C8B-B14F-4D97-AF65-F5344CB8AC3E}">
        <p14:creationId xmlns:p14="http://schemas.microsoft.com/office/powerpoint/2010/main" val="134611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smtClean="0">
                <a:effectLst>
                  <a:outerShdw blurRad="38100" dist="38100" dir="2700000" algn="tl">
                    <a:srgbClr val="000000"/>
                  </a:outerShdw>
                </a:effectLst>
              </a:rPr>
              <a:t>Vision Destiny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dirty="0" err="1" smtClean="0">
                <a:effectLst>
                  <a:outerShdw blurRad="50800" dist="38100" dir="8100000" algn="tr" rotWithShape="0">
                    <a:prstClr val="black">
                      <a:alpha val="40000"/>
                    </a:prstClr>
                  </a:outerShdw>
                </a:effectLst>
              </a:rPr>
              <a:t>Jer</a:t>
            </a:r>
            <a:r>
              <a:rPr lang="en-GB" dirty="0">
                <a:effectLst>
                  <a:outerShdw blurRad="50800" dist="38100" dir="8100000" algn="tr" rotWithShape="0">
                    <a:prstClr val="black">
                      <a:alpha val="40000"/>
                    </a:prstClr>
                  </a:outerShdw>
                </a:effectLst>
              </a:rPr>
              <a:t> 6:16 Thus says the Lord, “Stand by the </a:t>
            </a:r>
            <a:r>
              <a:rPr lang="en-GB" dirty="0">
                <a:solidFill>
                  <a:srgbClr val="FFFF00"/>
                </a:solidFill>
                <a:effectLst>
                  <a:outerShdw blurRad="50800" dist="38100" dir="8100000" algn="tr" rotWithShape="0">
                    <a:prstClr val="black">
                      <a:alpha val="40000"/>
                    </a:prstClr>
                  </a:outerShdw>
                </a:effectLst>
              </a:rPr>
              <a:t>ways</a:t>
            </a:r>
            <a:r>
              <a:rPr lang="en-GB" dirty="0">
                <a:effectLst>
                  <a:outerShdw blurRad="50800" dist="38100" dir="8100000" algn="tr" rotWithShape="0">
                    <a:prstClr val="black">
                      <a:alpha val="40000"/>
                    </a:prstClr>
                  </a:outerShdw>
                </a:effectLst>
              </a:rPr>
              <a:t> and see and ask for the </a:t>
            </a:r>
            <a:r>
              <a:rPr lang="en-GB" dirty="0">
                <a:solidFill>
                  <a:srgbClr val="FFFF00"/>
                </a:solidFill>
                <a:effectLst>
                  <a:outerShdw blurRad="50800" dist="38100" dir="8100000" algn="tr" rotWithShape="0">
                    <a:prstClr val="black">
                      <a:alpha val="40000"/>
                    </a:prstClr>
                  </a:outerShdw>
                </a:effectLst>
              </a:rPr>
              <a:t>ancient paths</a:t>
            </a:r>
            <a:r>
              <a:rPr lang="en-GB" dirty="0">
                <a:effectLst>
                  <a:outerShdw blurRad="50800" dist="38100" dir="8100000" algn="tr" rotWithShape="0">
                    <a:prstClr val="black">
                      <a:alpha val="40000"/>
                    </a:prstClr>
                  </a:outerShdw>
                </a:effectLst>
              </a:rPr>
              <a:t>, Where the </a:t>
            </a:r>
            <a:r>
              <a:rPr lang="en-GB" dirty="0">
                <a:solidFill>
                  <a:srgbClr val="FFFF00"/>
                </a:solidFill>
                <a:effectLst>
                  <a:outerShdw blurRad="50800" dist="38100" dir="8100000" algn="tr" rotWithShape="0">
                    <a:prstClr val="black">
                      <a:alpha val="40000"/>
                    </a:prstClr>
                  </a:outerShdw>
                </a:effectLst>
              </a:rPr>
              <a:t>good way </a:t>
            </a:r>
            <a:r>
              <a:rPr lang="en-GB" dirty="0">
                <a:effectLst>
                  <a:outerShdw blurRad="50800" dist="38100" dir="8100000" algn="tr" rotWithShape="0">
                    <a:prstClr val="black">
                      <a:alpha val="40000"/>
                    </a:prstClr>
                  </a:outerShdw>
                </a:effectLst>
              </a:rPr>
              <a:t>is, and walk in it; And you will find rest for your souls. But they said, ‘We will not walk in it</a:t>
            </a:r>
            <a:r>
              <a:rPr lang="en-GB" dirty="0" smtClean="0">
                <a:effectLst>
                  <a:outerShdw blurRad="50800" dist="38100" dir="8100000" algn="tr" rotWithShape="0">
                    <a:prstClr val="black">
                      <a:alpha val="40000"/>
                    </a:prstClr>
                  </a:outerShdw>
                </a:effectLst>
              </a:rPr>
              <a:t>.’</a:t>
            </a:r>
          </a:p>
          <a:p>
            <a:r>
              <a:rPr lang="en-GB" dirty="0" err="1" smtClean="0">
                <a:effectLst>
                  <a:outerShdw blurRad="50800" dist="38100" dir="8100000" algn="tr" rotWithShape="0">
                    <a:prstClr val="black">
                      <a:alpha val="40000"/>
                    </a:prstClr>
                  </a:outerShdw>
                </a:effectLst>
              </a:rPr>
              <a:t>Jer</a:t>
            </a:r>
            <a:r>
              <a:rPr lang="en-GB" dirty="0">
                <a:effectLst>
                  <a:outerShdw blurRad="50800" dist="38100" dir="8100000" algn="tr" rotWithShape="0">
                    <a:prstClr val="black">
                      <a:alpha val="40000"/>
                    </a:prstClr>
                  </a:outerShdw>
                </a:effectLst>
              </a:rPr>
              <a:t> 18:15 ‘For My people have forgotten Me, They burn incense to worthless gods And they have stumbled from </a:t>
            </a:r>
            <a:r>
              <a:rPr lang="en-GB" dirty="0">
                <a:solidFill>
                  <a:srgbClr val="FFFF00"/>
                </a:solidFill>
                <a:effectLst>
                  <a:outerShdw blurRad="50800" dist="38100" dir="8100000" algn="tr" rotWithShape="0">
                    <a:prstClr val="black">
                      <a:alpha val="40000"/>
                    </a:prstClr>
                  </a:outerShdw>
                </a:effectLst>
              </a:rPr>
              <a:t>their ways</a:t>
            </a:r>
            <a:r>
              <a:rPr lang="en-GB" dirty="0">
                <a:effectLst>
                  <a:outerShdw blurRad="50800" dist="38100" dir="8100000" algn="tr" rotWithShape="0">
                    <a:prstClr val="black">
                      <a:alpha val="40000"/>
                    </a:prstClr>
                  </a:outerShdw>
                </a:effectLst>
              </a:rPr>
              <a:t>, From the </a:t>
            </a:r>
            <a:r>
              <a:rPr lang="en-GB" dirty="0">
                <a:solidFill>
                  <a:srgbClr val="FFFF00"/>
                </a:solidFill>
                <a:effectLst>
                  <a:outerShdw blurRad="50800" dist="38100" dir="8100000" algn="tr" rotWithShape="0">
                    <a:prstClr val="black">
                      <a:alpha val="40000"/>
                    </a:prstClr>
                  </a:outerShdw>
                </a:effectLst>
              </a:rPr>
              <a:t>ancient paths</a:t>
            </a:r>
            <a:r>
              <a:rPr lang="en-GB" dirty="0">
                <a:effectLst>
                  <a:outerShdw blurRad="50800" dist="38100" dir="8100000" algn="tr" rotWithShape="0">
                    <a:prstClr val="black">
                      <a:alpha val="40000"/>
                    </a:prstClr>
                  </a:outerShdw>
                </a:effectLst>
              </a:rPr>
              <a:t>, To walk in </a:t>
            </a:r>
            <a:r>
              <a:rPr lang="en-GB" dirty="0">
                <a:solidFill>
                  <a:srgbClr val="FFFF00"/>
                </a:solidFill>
                <a:effectLst>
                  <a:outerShdw blurRad="50800" dist="38100" dir="8100000" algn="tr" rotWithShape="0">
                    <a:prstClr val="black">
                      <a:alpha val="40000"/>
                    </a:prstClr>
                  </a:outerShdw>
                </a:effectLst>
              </a:rPr>
              <a:t>bypaths</a:t>
            </a:r>
            <a:r>
              <a:rPr lang="en-GB" dirty="0">
                <a:effectLst>
                  <a:outerShdw blurRad="50800" dist="38100" dir="8100000" algn="tr" rotWithShape="0">
                    <a:prstClr val="black">
                      <a:alpha val="40000"/>
                    </a:prstClr>
                  </a:outerShdw>
                </a:effectLst>
              </a:rPr>
              <a:t>, Not on a </a:t>
            </a:r>
            <a:r>
              <a:rPr lang="en-GB" dirty="0">
                <a:solidFill>
                  <a:srgbClr val="FFFF00"/>
                </a:solidFill>
                <a:effectLst>
                  <a:outerShdw blurRad="50800" dist="38100" dir="8100000" algn="tr" rotWithShape="0">
                    <a:prstClr val="black">
                      <a:alpha val="40000"/>
                    </a:prstClr>
                  </a:outerShdw>
                </a:effectLst>
              </a:rPr>
              <a:t>highway</a:t>
            </a:r>
            <a:r>
              <a:rPr lang="en-GB" dirty="0">
                <a:effectLst>
                  <a:outerShdw blurRad="50800" dist="38100" dir="8100000" algn="tr" rotWithShape="0">
                    <a:prstClr val="black">
                      <a:alpha val="40000"/>
                    </a:prstClr>
                  </a:outerShdw>
                </a:effectLst>
              </a:rPr>
              <a:t>,</a:t>
            </a:r>
          </a:p>
        </p:txBody>
      </p:sp>
    </p:spTree>
    <p:extLst>
      <p:ext uri="{BB962C8B-B14F-4D97-AF65-F5344CB8AC3E}">
        <p14:creationId xmlns:p14="http://schemas.microsoft.com/office/powerpoint/2010/main" val="289635359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a:effectLst>
                  <a:outerShdw blurRad="38100" dist="38100" dir="2700000" algn="ctr" rotWithShape="0">
                    <a:schemeClr val="tx1"/>
                  </a:outerShdw>
                </a:effectLst>
              </a:rPr>
              <a:t>I am the God of the whirlwind and the fiery pillars and I am coming soon in judgment to My people to call them to decide who they will serve.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will call for a decision as multitudes stand in the valley of decision.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call for judgment to new abundant overflowing life but the old orders must be left behind in the wilderness of decision. </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13755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It is the time I am about hold back the waters and the veil will be drawn. </a:t>
            </a:r>
          </a:p>
          <a:p>
            <a:pPr>
              <a:lnSpc>
                <a:spcPct val="110000"/>
              </a:lnSpc>
              <a:spcBef>
                <a:spcPts val="600"/>
              </a:spcBef>
            </a:pPr>
            <a:r>
              <a:rPr lang="en-GB" sz="4400" dirty="0" smtClean="0">
                <a:effectLst>
                  <a:outerShdw blurRad="38100" dist="38100" dir="2700000" algn="ctr" rotWithShape="0">
                    <a:schemeClr val="tx1"/>
                  </a:outerShdw>
                </a:effectLst>
              </a:rPr>
              <a:t>Who will leave the old ways of the old order and cross in to the new dimensions of the royal priesthood  of the  Melchizedek order.</a:t>
            </a:r>
          </a:p>
          <a:p>
            <a:pPr>
              <a:lnSpc>
                <a:spcPct val="110000"/>
              </a:lnSpc>
              <a:spcBef>
                <a:spcPts val="600"/>
              </a:spcBef>
            </a:pPr>
            <a:r>
              <a:rPr lang="en-GB" sz="4400" dirty="0" smtClean="0">
                <a:effectLst>
                  <a:outerShdw blurRad="38100" dist="38100" dir="2700000" algn="ctr" rotWithShape="0">
                    <a:schemeClr val="tx1"/>
                  </a:outerShdw>
                </a:effectLst>
              </a:rPr>
              <a:t>Creation is waiting and will take a deep breath in anticipation of the revealing of true sons in their heavenly positions.</a:t>
            </a:r>
          </a:p>
          <a:p>
            <a:pPr>
              <a:lnSpc>
                <a:spcPct val="110000"/>
              </a:lnSpc>
              <a:spcBef>
                <a:spcPts val="600"/>
              </a:spcBef>
            </a:pPr>
            <a:r>
              <a:rPr lang="en-GB" sz="4400" dirty="0" smtClean="0">
                <a:effectLst>
                  <a:outerShdw blurRad="38100" dist="38100" dir="2700000" algn="ctr" rotWithShape="0">
                    <a:schemeClr val="tx1"/>
                  </a:outerShdw>
                </a:effectLst>
              </a:rPr>
              <a:t>Who will cross over, who will embrace their destinies?</a:t>
            </a: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80704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pPr>
              <a:lnSpc>
                <a:spcPct val="110000"/>
              </a:lnSpc>
              <a:spcBef>
                <a:spcPts val="600"/>
              </a:spcBef>
            </a:pPr>
            <a:r>
              <a:rPr lang="en-GB" sz="4400" dirty="0">
                <a:effectLst>
                  <a:outerShdw blurRad="38100" dist="38100" dir="2700000" algn="ctr" rotWithShape="0">
                    <a:schemeClr val="tx1"/>
                  </a:outerShdw>
                </a:effectLst>
              </a:rPr>
              <a:t>The heavenly sound is intensifying and the winds of change are about to blow with great force. Get ready Be ready for the shift in dimensions is be prepared. Great shifts are going to be released in all spheres of authority as the mountain of the house of the Lord emerges from the wilderness to embrace its inheritance. </a:t>
            </a:r>
          </a:p>
          <a:p>
            <a:pPr>
              <a:lnSpc>
                <a:spcPct val="110000"/>
              </a:lnSpc>
              <a:spcBef>
                <a:spcPts val="600"/>
              </a:spcBef>
            </a:pPr>
            <a:r>
              <a:rPr lang="en-GB" sz="4400" dirty="0">
                <a:effectLst>
                  <a:outerShdw blurRad="38100" dist="38100" dir="2700000" algn="ctr" rotWithShape="0">
                    <a:schemeClr val="tx1"/>
                  </a:outerShdw>
                </a:effectLst>
              </a:rPr>
              <a:t>The ground is about to break open and the landscape will be radically transformed. A voice is crying out from the Wilderness prepare the way for My people to cross.</a:t>
            </a:r>
          </a:p>
          <a:p>
            <a:pPr marL="0" indent="0">
              <a:lnSpc>
                <a:spcPct val="110000"/>
              </a:lnSpc>
              <a:spcBef>
                <a:spcPts val="600"/>
              </a:spcBef>
              <a:buNone/>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8400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pPr>
              <a:lnSpc>
                <a:spcPct val="110000"/>
              </a:lnSpc>
              <a:spcBef>
                <a:spcPts val="600"/>
              </a:spcBef>
            </a:pPr>
            <a:r>
              <a:rPr lang="en-GB" sz="4400" dirty="0">
                <a:effectLst>
                  <a:outerShdw blurRad="38100" dist="38100" dir="2700000" algn="ctr" rotWithShape="0">
                    <a:schemeClr val="tx1"/>
                  </a:outerShdw>
                </a:effectLst>
              </a:rPr>
              <a:t>Let my forerunners cry out cross over cross over as they shift dimensions and open the portals into the realms of kingdom glory.</a:t>
            </a:r>
          </a:p>
          <a:p>
            <a:pPr>
              <a:lnSpc>
                <a:spcPct val="110000"/>
              </a:lnSpc>
              <a:spcBef>
                <a:spcPts val="600"/>
              </a:spcBef>
            </a:pPr>
            <a:r>
              <a:rPr lang="en-GB" sz="4400" dirty="0">
                <a:effectLst>
                  <a:outerShdw blurRad="38100" dist="38100" dir="2700000" algn="ctr" rotWithShape="0">
                    <a:schemeClr val="tx1"/>
                  </a:outerShdw>
                </a:effectLst>
              </a:rPr>
              <a:t>Arise and shine with your glory as the glory of true sons is revealed. </a:t>
            </a:r>
          </a:p>
          <a:p>
            <a:pPr>
              <a:lnSpc>
                <a:spcPct val="110000"/>
              </a:lnSpc>
              <a:spcBef>
                <a:spcPts val="600"/>
              </a:spcBef>
            </a:pPr>
            <a:r>
              <a:rPr lang="en-GB" sz="4400" dirty="0">
                <a:effectLst>
                  <a:outerShdw blurRad="38100" dist="38100" dir="2700000" algn="ctr" rotWithShape="0">
                    <a:schemeClr val="tx1"/>
                  </a:outerShdw>
                </a:effectLst>
              </a:rPr>
              <a:t>Son prepare </a:t>
            </a:r>
            <a:r>
              <a:rPr lang="en-GB" sz="4400" dirty="0" err="1">
                <a:effectLst>
                  <a:outerShdw blurRad="38100" dist="38100" dir="2700000" algn="ctr" rotWithShape="0">
                    <a:schemeClr val="tx1"/>
                  </a:outerShdw>
                </a:effectLst>
              </a:rPr>
              <a:t>prepare</a:t>
            </a:r>
            <a:r>
              <a:rPr lang="en-GB" sz="4400" dirty="0">
                <a:effectLst>
                  <a:outerShdw blurRad="38100" dist="38100" dir="2700000" algn="ctr" rotWithShape="0">
                    <a:schemeClr val="tx1"/>
                  </a:outerShdw>
                </a:effectLst>
              </a:rPr>
              <a:t> </a:t>
            </a:r>
            <a:r>
              <a:rPr lang="en-GB" sz="4400" dirty="0" err="1">
                <a:effectLst>
                  <a:outerShdw blurRad="38100" dist="38100" dir="2700000" algn="ctr" rotWithShape="0">
                    <a:schemeClr val="tx1"/>
                  </a:outerShdw>
                </a:effectLst>
              </a:rPr>
              <a:t>prepare</a:t>
            </a:r>
            <a:r>
              <a:rPr lang="en-GB" sz="4400" dirty="0">
                <a:effectLst>
                  <a:outerShdw blurRad="38100" dist="38100" dir="2700000" algn="ctr" rotWithShape="0">
                    <a:schemeClr val="tx1"/>
                  </a:outerShdw>
                </a:effectLst>
              </a:rPr>
              <a:t> for the new depths  of revelation that My people need in this hour. I will accelerate your ability and increase your capacity and give you the key to unlock those abilities and capacities  in those who will follow you into the new </a:t>
            </a:r>
            <a:r>
              <a:rPr lang="en-GB" sz="4400" dirty="0" err="1" smtClean="0">
                <a:effectLst>
                  <a:outerShdw blurRad="38100" dist="38100" dir="2700000" algn="ctr" rotWithShape="0">
                    <a:schemeClr val="tx1"/>
                  </a:outerShdw>
                </a:effectLst>
              </a:rPr>
              <a:t>order.a</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new order for a new spiritual  landscape is about to arise. </a:t>
            </a:r>
          </a:p>
        </p:txBody>
      </p:sp>
    </p:spTree>
    <p:extLst>
      <p:ext uri="{BB962C8B-B14F-4D97-AF65-F5344CB8AC3E}">
        <p14:creationId xmlns:p14="http://schemas.microsoft.com/office/powerpoint/2010/main" val="84653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600"/>
              </a:spcBef>
            </a:pPr>
            <a:r>
              <a:rPr lang="en-GB" sz="4400" dirty="0">
                <a:effectLst>
                  <a:outerShdw blurRad="38100" dist="38100" dir="2700000" algn="ctr" rotWithShape="0">
                    <a:schemeClr val="tx1"/>
                  </a:outerShdw>
                </a:effectLst>
              </a:rPr>
              <a:t>The 12 houses are about to release their mysteries and protocols to those who will follow the ancient paths to engage wisdom.  She calls to the sons of men to come and walk as Enoch on the ancient paths in ancient knowledge and ways. Wisdoms pillars are once again to be shadowed on earth as it is on her heights. The 12 pillars stones foundations and gates and their revelations are to come out of the darkness into the light.</a:t>
            </a:r>
          </a:p>
        </p:txBody>
      </p:sp>
    </p:spTree>
    <p:extLst>
      <p:ext uri="{BB962C8B-B14F-4D97-AF65-F5344CB8AC3E}">
        <p14:creationId xmlns:p14="http://schemas.microsoft.com/office/powerpoint/2010/main" val="2178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fontScale="85000" lnSpcReduction="10000"/>
          </a:bodyPr>
          <a:lstStyle/>
          <a:p>
            <a:pPr>
              <a:lnSpc>
                <a:spcPct val="120000"/>
              </a:lnSpc>
              <a:spcBef>
                <a:spcPts val="600"/>
              </a:spcBef>
            </a:pPr>
            <a:r>
              <a:rPr lang="en-GB" sz="4400" dirty="0"/>
              <a:t>Order of Melchizedek </a:t>
            </a:r>
            <a:r>
              <a:rPr lang="en-GB" sz="4400" dirty="0" smtClean="0"/>
              <a:t>- </a:t>
            </a:r>
            <a:r>
              <a:rPr lang="en-GB" sz="4400" dirty="0" smtClean="0"/>
              <a:t>Heavenly </a:t>
            </a:r>
            <a:r>
              <a:rPr lang="en-GB" sz="4400" dirty="0"/>
              <a:t>order </a:t>
            </a:r>
            <a:endParaRPr lang="en-GB" sz="4400" dirty="0"/>
          </a:p>
          <a:p>
            <a:pPr>
              <a:lnSpc>
                <a:spcPct val="120000"/>
              </a:lnSpc>
              <a:spcBef>
                <a:spcPts val="600"/>
              </a:spcBef>
            </a:pPr>
            <a:r>
              <a:rPr lang="en-GB" sz="4400" dirty="0"/>
              <a:t>O</a:t>
            </a:r>
            <a:r>
              <a:rPr lang="en-GB" sz="4400" dirty="0" smtClean="0"/>
              <a:t>nly </a:t>
            </a:r>
            <a:r>
              <a:rPr lang="en-GB" sz="4400" dirty="0" smtClean="0"/>
              <a:t>the tribe </a:t>
            </a:r>
            <a:r>
              <a:rPr lang="en-GB" sz="4400" dirty="0"/>
              <a:t>of Levi and the family of Aaron could be priests and high priests. </a:t>
            </a:r>
            <a:endParaRPr lang="en-GB" sz="4400" dirty="0" smtClean="0"/>
          </a:p>
          <a:p>
            <a:pPr>
              <a:lnSpc>
                <a:spcPct val="120000"/>
              </a:lnSpc>
              <a:spcBef>
                <a:spcPts val="600"/>
              </a:spcBef>
            </a:pPr>
            <a:r>
              <a:rPr lang="en-GB" sz="4400" dirty="0" smtClean="0"/>
              <a:t>Therefore </a:t>
            </a:r>
            <a:r>
              <a:rPr lang="en-GB" sz="4400" dirty="0"/>
              <a:t>Jesus and those who are His family cannot be priests this side of the veil. </a:t>
            </a:r>
            <a:endParaRPr lang="en-GB" sz="4400" dirty="0" smtClean="0"/>
          </a:p>
          <a:p>
            <a:pPr>
              <a:lnSpc>
                <a:spcPct val="120000"/>
              </a:lnSpc>
              <a:spcBef>
                <a:spcPts val="600"/>
              </a:spcBef>
            </a:pPr>
            <a:r>
              <a:rPr lang="en-GB" sz="4400" dirty="0"/>
              <a:t>I</a:t>
            </a:r>
            <a:r>
              <a:rPr lang="en-GB" sz="4400" dirty="0" smtClean="0"/>
              <a:t>n fact there </a:t>
            </a:r>
            <a:r>
              <a:rPr lang="en-GB" sz="4400" dirty="0"/>
              <a:t>can be no earthly </a:t>
            </a:r>
            <a:r>
              <a:rPr lang="en-GB" sz="4400" dirty="0" smtClean="0"/>
              <a:t>priesthood.</a:t>
            </a:r>
          </a:p>
          <a:p>
            <a:pPr>
              <a:lnSpc>
                <a:spcPct val="120000"/>
              </a:lnSpc>
              <a:spcBef>
                <a:spcPts val="600"/>
              </a:spcBef>
            </a:pPr>
            <a:r>
              <a:rPr lang="en-GB" sz="4400" dirty="0" smtClean="0"/>
              <a:t>The </a:t>
            </a:r>
            <a:r>
              <a:rPr lang="en-GB" sz="4400" dirty="0" smtClean="0"/>
              <a:t>old </a:t>
            </a:r>
            <a:r>
              <a:rPr lang="en-GB" sz="4400" dirty="0" smtClean="0"/>
              <a:t>earthly order </a:t>
            </a:r>
            <a:r>
              <a:rPr lang="en-GB" sz="4400" dirty="0"/>
              <a:t>was corrupted and </a:t>
            </a:r>
            <a:r>
              <a:rPr lang="en-GB" sz="4400" dirty="0" smtClean="0"/>
              <a:t>made obsolete as </a:t>
            </a:r>
            <a:r>
              <a:rPr lang="en-GB" sz="4400" dirty="0" smtClean="0"/>
              <a:t>they</a:t>
            </a:r>
            <a:r>
              <a:rPr lang="en-GB" sz="4400" dirty="0" smtClean="0"/>
              <a:t> were </a:t>
            </a:r>
            <a:r>
              <a:rPr lang="en-GB" sz="4400" dirty="0"/>
              <a:t>of their father the devil genealogically</a:t>
            </a:r>
            <a:r>
              <a:rPr lang="en-GB" sz="4400" dirty="0" smtClean="0"/>
              <a:t>.</a:t>
            </a:r>
            <a:endParaRPr lang="en-GB" sz="4400" dirty="0"/>
          </a:p>
        </p:txBody>
      </p:sp>
    </p:spTree>
    <p:extLst>
      <p:ext uri="{BB962C8B-B14F-4D97-AF65-F5344CB8AC3E}">
        <p14:creationId xmlns:p14="http://schemas.microsoft.com/office/powerpoint/2010/main" val="209430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a:effectLst>
                  <a:outerShdw blurRad="38100" dist="38100" dir="2700000" algn="ctr" rotWithShape="0">
                    <a:schemeClr val="tx1"/>
                  </a:outerShdw>
                </a:effectLst>
              </a:rPr>
              <a:t>The mysteries hidden for so long in the shrouded mists are being readied to come forth from the myths and mythologies into revelation light. The ancient ways on the ancient paths brought out of darkness into the light of creativity. The power to create with conscious thought and the frequencies of sound and light restored to the sons of God once again.</a:t>
            </a:r>
          </a:p>
        </p:txBody>
      </p:sp>
    </p:spTree>
    <p:extLst>
      <p:ext uri="{BB962C8B-B14F-4D97-AF65-F5344CB8AC3E}">
        <p14:creationId xmlns:p14="http://schemas.microsoft.com/office/powerpoint/2010/main" val="154686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a:effectLst>
                  <a:outerShdw blurRad="38100" dist="38100" dir="2700000" algn="ctr" rotWithShape="0">
                    <a:schemeClr val="tx1"/>
                  </a:outerShdw>
                </a:effectLst>
              </a:rPr>
              <a:t>Look to constellations for the signs of impending upheaval as </a:t>
            </a: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affairs of the nations are administered </a:t>
            </a:r>
            <a:r>
              <a:rPr lang="en-GB" sz="4400" dirty="0" smtClean="0">
                <a:effectLst>
                  <a:outerShdw blurRad="38100" dist="38100" dir="2700000" algn="ctr" rotWithShape="0">
                    <a:schemeClr val="tx1"/>
                  </a:outerShdw>
                </a:effectLst>
              </a:rPr>
              <a:t>by </a:t>
            </a:r>
            <a:r>
              <a:rPr lang="en-GB" sz="4400" dirty="0">
                <a:effectLst>
                  <a:outerShdw blurRad="38100" dist="38100" dir="2700000" algn="ctr" rotWithShape="0">
                    <a:schemeClr val="tx1"/>
                  </a:outerShdw>
                </a:effectLst>
              </a:rPr>
              <a:t>the sons of God once </a:t>
            </a:r>
            <a:r>
              <a:rPr lang="en-GB" sz="4400" dirty="0" smtClean="0">
                <a:effectLst>
                  <a:outerShdw blurRad="38100" dist="38100" dir="2700000" algn="ctr" rotWithShape="0">
                    <a:schemeClr val="tx1"/>
                  </a:outerShdw>
                </a:effectLst>
              </a:rPr>
              <a:t>more.</a:t>
            </a: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stars will release their light and glory to the sons of God once more. The resonance of their light and sound once again restored to divine </a:t>
            </a:r>
            <a:r>
              <a:rPr lang="en-GB" sz="4400" dirty="0" smtClean="0">
                <a:effectLst>
                  <a:outerShdw blurRad="38100" dist="38100" dir="2700000" algn="ctr" rotWithShape="0">
                    <a:schemeClr val="tx1"/>
                  </a:outerShdw>
                </a:effectLst>
              </a:rPr>
              <a:t>order.</a:t>
            </a:r>
          </a:p>
          <a:p>
            <a:pPr>
              <a:lnSpc>
                <a:spcPct val="110000"/>
              </a:lnSpc>
              <a:spcBef>
                <a:spcPts val="600"/>
              </a:spcBef>
            </a:pPr>
            <a:r>
              <a:rPr lang="en-GB" sz="4400" dirty="0" smtClean="0">
                <a:effectLst>
                  <a:outerShdw blurRad="38100" dist="38100" dir="2700000" algn="ctr" rotWithShape="0">
                    <a:schemeClr val="tx1"/>
                  </a:outerShdw>
                </a:effectLst>
              </a:rPr>
              <a:t>Announce </a:t>
            </a:r>
            <a:r>
              <a:rPr lang="en-GB" sz="4400" dirty="0">
                <a:effectLst>
                  <a:outerShdw blurRad="38100" dist="38100" dir="2700000" algn="ctr" rotWithShape="0">
                    <a:schemeClr val="tx1"/>
                  </a:outerShdw>
                </a:effectLst>
              </a:rPr>
              <a:t>it herald it blow the silver trumpet </a:t>
            </a:r>
            <a:r>
              <a:rPr lang="en-GB" sz="4400" dirty="0" err="1" smtClean="0">
                <a:effectLst>
                  <a:outerShdw blurRad="38100" dist="38100" dir="2700000" algn="ctr" rotWithShape="0">
                    <a:schemeClr val="tx1"/>
                  </a:outerShdw>
                </a:effectLst>
              </a:rPr>
              <a:t>Ekklesia</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arising </a:t>
            </a:r>
            <a:r>
              <a:rPr lang="en-GB" sz="4400" dirty="0" err="1" smtClean="0">
                <a:effectLst>
                  <a:outerShdw blurRad="38100" dist="38100" dir="2700000" algn="ctr" rotWithShape="0">
                    <a:schemeClr val="tx1"/>
                  </a:outerShdw>
                </a:effectLst>
              </a:rPr>
              <a:t>Ekklesia</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arising</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5098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600"/>
              </a:spcBef>
            </a:pPr>
            <a:r>
              <a:rPr lang="en-GB" sz="4400" dirty="0">
                <a:effectLst>
                  <a:outerShdw blurRad="38100" dist="38100" dir="2700000" algn="ctr" rotWithShape="0">
                    <a:schemeClr val="tx1"/>
                  </a:outerShdw>
                </a:effectLst>
              </a:rPr>
              <a:t>Answering creations groan with the resonant frequencies of heaven on earth as sons arise to vibrate to the rhythm of the Fathers heart</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Come </a:t>
            </a:r>
            <a:r>
              <a:rPr lang="en-GB" sz="4400" dirty="0">
                <a:effectLst>
                  <a:outerShdw blurRad="38100" dist="38100" dir="2700000" algn="ctr" rotWithShape="0">
                    <a:schemeClr val="tx1"/>
                  </a:outerShdw>
                </a:effectLst>
              </a:rPr>
              <a:t>back to creations womb My heart to see what was and release what is to </a:t>
            </a:r>
            <a:r>
              <a:rPr lang="en-GB" sz="4400" dirty="0" smtClean="0">
                <a:effectLst>
                  <a:outerShdw blurRad="38100" dist="38100" dir="2700000" algn="ctr" rotWithShape="0">
                    <a:schemeClr val="tx1"/>
                  </a:outerShdw>
                </a:effectLst>
              </a:rPr>
              <a:t>become </a:t>
            </a:r>
            <a:r>
              <a:rPr lang="en-GB" sz="4400" dirty="0">
                <a:effectLst>
                  <a:outerShdw blurRad="38100" dist="38100" dir="2700000" algn="ctr" rotWithShape="0">
                    <a:schemeClr val="tx1"/>
                  </a:outerShdw>
                </a:effectLst>
              </a:rPr>
              <a:t>what will be.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My </a:t>
            </a:r>
            <a:r>
              <a:rPr lang="en-GB" sz="4400" dirty="0">
                <a:effectLst>
                  <a:outerShdw blurRad="38100" dist="38100" dir="2700000" algn="ctr" rotWithShape="0">
                    <a:schemeClr val="tx1"/>
                  </a:outerShdw>
                </a:effectLst>
              </a:rPr>
              <a:t>heart is open to </a:t>
            </a:r>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come and </a:t>
            </a:r>
            <a:r>
              <a:rPr lang="en-GB" sz="4400" dirty="0" smtClean="0">
                <a:effectLst>
                  <a:outerShdw blurRad="38100" dist="38100" dir="2700000" algn="ctr" rotWithShape="0">
                    <a:schemeClr val="tx1"/>
                  </a:outerShdw>
                </a:effectLst>
              </a:rPr>
              <a:t>see. Come </a:t>
            </a:r>
            <a:r>
              <a:rPr lang="en-GB" sz="4400" dirty="0">
                <a:effectLst>
                  <a:outerShdw blurRad="38100" dist="38100" dir="2700000" algn="ctr" rotWithShape="0">
                    <a:schemeClr val="tx1"/>
                  </a:outerShdw>
                </a:effectLst>
              </a:rPr>
              <a:t>and see what you have always been. I call out to you come and </a:t>
            </a:r>
            <a:r>
              <a:rPr lang="en-GB" sz="4400" dirty="0" smtClean="0">
                <a:effectLst>
                  <a:outerShdw blurRad="38100" dist="38100" dir="2700000" algn="ctr" rotWithShape="0">
                    <a:schemeClr val="tx1"/>
                  </a:outerShdw>
                </a:effectLst>
              </a:rPr>
              <a:t>see. Come </a:t>
            </a:r>
            <a:r>
              <a:rPr lang="en-GB" sz="4400" dirty="0">
                <a:effectLst>
                  <a:outerShdw blurRad="38100" dist="38100" dir="2700000" algn="ctr" rotWithShape="0">
                    <a:schemeClr val="tx1"/>
                  </a:outerShdw>
                </a:effectLst>
              </a:rPr>
              <a:t>to my heart and you will see once more what has always been. </a:t>
            </a: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03461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26742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2014</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6712"/>
            <a:ext cx="9144000" cy="6021288"/>
          </a:xfrm>
          <a:effectLst/>
        </p:spPr>
      </p:pic>
      <p:cxnSp>
        <p:nvCxnSpPr>
          <p:cNvPr id="5" name="Straight Arrow Connector 4"/>
          <p:cNvCxnSpPr/>
          <p:nvPr/>
        </p:nvCxnSpPr>
        <p:spPr>
          <a:xfrm flipH="1" flipV="1">
            <a:off x="4756433" y="5229200"/>
            <a:ext cx="792088" cy="1296144"/>
          </a:xfrm>
          <a:prstGeom prst="straightConnector1">
            <a:avLst/>
          </a:prstGeom>
          <a:ln w="1143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75856" y="5445224"/>
            <a:ext cx="648072" cy="1152128"/>
          </a:xfrm>
          <a:prstGeom prst="straightConnector1">
            <a:avLst/>
          </a:prstGeom>
          <a:ln w="1143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21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endParaRPr lang="en-GB" sz="4400" dirty="0" smtClean="0"/>
          </a:p>
        </p:txBody>
      </p:sp>
    </p:spTree>
    <p:extLst>
      <p:ext uri="{BB962C8B-B14F-4D97-AF65-F5344CB8AC3E}">
        <p14:creationId xmlns:p14="http://schemas.microsoft.com/office/powerpoint/2010/main" val="275261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endParaRPr lang="en-GB" sz="4400" dirty="0" smtClean="0"/>
          </a:p>
        </p:txBody>
      </p:sp>
    </p:spTree>
    <p:extLst>
      <p:ext uri="{BB962C8B-B14F-4D97-AF65-F5344CB8AC3E}">
        <p14:creationId xmlns:p14="http://schemas.microsoft.com/office/powerpoint/2010/main" val="22523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7449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lnSpcReduction="10000"/>
          </a:bodyPr>
          <a:lstStyle/>
          <a:p>
            <a:pPr>
              <a:spcBef>
                <a:spcPts val="1200"/>
              </a:spcBef>
            </a:pPr>
            <a:r>
              <a:rPr lang="en-GB" sz="4400" dirty="0" smtClean="0"/>
              <a:t>Both </a:t>
            </a:r>
            <a:r>
              <a:rPr lang="en-GB" sz="4400" dirty="0"/>
              <a:t>Priestly and </a:t>
            </a:r>
            <a:r>
              <a:rPr lang="en-GB" sz="4400" dirty="0" smtClean="0"/>
              <a:t>Kingly </a:t>
            </a:r>
            <a:r>
              <a:rPr lang="en-GB" sz="4400" dirty="0"/>
              <a:t>order </a:t>
            </a:r>
            <a:r>
              <a:rPr lang="en-GB" sz="4400" dirty="0" smtClean="0"/>
              <a:t>a </a:t>
            </a:r>
            <a:r>
              <a:rPr lang="en-GB" sz="4400" dirty="0" smtClean="0"/>
              <a:t>therefore a Royal </a:t>
            </a:r>
            <a:r>
              <a:rPr lang="en-GB" sz="4400" dirty="0"/>
              <a:t>Priesthood</a:t>
            </a:r>
          </a:p>
          <a:p>
            <a:pPr>
              <a:spcBef>
                <a:spcPts val="1200"/>
              </a:spcBef>
            </a:pPr>
            <a:r>
              <a:rPr lang="en-GB" sz="4400" dirty="0"/>
              <a:t>Has no human genealogy therefore transformation at all levels is essential. </a:t>
            </a:r>
            <a:r>
              <a:rPr lang="en-GB" sz="4400" dirty="0" smtClean="0"/>
              <a:t>Live </a:t>
            </a:r>
            <a:r>
              <a:rPr lang="en-GB" sz="4400" dirty="0" smtClean="0"/>
              <a:t>forever - perpetual </a:t>
            </a:r>
          </a:p>
          <a:p>
            <a:pPr>
              <a:spcBef>
                <a:spcPts val="1200"/>
              </a:spcBef>
            </a:pPr>
            <a:r>
              <a:rPr lang="en-GB" sz="4400" dirty="0" smtClean="0"/>
              <a:t>Like the son of God</a:t>
            </a:r>
            <a:endParaRPr lang="en-GB" sz="4400" dirty="0" smtClean="0"/>
          </a:p>
          <a:p>
            <a:pPr>
              <a:spcBef>
                <a:spcPts val="1200"/>
              </a:spcBef>
            </a:pPr>
            <a:r>
              <a:rPr lang="en-GB" sz="4400" dirty="0" smtClean="0"/>
              <a:t>Ascension </a:t>
            </a:r>
            <a:r>
              <a:rPr lang="en-GB" sz="4400" dirty="0"/>
              <a:t>to 9 levels of conformation will be the process necessary to engage the 9 strands of Gods </a:t>
            </a:r>
            <a:r>
              <a:rPr lang="en-GB" sz="4400" dirty="0" smtClean="0"/>
              <a:t>DNA</a:t>
            </a:r>
            <a:endParaRPr lang="en-GB" sz="4400" dirty="0"/>
          </a:p>
          <a:p>
            <a:pPr>
              <a:spcBef>
                <a:spcPts val="1200"/>
              </a:spcBef>
            </a:pPr>
            <a:endParaRPr lang="en-GB" sz="4400" dirty="0" smtClean="0"/>
          </a:p>
        </p:txBody>
      </p:sp>
    </p:spTree>
    <p:extLst>
      <p:ext uri="{BB962C8B-B14F-4D97-AF65-F5344CB8AC3E}">
        <p14:creationId xmlns:p14="http://schemas.microsoft.com/office/powerpoint/2010/main" val="14192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The order </a:t>
            </a:r>
            <a:r>
              <a:rPr lang="en-GB" sz="4400" dirty="0"/>
              <a:t>will be </a:t>
            </a:r>
            <a:r>
              <a:rPr lang="en-GB" sz="4400" dirty="0" smtClean="0"/>
              <a:t>priestly - </a:t>
            </a:r>
            <a:r>
              <a:rPr lang="en-GB" sz="4400" dirty="0" smtClean="0"/>
              <a:t>mediators </a:t>
            </a:r>
            <a:r>
              <a:rPr lang="en-GB" sz="4400" dirty="0"/>
              <a:t>for creation to restore </a:t>
            </a:r>
            <a:r>
              <a:rPr lang="en-GB" sz="4400" dirty="0" smtClean="0"/>
              <a:t>the earth </a:t>
            </a:r>
            <a:r>
              <a:rPr lang="en-GB" sz="4400" dirty="0"/>
              <a:t>to its </a:t>
            </a:r>
            <a:r>
              <a:rPr lang="en-GB" sz="4400" dirty="0" smtClean="0"/>
              <a:t>original heavenly </a:t>
            </a:r>
            <a:r>
              <a:rPr lang="en-GB" sz="4400" dirty="0"/>
              <a:t>position by bringing heaven to earth in the form of the kingdom of </a:t>
            </a:r>
            <a:r>
              <a:rPr lang="en-GB" sz="4400" dirty="0" smtClean="0"/>
              <a:t>God</a:t>
            </a:r>
          </a:p>
          <a:p>
            <a:pPr>
              <a:spcBef>
                <a:spcPts val="1200"/>
              </a:spcBef>
            </a:pPr>
            <a:r>
              <a:rPr lang="en-GB" sz="4400" dirty="0" smtClean="0"/>
              <a:t>The </a:t>
            </a:r>
            <a:r>
              <a:rPr lang="en-GB" sz="4400" dirty="0"/>
              <a:t>order will be kingly therefore </a:t>
            </a:r>
            <a:r>
              <a:rPr lang="en-GB" sz="4400" dirty="0" smtClean="0"/>
              <a:t>governmental and legislative </a:t>
            </a:r>
            <a:r>
              <a:rPr lang="en-GB" sz="4400" dirty="0"/>
              <a:t>to the affairs of the nations</a:t>
            </a:r>
            <a:r>
              <a:rPr lang="en-GB" sz="4400" dirty="0" smtClean="0"/>
              <a:t>.</a:t>
            </a:r>
            <a:endParaRPr lang="en-GB" sz="4400" dirty="0"/>
          </a:p>
          <a:p>
            <a:pPr>
              <a:spcBef>
                <a:spcPts val="1200"/>
              </a:spcBef>
            </a:pPr>
            <a:endParaRPr lang="en-GB" sz="4400" dirty="0" smtClean="0"/>
          </a:p>
        </p:txBody>
      </p:sp>
    </p:spTree>
    <p:extLst>
      <p:ext uri="{BB962C8B-B14F-4D97-AF65-F5344CB8AC3E}">
        <p14:creationId xmlns:p14="http://schemas.microsoft.com/office/powerpoint/2010/main" val="42254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fontScale="92500"/>
          </a:bodyPr>
          <a:lstStyle/>
          <a:p>
            <a:pPr>
              <a:spcBef>
                <a:spcPts val="1200"/>
              </a:spcBef>
            </a:pPr>
            <a:r>
              <a:rPr lang="en-GB" sz="4400" dirty="0" smtClean="0"/>
              <a:t>The </a:t>
            </a:r>
            <a:r>
              <a:rPr lang="en-GB" sz="4400" dirty="0"/>
              <a:t>order has access to the deep mysteries or treasures of God and to the resources of heavens treasury. </a:t>
            </a:r>
            <a:endParaRPr lang="en-GB" sz="4400" dirty="0" smtClean="0"/>
          </a:p>
          <a:p>
            <a:pPr>
              <a:spcBef>
                <a:spcPts val="1200"/>
              </a:spcBef>
            </a:pPr>
            <a:r>
              <a:rPr lang="en-GB" sz="4400" dirty="0" smtClean="0"/>
              <a:t>Through </a:t>
            </a:r>
            <a:r>
              <a:rPr lang="en-GB" sz="4400" dirty="0"/>
              <a:t>the revelation of the sapphire cube on the sapphire pavement and throne in regards to heavenly trading.</a:t>
            </a:r>
          </a:p>
          <a:p>
            <a:pPr>
              <a:spcBef>
                <a:spcPts val="1200"/>
              </a:spcBef>
            </a:pPr>
            <a:r>
              <a:rPr lang="en-GB" sz="4400" dirty="0"/>
              <a:t>The order reflects the 4 faces of God as it has access to the Holy of Holies and the revelation of the covering cherubim.</a:t>
            </a:r>
          </a:p>
          <a:p>
            <a:pPr>
              <a:spcBef>
                <a:spcPts val="1200"/>
              </a:spcBef>
            </a:pPr>
            <a:endParaRPr lang="en-GB" sz="4400" dirty="0" smtClean="0"/>
          </a:p>
        </p:txBody>
      </p:sp>
    </p:spTree>
    <p:extLst>
      <p:ext uri="{BB962C8B-B14F-4D97-AF65-F5344CB8AC3E}">
        <p14:creationId xmlns:p14="http://schemas.microsoft.com/office/powerpoint/2010/main" val="145655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This new order engages heaven where the Kingly and Priestly </a:t>
            </a:r>
            <a:r>
              <a:rPr lang="en-GB" sz="4400" dirty="0" smtClean="0"/>
              <a:t>functions, </a:t>
            </a:r>
            <a:r>
              <a:rPr lang="en-GB" sz="4400" dirty="0" smtClean="0"/>
              <a:t>to</a:t>
            </a:r>
            <a:r>
              <a:rPr lang="en-GB" sz="4400" dirty="0" smtClean="0"/>
              <a:t> </a:t>
            </a:r>
            <a:r>
              <a:rPr lang="en-GB" sz="4400" dirty="0" smtClean="0"/>
              <a:t>release the heavenly apostolic blueprints</a:t>
            </a:r>
          </a:p>
          <a:p>
            <a:pPr>
              <a:spcBef>
                <a:spcPts val="1200"/>
              </a:spcBef>
            </a:pPr>
            <a:r>
              <a:rPr lang="en-GB" sz="4400" dirty="0" smtClean="0"/>
              <a:t>The prophetic and apostolic forms a foundation of the word </a:t>
            </a:r>
            <a:r>
              <a:rPr lang="en-GB" sz="4400" dirty="0" smtClean="0"/>
              <a:t>of God and </a:t>
            </a:r>
            <a:r>
              <a:rPr lang="en-GB" sz="4400" dirty="0" smtClean="0"/>
              <a:t>government of God as a reflection on earth</a:t>
            </a:r>
          </a:p>
        </p:txBody>
      </p:sp>
    </p:spTree>
    <p:extLst>
      <p:ext uri="{BB962C8B-B14F-4D97-AF65-F5344CB8AC3E}">
        <p14:creationId xmlns:p14="http://schemas.microsoft.com/office/powerpoint/2010/main" val="407947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a:effectLst>
                  <a:outerShdw blurRad="38100" dist="38100" dir="2700000" algn="ctr" rotWithShape="0">
                    <a:schemeClr val="tx1"/>
                  </a:outerShdw>
                </a:effectLst>
              </a:rPr>
              <a:t>This is the year for servants and stewards to become friends and lords.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Finding </a:t>
            </a:r>
            <a:r>
              <a:rPr lang="en-GB" sz="4300" dirty="0">
                <a:effectLst>
                  <a:outerShdw blurRad="38100" dist="38100" dir="2700000" algn="ctr" rotWithShape="0">
                    <a:schemeClr val="tx1"/>
                  </a:outerShdw>
                </a:effectLst>
              </a:rPr>
              <a:t>your identity in being not </a:t>
            </a:r>
            <a:r>
              <a:rPr lang="en-GB" sz="4300" dirty="0" smtClean="0">
                <a:effectLst>
                  <a:outerShdw blurRad="38100" dist="38100" dir="2700000" algn="ctr" rotWithShape="0">
                    <a:schemeClr val="tx1"/>
                  </a:outerShdw>
                </a:effectLst>
              </a:rPr>
              <a:t>doing</a:t>
            </a:r>
          </a:p>
          <a:p>
            <a:pPr>
              <a:spcBef>
                <a:spcPts val="0"/>
              </a:spcBef>
            </a:pPr>
            <a:r>
              <a:rPr lang="en-GB" sz="4300" dirty="0">
                <a:effectLst>
                  <a:outerShdw blurRad="38100" dist="38100" dir="2700000" algn="ctr" rotWithShape="0">
                    <a:schemeClr val="tx1"/>
                  </a:outerShdw>
                </a:effectLst>
              </a:rPr>
              <a:t>C</a:t>
            </a:r>
            <a:r>
              <a:rPr lang="en-GB" sz="4300" dirty="0" smtClean="0">
                <a:effectLst>
                  <a:outerShdw blurRad="38100" dist="38100" dir="2700000" algn="ctr" rotWithShape="0">
                    <a:schemeClr val="tx1"/>
                  </a:outerShdw>
                </a:effectLst>
              </a:rPr>
              <a:t>rossing over to </a:t>
            </a:r>
            <a:r>
              <a:rPr lang="en-GB" sz="4300" dirty="0">
                <a:effectLst>
                  <a:outerShdw blurRad="38100" dist="38100" dir="2700000" algn="ctr" rotWithShape="0">
                    <a:schemeClr val="tx1"/>
                  </a:outerShdw>
                </a:effectLst>
              </a:rPr>
              <a:t>live and operate beyond the veil. </a:t>
            </a:r>
          </a:p>
          <a:p>
            <a:pPr>
              <a:spcBef>
                <a:spcPts val="0"/>
              </a:spcBef>
            </a:pPr>
            <a:r>
              <a:rPr lang="en-GB" sz="4300" dirty="0">
                <a:effectLst>
                  <a:outerShdw blurRad="38100" dist="38100" dir="2700000" algn="ctr" rotWithShape="0">
                    <a:schemeClr val="tx1"/>
                  </a:outerShdw>
                </a:effectLst>
              </a:rPr>
              <a:t>A call to true identity and true purpose to know who I</a:t>
            </a:r>
            <a:r>
              <a:rPr lang="en-GB" sz="4300" dirty="0" smtClean="0">
                <a:effectLst>
                  <a:outerShdw blurRad="38100" dist="38100" dir="2700000" algn="ctr" rotWithShape="0">
                    <a:schemeClr val="tx1"/>
                  </a:outerShdw>
                </a:effectLst>
              </a:rPr>
              <a:t> </a:t>
            </a:r>
            <a:r>
              <a:rPr lang="en-GB" sz="4300" dirty="0">
                <a:effectLst>
                  <a:outerShdw blurRad="38100" dist="38100" dir="2700000" algn="ctr" rotWithShape="0">
                    <a:schemeClr val="tx1"/>
                  </a:outerShdw>
                </a:effectLst>
              </a:rPr>
              <a:t>made you to be </a:t>
            </a:r>
            <a:r>
              <a:rPr lang="en-GB" sz="4300" dirty="0" smtClean="0">
                <a:effectLst>
                  <a:outerShdw blurRad="38100" dist="38100" dir="2700000" algn="ctr" rotWithShape="0">
                    <a:schemeClr val="tx1"/>
                  </a:outerShdw>
                </a:effectLst>
              </a:rPr>
              <a:t>and become aligned </a:t>
            </a:r>
            <a:r>
              <a:rPr lang="en-GB" sz="4300" dirty="0">
                <a:effectLst>
                  <a:outerShdw blurRad="38100" dist="38100" dir="2700000" algn="ctr" rotWithShape="0">
                    <a:schemeClr val="tx1"/>
                  </a:outerShdw>
                </a:effectLst>
              </a:rPr>
              <a:t>with your eternal destiny.</a:t>
            </a: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22374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4646" y="2332"/>
            <a:ext cx="1589346" cy="553998"/>
          </a:xfrm>
          <a:prstGeom prst="rect">
            <a:avLst/>
          </a:prstGeom>
          <a:noFill/>
        </p:spPr>
        <p:txBody>
          <a:bodyPr wrap="none" lIns="0" tIns="0" rIns="0" bIns="0" rtlCol="0">
            <a:noAutofit/>
          </a:bodyPr>
          <a:lstStyle/>
          <a:p>
            <a:pPr algn="ctr"/>
            <a:r>
              <a:rPr lang="en-GB" sz="2800" dirty="0" smtClean="0">
                <a:solidFill>
                  <a:prstClr val="black"/>
                </a:solidFill>
                <a:cs typeface="Arial" charset="0"/>
              </a:rPr>
              <a:t>Bench of 3 </a:t>
            </a:r>
          </a:p>
          <a:p>
            <a:pPr algn="ctr"/>
            <a:r>
              <a:rPr lang="en-GB" sz="2800" dirty="0" smtClean="0">
                <a:solidFill>
                  <a:prstClr val="black"/>
                </a:solidFill>
                <a:cs typeface="Arial" charset="0"/>
              </a:rPr>
              <a:t>Father Son Spirit</a:t>
            </a:r>
            <a:endParaRPr lang="en-GB" sz="2800" dirty="0">
              <a:solidFill>
                <a:prstClr val="black"/>
              </a:solidFill>
              <a:cs typeface="Arial" charset="0"/>
            </a:endParaRPr>
          </a:p>
        </p:txBody>
      </p:sp>
      <p:sp>
        <p:nvSpPr>
          <p:cNvPr id="9" name="Horizontal Scroll 8"/>
          <p:cNvSpPr/>
          <p:nvPr/>
        </p:nvSpPr>
        <p:spPr>
          <a:xfrm>
            <a:off x="3347034" y="1556792"/>
            <a:ext cx="1104571" cy="288032"/>
          </a:xfrm>
          <a:prstGeom prst="horizontalScroll">
            <a:avLst/>
          </a:prstGeom>
          <a:solidFill>
            <a:srgbClr val="5C0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 name="Straight Connector 10"/>
          <p:cNvCxnSpPr/>
          <p:nvPr/>
        </p:nvCxnSpPr>
        <p:spPr>
          <a:xfrm>
            <a:off x="1415062" y="2204864"/>
            <a:ext cx="5544616" cy="0"/>
          </a:xfrm>
          <a:prstGeom prst="line">
            <a:avLst/>
          </a:prstGeom>
          <a:ln w="635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016893" y="831807"/>
            <a:ext cx="1882800" cy="22680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99320" y="841769"/>
            <a:ext cx="1882800" cy="22680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171501" y="2964953"/>
            <a:ext cx="3456384" cy="289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42" name="Group 41"/>
          <p:cNvGrpSpPr/>
          <p:nvPr/>
        </p:nvGrpSpPr>
        <p:grpSpPr>
          <a:xfrm>
            <a:off x="2016892" y="3099807"/>
            <a:ext cx="3765229" cy="3497545"/>
            <a:chOff x="2016892" y="3099807"/>
            <a:chExt cx="3765229" cy="3497545"/>
          </a:xfrm>
        </p:grpSpPr>
        <p:cxnSp>
          <p:nvCxnSpPr>
            <p:cNvPr id="30" name="Straight Connector 29"/>
            <p:cNvCxnSpPr/>
            <p:nvPr/>
          </p:nvCxnSpPr>
          <p:spPr>
            <a:xfrm>
              <a:off x="2016892" y="3099807"/>
              <a:ext cx="1882800" cy="226929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899694" y="3101103"/>
              <a:ext cx="1882427" cy="2268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5369102"/>
              <a:ext cx="2376264" cy="1228250"/>
            </a:xfrm>
            <a:prstGeom prst="rect">
              <a:avLst/>
            </a:prstGeom>
            <a:noFill/>
          </p:spPr>
          <p:txBody>
            <a:bodyPr wrap="none" lIns="0" tIns="0" rIns="0" bIns="0" rtlCol="0">
              <a:noAutofit/>
            </a:bodyPr>
            <a:lstStyle/>
            <a:p>
              <a:pPr algn="ctr"/>
              <a:r>
                <a:rPr lang="en-GB" sz="2400" dirty="0" smtClean="0">
                  <a:solidFill>
                    <a:prstClr val="black"/>
                  </a:solidFill>
                  <a:cs typeface="Arial" charset="0"/>
                </a:rPr>
                <a:t>Bench of 3 </a:t>
              </a:r>
            </a:p>
            <a:p>
              <a:pPr algn="ctr"/>
              <a:r>
                <a:rPr lang="en-GB" sz="2400" dirty="0" smtClean="0">
                  <a:solidFill>
                    <a:prstClr val="black"/>
                  </a:solidFill>
                  <a:cs typeface="Arial" charset="0"/>
                </a:rPr>
                <a:t> Spirit Soul Body</a:t>
              </a:r>
            </a:p>
            <a:p>
              <a:pPr algn="ctr"/>
              <a:r>
                <a:rPr lang="en-GB" sz="2400" dirty="0" smtClean="0">
                  <a:solidFill>
                    <a:prstClr val="black"/>
                  </a:solidFill>
                  <a:cs typeface="Arial" charset="0"/>
                </a:rPr>
                <a:t>Church, City, Region, Nation</a:t>
              </a:r>
              <a:endParaRPr lang="en-GB" sz="2400" dirty="0">
                <a:solidFill>
                  <a:prstClr val="black"/>
                </a:solidFill>
                <a:cs typeface="Arial" charset="0"/>
              </a:endParaRPr>
            </a:p>
          </p:txBody>
        </p:sp>
      </p:grpSp>
      <p:sp>
        <p:nvSpPr>
          <p:cNvPr id="38" name="TextBox 37"/>
          <p:cNvSpPr txBox="1"/>
          <p:nvPr/>
        </p:nvSpPr>
        <p:spPr>
          <a:xfrm>
            <a:off x="7092280" y="1435574"/>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Heavenlies</a:t>
            </a:r>
          </a:p>
        </p:txBody>
      </p:sp>
      <p:sp>
        <p:nvSpPr>
          <p:cNvPr id="39" name="TextBox 38"/>
          <p:cNvSpPr txBox="1"/>
          <p:nvPr/>
        </p:nvSpPr>
        <p:spPr>
          <a:xfrm>
            <a:off x="7092280" y="283277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Earth</a:t>
            </a:r>
          </a:p>
        </p:txBody>
      </p:sp>
      <p:sp>
        <p:nvSpPr>
          <p:cNvPr id="15" name="TextBox 14"/>
          <p:cNvSpPr txBox="1"/>
          <p:nvPr/>
        </p:nvSpPr>
        <p:spPr>
          <a:xfrm>
            <a:off x="827584" y="1158575"/>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North Gate</a:t>
            </a:r>
            <a:br>
              <a:rPr lang="en-GB" dirty="0" smtClean="0">
                <a:solidFill>
                  <a:prstClr val="black"/>
                </a:solidFill>
                <a:cs typeface="Arial" charset="0"/>
              </a:rPr>
            </a:br>
            <a:r>
              <a:rPr lang="en-GB" dirty="0" smtClean="0">
                <a:solidFill>
                  <a:prstClr val="black"/>
                </a:solidFill>
                <a:cs typeface="Arial" charset="0"/>
              </a:rPr>
              <a:t>Man Priestly</a:t>
            </a:r>
          </a:p>
        </p:txBody>
      </p:sp>
      <p:sp>
        <p:nvSpPr>
          <p:cNvPr id="16" name="TextBox 15"/>
          <p:cNvSpPr txBox="1"/>
          <p:nvPr/>
        </p:nvSpPr>
        <p:spPr>
          <a:xfrm>
            <a:off x="4987447" y="1136985"/>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East Gate</a:t>
            </a:r>
            <a:br>
              <a:rPr lang="en-GB" dirty="0" smtClean="0">
                <a:solidFill>
                  <a:prstClr val="black"/>
                </a:solidFill>
                <a:cs typeface="Arial" charset="0"/>
              </a:rPr>
            </a:br>
            <a:r>
              <a:rPr lang="en-GB" dirty="0" smtClean="0">
                <a:solidFill>
                  <a:prstClr val="black"/>
                </a:solidFill>
                <a:cs typeface="Arial" charset="0"/>
              </a:rPr>
              <a:t>Lion Kingly</a:t>
            </a:r>
          </a:p>
        </p:txBody>
      </p:sp>
      <p:sp>
        <p:nvSpPr>
          <p:cNvPr id="17" name="TextBox 16"/>
          <p:cNvSpPr txBox="1"/>
          <p:nvPr/>
        </p:nvSpPr>
        <p:spPr>
          <a:xfrm>
            <a:off x="827584" y="483068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West Gate</a:t>
            </a:r>
            <a:br>
              <a:rPr lang="en-GB" dirty="0" smtClean="0">
                <a:solidFill>
                  <a:prstClr val="black"/>
                </a:solidFill>
                <a:cs typeface="Arial" charset="0"/>
              </a:rPr>
            </a:br>
            <a:r>
              <a:rPr lang="en-GB" dirty="0" smtClean="0">
                <a:solidFill>
                  <a:prstClr val="black"/>
                </a:solidFill>
                <a:cs typeface="Arial" charset="0"/>
              </a:rPr>
              <a:t>Eagle Apostolic</a:t>
            </a:r>
          </a:p>
        </p:txBody>
      </p:sp>
      <p:sp>
        <p:nvSpPr>
          <p:cNvPr id="18" name="TextBox 17"/>
          <p:cNvSpPr txBox="1"/>
          <p:nvPr/>
        </p:nvSpPr>
        <p:spPr>
          <a:xfrm>
            <a:off x="5220072" y="483068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South Gate</a:t>
            </a:r>
            <a:br>
              <a:rPr lang="en-GB" dirty="0" smtClean="0">
                <a:solidFill>
                  <a:prstClr val="black"/>
                </a:solidFill>
                <a:cs typeface="Arial" charset="0"/>
              </a:rPr>
            </a:br>
            <a:r>
              <a:rPr lang="en-GB" dirty="0" smtClean="0">
                <a:solidFill>
                  <a:prstClr val="black"/>
                </a:solidFill>
                <a:cs typeface="Arial" charset="0"/>
              </a:rPr>
              <a:t>Ox Prophetic</a:t>
            </a:r>
          </a:p>
        </p:txBody>
      </p:sp>
    </p:spTree>
    <p:extLst>
      <p:ext uri="{BB962C8B-B14F-4D97-AF65-F5344CB8AC3E}">
        <p14:creationId xmlns:p14="http://schemas.microsoft.com/office/powerpoint/2010/main" val="2639473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endParaRPr lang="en-GB" dirty="0">
              <a:effectLst>
                <a:outerShdw blurRad="38100" dist="38100" dir="2700000" algn="tl">
                  <a:srgbClr val="000000"/>
                </a:outerShdw>
              </a:effectLst>
            </a:endParaRPr>
          </a:p>
        </p:txBody>
      </p:sp>
      <p:grpSp>
        <p:nvGrpSpPr>
          <p:cNvPr id="21" name="Group 20"/>
          <p:cNvGrpSpPr/>
          <p:nvPr/>
        </p:nvGrpSpPr>
        <p:grpSpPr>
          <a:xfrm>
            <a:off x="2661629" y="1484784"/>
            <a:ext cx="3138939" cy="2243227"/>
            <a:chOff x="2635311" y="2660961"/>
            <a:chExt cx="2986137" cy="1539089"/>
          </a:xfrm>
        </p:grpSpPr>
        <p:cxnSp>
          <p:nvCxnSpPr>
            <p:cNvPr id="5" name="Straight Connector 4"/>
            <p:cNvCxnSpPr/>
            <p:nvPr/>
          </p:nvCxnSpPr>
          <p:spPr>
            <a:xfrm flipH="1">
              <a:off x="2635311" y="2660961"/>
              <a:ext cx="1439501" cy="1539089"/>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4074812" y="2660961"/>
              <a:ext cx="1546634" cy="1504385"/>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35311" y="4149501"/>
              <a:ext cx="2986137" cy="34704"/>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627784" y="4161572"/>
            <a:ext cx="3214708" cy="2147748"/>
            <a:chOff x="2627784" y="4740993"/>
            <a:chExt cx="2993660" cy="1539089"/>
          </a:xfrm>
        </p:grpSpPr>
        <p:grpSp>
          <p:nvGrpSpPr>
            <p:cNvPr id="20" name="Group 19"/>
            <p:cNvGrpSpPr/>
            <p:nvPr/>
          </p:nvGrpSpPr>
          <p:grpSpPr>
            <a:xfrm>
              <a:off x="2635311" y="4740993"/>
              <a:ext cx="2986133" cy="1539089"/>
              <a:chOff x="2635311" y="4740993"/>
              <a:chExt cx="2986133" cy="1539089"/>
            </a:xfrm>
          </p:grpSpPr>
          <p:cxnSp>
            <p:nvCxnSpPr>
              <p:cNvPr id="10" name="Straight Connector 9"/>
              <p:cNvCxnSpPr/>
              <p:nvPr/>
            </p:nvCxnSpPr>
            <p:spPr>
              <a:xfrm rot="10800000" flipH="1">
                <a:off x="4181943" y="4740993"/>
                <a:ext cx="1439501" cy="1539089"/>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35311" y="4775697"/>
                <a:ext cx="1546632" cy="1469681"/>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627784" y="4758328"/>
              <a:ext cx="2986137" cy="34704"/>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789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243 -0.11265 L 0.00226 -0.27342 " pathEditMode="relative" rAng="0" ptsTypes="AA">
                                      <p:cBhvr>
                                        <p:cTn id="6" dur="2000" fill="hold"/>
                                        <p:tgtEl>
                                          <p:spTgt spid="27"/>
                                        </p:tgtEl>
                                        <p:attrNameLst>
                                          <p:attrName>ppt_x</p:attrName>
                                          <p:attrName>ppt_y</p:attrName>
                                        </p:attrNameLst>
                                      </p:cBhvr>
                                      <p:rCtr x="226" y="-80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Each of us</a:t>
            </a:r>
            <a:r>
              <a:rPr lang="en-GB" sz="4400" dirty="0" smtClean="0"/>
              <a:t> as mountains </a:t>
            </a:r>
            <a:r>
              <a:rPr lang="en-GB" sz="4400" dirty="0" smtClean="0"/>
              <a:t>will have </a:t>
            </a:r>
            <a:r>
              <a:rPr lang="en-GB" sz="4400" dirty="0" smtClean="0"/>
              <a:t>blueprints </a:t>
            </a:r>
            <a:r>
              <a:rPr lang="en-GB" sz="4400" dirty="0" smtClean="0"/>
              <a:t>and 7 spheres of governmental </a:t>
            </a:r>
            <a:r>
              <a:rPr lang="en-GB" sz="4400" dirty="0" smtClean="0"/>
              <a:t>authority</a:t>
            </a:r>
          </a:p>
          <a:p>
            <a:pPr>
              <a:spcBef>
                <a:spcPts val="1200"/>
              </a:spcBef>
            </a:pPr>
            <a:r>
              <a:rPr lang="en-GB" sz="4400" dirty="0" smtClean="0"/>
              <a:t>You are a priest and a king in heaven to have governmental authority in and through and around your life</a:t>
            </a:r>
          </a:p>
          <a:p>
            <a:pPr>
              <a:spcBef>
                <a:spcPts val="1200"/>
              </a:spcBef>
            </a:pPr>
            <a:r>
              <a:rPr lang="en-GB" sz="4400" dirty="0" smtClean="0"/>
              <a:t>You are a son of God called to have dominion</a:t>
            </a:r>
            <a:endParaRPr lang="en-GB" sz="4400" dirty="0" smtClean="0"/>
          </a:p>
        </p:txBody>
      </p:sp>
    </p:spTree>
    <p:extLst>
      <p:ext uri="{BB962C8B-B14F-4D97-AF65-F5344CB8AC3E}">
        <p14:creationId xmlns:p14="http://schemas.microsoft.com/office/powerpoint/2010/main" val="42176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2" name="TextBox 71"/>
          <p:cNvSpPr txBox="1"/>
          <p:nvPr/>
        </p:nvSpPr>
        <p:spPr>
          <a:xfrm>
            <a:off x="3552487" y="1215885"/>
            <a:ext cx="857496" cy="381592"/>
          </a:xfrm>
          <a:prstGeom prst="rect">
            <a:avLst/>
          </a:prstGeom>
          <a:noFill/>
        </p:spPr>
        <p:txBody>
          <a:bodyPr wrap="square" lIns="0" tIns="0" rIns="0" bIns="0" rtlCol="0">
            <a:normAutofit/>
          </a:bodyPr>
          <a:lstStyle/>
          <a:p>
            <a:pPr algn="ctr"/>
            <a:endParaRPr lang="en-GB" dirty="0">
              <a:solidFill>
                <a:prstClr val="white"/>
              </a:solidFill>
              <a:latin typeface="Arial" pitchFamily="34" charset="0"/>
              <a:cs typeface="Arial" pitchFamily="34" charset="0"/>
            </a:endParaRPr>
          </a:p>
        </p:txBody>
      </p:sp>
      <p:grpSp>
        <p:nvGrpSpPr>
          <p:cNvPr id="3" name="Group 2"/>
          <p:cNvGrpSpPr/>
          <p:nvPr/>
        </p:nvGrpSpPr>
        <p:grpSpPr>
          <a:xfrm>
            <a:off x="66648" y="124200"/>
            <a:ext cx="6361047" cy="6417096"/>
            <a:chOff x="1221461" y="262606"/>
            <a:chExt cx="6361047" cy="6417096"/>
          </a:xfrm>
        </p:grpSpPr>
        <p:grpSp>
          <p:nvGrpSpPr>
            <p:cNvPr id="71" name="Group 70"/>
            <p:cNvGrpSpPr/>
            <p:nvPr/>
          </p:nvGrpSpPr>
          <p:grpSpPr>
            <a:xfrm>
              <a:off x="1221461" y="262606"/>
              <a:ext cx="6361047" cy="6417096"/>
              <a:chOff x="1243608" y="365880"/>
              <a:chExt cx="6361047" cy="6417096"/>
            </a:xfrm>
          </p:grpSpPr>
          <p:sp>
            <p:nvSpPr>
              <p:cNvPr id="9" name="Oval 8"/>
              <p:cNvSpPr/>
              <p:nvPr/>
            </p:nvSpPr>
            <p:spPr>
              <a:xfrm>
                <a:off x="1817694" y="890718"/>
                <a:ext cx="5400600" cy="5400600"/>
              </a:xfrm>
              <a:prstGeom prst="ellipse">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p:cNvSpPr/>
              <p:nvPr/>
            </p:nvSpPr>
            <p:spPr>
              <a:xfrm>
                <a:off x="2564777" y="1637801"/>
                <a:ext cx="3906434" cy="3906434"/>
              </a:xfrm>
              <a:prstGeom prst="ellipse">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Oval 5"/>
              <p:cNvSpPr/>
              <p:nvPr/>
            </p:nvSpPr>
            <p:spPr>
              <a:xfrm>
                <a:off x="3788913" y="2861937"/>
                <a:ext cx="1458162" cy="1458162"/>
              </a:xfrm>
              <a:prstGeom prst="ellipse">
                <a:avLst/>
              </a:prstGeom>
              <a:solidFill>
                <a:srgbClr val="2304A8"/>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endParaRPr lang="en-GB" dirty="0">
                  <a:solidFill>
                    <a:prstClr val="white"/>
                  </a:solidFill>
                </a:endParaRPr>
              </a:p>
            </p:txBody>
          </p:sp>
          <p:sp>
            <p:nvSpPr>
              <p:cNvPr id="5" name="Oval 4"/>
              <p:cNvSpPr/>
              <p:nvPr/>
            </p:nvSpPr>
            <p:spPr>
              <a:xfrm>
                <a:off x="4243397" y="3290910"/>
                <a:ext cx="620114" cy="6395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7500" lnSpcReduction="20000"/>
              </a:bodyPr>
              <a:lstStyle/>
              <a:p>
                <a:pPr algn="ctr">
                  <a:lnSpc>
                    <a:spcPct val="120000"/>
                  </a:lnSpc>
                  <a:spcBef>
                    <a:spcPts val="300"/>
                  </a:spcBef>
                </a:pPr>
                <a:r>
                  <a:rPr lang="en-GB" dirty="0" smtClean="0">
                    <a:solidFill>
                      <a:srgbClr val="FFFF00"/>
                    </a:solidFill>
                  </a:rPr>
                  <a:t>3 </a:t>
                </a:r>
                <a:r>
                  <a:rPr lang="en-GB" dirty="0">
                    <a:solidFill>
                      <a:srgbClr val="FFFF00"/>
                    </a:solidFill>
                  </a:rPr>
                  <a:t>G</a:t>
                </a:r>
                <a:r>
                  <a:rPr lang="en-GB" dirty="0" smtClean="0">
                    <a:solidFill>
                      <a:srgbClr val="FFFF00"/>
                    </a:solidFill>
                  </a:rPr>
                  <a:t>OD</a:t>
                </a:r>
                <a:endParaRPr lang="en-GB" dirty="0">
                  <a:solidFill>
                    <a:srgbClr val="FFFF00"/>
                  </a:solidFill>
                </a:endParaRPr>
              </a:p>
            </p:txBody>
          </p:sp>
          <p:sp>
            <p:nvSpPr>
              <p:cNvPr id="11" name="Oval 10"/>
              <p:cNvSpPr/>
              <p:nvPr/>
            </p:nvSpPr>
            <p:spPr>
              <a:xfrm>
                <a:off x="4353469" y="36588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Oval 11"/>
              <p:cNvSpPr/>
              <p:nvPr/>
            </p:nvSpPr>
            <p:spPr>
              <a:xfrm>
                <a:off x="6283486" y="394255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4586490" y="5461807"/>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p:cNvSpPr/>
              <p:nvPr/>
            </p:nvSpPr>
            <p:spPr>
              <a:xfrm>
                <a:off x="1243608" y="2861937"/>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Oval 14"/>
              <p:cNvSpPr/>
              <p:nvPr/>
            </p:nvSpPr>
            <p:spPr>
              <a:xfrm>
                <a:off x="2221136" y="890718"/>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Oval 15"/>
              <p:cNvSpPr/>
              <p:nvPr/>
            </p:nvSpPr>
            <p:spPr>
              <a:xfrm>
                <a:off x="2157636" y="488365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6165736" y="1674592"/>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9" name="Straight Connector 18"/>
              <p:cNvCxnSpPr/>
              <p:nvPr/>
            </p:nvCxnSpPr>
            <p:spPr>
              <a:xfrm flipH="1">
                <a:off x="4619854" y="1637801"/>
                <a:ext cx="216024" cy="1224136"/>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12441" y="2636912"/>
                <a:ext cx="1071045" cy="799111"/>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3848" y="2060848"/>
                <a:ext cx="813556" cy="1080120"/>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6"/>
              </p:cNvCxnSpPr>
              <p:nvPr/>
            </p:nvCxnSpPr>
            <p:spPr>
              <a:xfrm>
                <a:off x="2564777" y="3522522"/>
                <a:ext cx="1224136" cy="126013"/>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139063" y="3965358"/>
                <a:ext cx="1144423" cy="471754"/>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540708" y="4320099"/>
                <a:ext cx="473345" cy="1141708"/>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6" idx="7"/>
              </p:cNvCxnSpPr>
              <p:nvPr/>
            </p:nvCxnSpPr>
            <p:spPr>
              <a:xfrm flipH="1">
                <a:off x="3285324" y="4183106"/>
                <a:ext cx="732080" cy="894025"/>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448405" y="2509959"/>
                <a:ext cx="2185824" cy="218582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Oval 34"/>
              <p:cNvSpPr/>
              <p:nvPr/>
            </p:nvSpPr>
            <p:spPr>
              <a:xfrm>
                <a:off x="3188315" y="2249869"/>
                <a:ext cx="2706004" cy="270600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Oval 35"/>
              <p:cNvSpPr/>
              <p:nvPr/>
            </p:nvSpPr>
            <p:spPr>
              <a:xfrm>
                <a:off x="2916898" y="1978452"/>
                <a:ext cx="3248838" cy="324883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TextBox 36"/>
              <p:cNvSpPr txBox="1"/>
              <p:nvPr/>
            </p:nvSpPr>
            <p:spPr>
              <a:xfrm>
                <a:off x="4401985" y="838824"/>
                <a:ext cx="1224136" cy="375279"/>
              </a:xfrm>
              <a:prstGeom prst="rect">
                <a:avLst/>
              </a:prstGeom>
              <a:noFill/>
            </p:spPr>
            <p:txBody>
              <a:bodyPr wrap="square" lIns="0" tIns="0" rIns="0" bIns="0" rtlCol="0">
                <a:normAutofit/>
              </a:bodyPr>
              <a:lstStyle/>
              <a:p>
                <a:pPr algn="ctr"/>
                <a:r>
                  <a:rPr lang="en-GB" dirty="0" smtClean="0">
                    <a:solidFill>
                      <a:prstClr val="white"/>
                    </a:solidFill>
                  </a:rPr>
                  <a:t>Good News</a:t>
                </a:r>
                <a:endParaRPr lang="en-GB" dirty="0">
                  <a:solidFill>
                    <a:prstClr val="white"/>
                  </a:solidFill>
                </a:endParaRPr>
              </a:p>
            </p:txBody>
          </p:sp>
          <p:sp>
            <p:nvSpPr>
              <p:cNvPr id="38" name="TextBox 37"/>
              <p:cNvSpPr txBox="1"/>
              <p:nvPr/>
            </p:nvSpPr>
            <p:spPr>
              <a:xfrm>
                <a:off x="6214252" y="2122779"/>
                <a:ext cx="1224136" cy="387180"/>
              </a:xfrm>
              <a:prstGeom prst="rect">
                <a:avLst/>
              </a:prstGeom>
              <a:noFill/>
            </p:spPr>
            <p:txBody>
              <a:bodyPr wrap="square" lIns="0" tIns="0" rIns="0" bIns="0" rtlCol="0">
                <a:normAutofit/>
              </a:bodyPr>
              <a:lstStyle/>
              <a:p>
                <a:pPr algn="ctr"/>
                <a:r>
                  <a:rPr lang="en-GB" dirty="0" smtClean="0">
                    <a:solidFill>
                      <a:prstClr val="white"/>
                    </a:solidFill>
                  </a:rPr>
                  <a:t>Health</a:t>
                </a:r>
                <a:endParaRPr lang="en-GB" dirty="0">
                  <a:solidFill>
                    <a:prstClr val="white"/>
                  </a:solidFill>
                </a:endParaRPr>
              </a:p>
            </p:txBody>
          </p:sp>
          <p:sp>
            <p:nvSpPr>
              <p:cNvPr id="39" name="TextBox 38"/>
              <p:cNvSpPr txBox="1"/>
              <p:nvPr/>
            </p:nvSpPr>
            <p:spPr>
              <a:xfrm>
                <a:off x="6332002" y="4442276"/>
                <a:ext cx="1224136" cy="375684"/>
              </a:xfrm>
              <a:prstGeom prst="rect">
                <a:avLst/>
              </a:prstGeom>
              <a:noFill/>
            </p:spPr>
            <p:txBody>
              <a:bodyPr wrap="square" lIns="0" tIns="0" rIns="0" bIns="0" rtlCol="0">
                <a:normAutofit/>
              </a:bodyPr>
              <a:lstStyle/>
              <a:p>
                <a:pPr algn="ctr"/>
                <a:r>
                  <a:rPr lang="en-GB" dirty="0" smtClean="0">
                    <a:solidFill>
                      <a:prstClr val="white"/>
                    </a:solidFill>
                  </a:rPr>
                  <a:t>Freedom</a:t>
                </a:r>
                <a:endParaRPr lang="en-GB" dirty="0">
                  <a:solidFill>
                    <a:prstClr val="white"/>
                  </a:solidFill>
                </a:endParaRPr>
              </a:p>
            </p:txBody>
          </p:sp>
          <p:sp>
            <p:nvSpPr>
              <p:cNvPr id="40" name="TextBox 39"/>
              <p:cNvSpPr txBox="1"/>
              <p:nvPr/>
            </p:nvSpPr>
            <p:spPr>
              <a:xfrm>
                <a:off x="4645750" y="5953385"/>
                <a:ext cx="1224136" cy="384906"/>
              </a:xfrm>
              <a:prstGeom prst="rect">
                <a:avLst/>
              </a:prstGeom>
              <a:noFill/>
            </p:spPr>
            <p:txBody>
              <a:bodyPr wrap="square" lIns="0" tIns="0" rIns="0" bIns="0" rtlCol="0">
                <a:normAutofit/>
              </a:bodyPr>
              <a:lstStyle/>
              <a:p>
                <a:pPr algn="ctr"/>
                <a:r>
                  <a:rPr lang="en-GB" dirty="0" smtClean="0">
                    <a:solidFill>
                      <a:prstClr val="white"/>
                    </a:solidFill>
                  </a:rPr>
                  <a:t>Harmony</a:t>
                </a:r>
                <a:endParaRPr lang="en-GB" dirty="0">
                  <a:solidFill>
                    <a:prstClr val="white"/>
                  </a:solidFill>
                </a:endParaRPr>
              </a:p>
            </p:txBody>
          </p:sp>
          <p:sp>
            <p:nvSpPr>
              <p:cNvPr id="41" name="TextBox 40"/>
              <p:cNvSpPr txBox="1"/>
              <p:nvPr/>
            </p:nvSpPr>
            <p:spPr>
              <a:xfrm>
                <a:off x="2172792" y="5405735"/>
                <a:ext cx="1224136" cy="276999"/>
              </a:xfrm>
              <a:prstGeom prst="rect">
                <a:avLst/>
              </a:prstGeom>
              <a:noFill/>
            </p:spPr>
            <p:txBody>
              <a:bodyPr wrap="square" lIns="0" tIns="0" rIns="0" bIns="0" rtlCol="0">
                <a:normAutofit/>
              </a:bodyPr>
              <a:lstStyle/>
              <a:p>
                <a:pPr algn="ctr"/>
                <a:r>
                  <a:rPr lang="en-GB" dirty="0" smtClean="0">
                    <a:solidFill>
                      <a:prstClr val="white"/>
                    </a:solidFill>
                  </a:rPr>
                  <a:t>Blessing</a:t>
                </a:r>
                <a:endParaRPr lang="en-GB" dirty="0">
                  <a:solidFill>
                    <a:prstClr val="white"/>
                  </a:solidFill>
                </a:endParaRPr>
              </a:p>
            </p:txBody>
          </p:sp>
          <p:sp>
            <p:nvSpPr>
              <p:cNvPr id="42" name="TextBox 41"/>
              <p:cNvSpPr txBox="1"/>
              <p:nvPr/>
            </p:nvSpPr>
            <p:spPr>
              <a:xfrm>
                <a:off x="1254324" y="3368319"/>
                <a:ext cx="1224136" cy="276999"/>
              </a:xfrm>
              <a:prstGeom prst="rect">
                <a:avLst/>
              </a:prstGeom>
              <a:noFill/>
            </p:spPr>
            <p:txBody>
              <a:bodyPr wrap="square" lIns="0" tIns="0" rIns="0" bIns="0" rtlCol="0">
                <a:normAutofit/>
              </a:bodyPr>
              <a:lstStyle/>
              <a:p>
                <a:pPr algn="ctr"/>
                <a:r>
                  <a:rPr lang="en-GB" dirty="0" smtClean="0">
                    <a:solidFill>
                      <a:prstClr val="white"/>
                    </a:solidFill>
                  </a:rPr>
                  <a:t>Enterprise</a:t>
                </a:r>
                <a:endParaRPr lang="en-GB" dirty="0">
                  <a:solidFill>
                    <a:prstClr val="white"/>
                  </a:solidFill>
                </a:endParaRPr>
              </a:p>
            </p:txBody>
          </p:sp>
          <p:sp>
            <p:nvSpPr>
              <p:cNvPr id="43" name="TextBox 42"/>
              <p:cNvSpPr txBox="1"/>
              <p:nvPr/>
            </p:nvSpPr>
            <p:spPr>
              <a:xfrm>
                <a:off x="2269652" y="1408056"/>
                <a:ext cx="1224136" cy="276999"/>
              </a:xfrm>
              <a:prstGeom prst="rect">
                <a:avLst/>
              </a:prstGeom>
              <a:noFill/>
            </p:spPr>
            <p:txBody>
              <a:bodyPr wrap="square" lIns="0" tIns="0" rIns="0" bIns="0" rtlCol="0">
                <a:normAutofit/>
              </a:bodyPr>
              <a:lstStyle/>
              <a:p>
                <a:pPr algn="ctr"/>
                <a:r>
                  <a:rPr lang="en-GB" dirty="0" smtClean="0">
                    <a:solidFill>
                      <a:prstClr val="white"/>
                    </a:solidFill>
                  </a:rPr>
                  <a:t>Media</a:t>
                </a:r>
                <a:endParaRPr lang="en-GB" dirty="0">
                  <a:solidFill>
                    <a:prstClr val="white"/>
                  </a:solidFill>
                </a:endParaRPr>
              </a:p>
            </p:txBody>
          </p:sp>
          <p:sp>
            <p:nvSpPr>
              <p:cNvPr id="44" name="TextBox 43"/>
              <p:cNvSpPr txBox="1"/>
              <p:nvPr/>
            </p:nvSpPr>
            <p:spPr>
              <a:xfrm>
                <a:off x="3895827" y="2967525"/>
                <a:ext cx="1224136" cy="323385"/>
              </a:xfrm>
              <a:prstGeom prst="rect">
                <a:avLst/>
              </a:prstGeom>
              <a:noFill/>
            </p:spPr>
            <p:txBody>
              <a:bodyPr wrap="square" lIns="0" tIns="0" rIns="0" bIns="0" rtlCol="0">
                <a:normAutofit/>
              </a:bodyPr>
              <a:lstStyle/>
              <a:p>
                <a:pPr algn="ctr"/>
                <a:r>
                  <a:rPr lang="en-GB" dirty="0" smtClean="0">
                    <a:latin typeface="Arial" pitchFamily="34" charset="0"/>
                    <a:cs typeface="Arial" pitchFamily="34" charset="0"/>
                  </a:rPr>
                  <a:t>Bench 3</a:t>
                </a:r>
                <a:endParaRPr lang="en-GB" dirty="0">
                  <a:latin typeface="Arial" pitchFamily="34" charset="0"/>
                  <a:cs typeface="Arial" pitchFamily="34" charset="0"/>
                </a:endParaRPr>
              </a:p>
            </p:txBody>
          </p:sp>
          <p:sp>
            <p:nvSpPr>
              <p:cNvPr id="45" name="TextBox 44"/>
              <p:cNvSpPr txBox="1"/>
              <p:nvPr/>
            </p:nvSpPr>
            <p:spPr>
              <a:xfrm>
                <a:off x="3580240" y="1665410"/>
                <a:ext cx="807258" cy="530131"/>
              </a:xfrm>
              <a:prstGeom prst="rect">
                <a:avLst/>
              </a:prstGeom>
              <a:noFill/>
            </p:spPr>
            <p:txBody>
              <a:bodyPr wrap="square" lIns="0" tIns="0" rIns="0" bIns="0" rtlCol="0">
                <a:noAutofit/>
              </a:bodyPr>
              <a:lstStyle/>
              <a:p>
                <a:pPr algn="ctr"/>
                <a:r>
                  <a:rPr lang="en-GB" sz="3200" b="1" dirty="0" smtClean="0">
                    <a:solidFill>
                      <a:srgbClr val="FF0000"/>
                    </a:solidFill>
                    <a:latin typeface="Arial" pitchFamily="34" charset="0"/>
                    <a:cs typeface="Arial" pitchFamily="34" charset="0"/>
                  </a:rPr>
                  <a:t>7 </a:t>
                </a:r>
                <a:endParaRPr lang="en-GB" sz="3200" b="1" dirty="0">
                  <a:solidFill>
                    <a:srgbClr val="FF0000"/>
                  </a:solidFill>
                  <a:latin typeface="Arial" pitchFamily="34" charset="0"/>
                  <a:cs typeface="Arial" pitchFamily="34" charset="0"/>
                </a:endParaRPr>
              </a:p>
            </p:txBody>
          </p:sp>
          <p:grpSp>
            <p:nvGrpSpPr>
              <p:cNvPr id="55" name="Group 54"/>
              <p:cNvGrpSpPr/>
              <p:nvPr/>
            </p:nvGrpSpPr>
            <p:grpSpPr>
              <a:xfrm>
                <a:off x="1254324" y="4338822"/>
                <a:ext cx="817113" cy="817113"/>
                <a:chOff x="371802" y="2285742"/>
                <a:chExt cx="817113" cy="817113"/>
              </a:xfrm>
            </p:grpSpPr>
            <p:sp>
              <p:nvSpPr>
                <p:cNvPr id="47" name="Oval 46"/>
                <p:cNvSpPr/>
                <p:nvPr/>
              </p:nvSpPr>
              <p:spPr>
                <a:xfrm>
                  <a:off x="371802" y="2285742"/>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TextBox 48"/>
                <p:cNvSpPr txBox="1"/>
                <p:nvPr/>
              </p:nvSpPr>
              <p:spPr>
                <a:xfrm>
                  <a:off x="536423" y="2582160"/>
                  <a:ext cx="438304" cy="276999"/>
                </a:xfrm>
                <a:prstGeom prst="rect">
                  <a:avLst/>
                </a:prstGeom>
                <a:noFill/>
                <a:ln>
                  <a:noFill/>
                </a:ln>
              </p:spPr>
              <p:txBody>
                <a:bodyPr wrap="square" lIns="0" tIns="0" rIns="0" bIns="0" rtlCol="0">
                  <a:normAutofit/>
                </a:bodyPr>
                <a:lstStyle/>
                <a:p>
                  <a:pPr algn="ctr"/>
                  <a:r>
                    <a:rPr lang="en-GB" dirty="0" smtClean="0">
                      <a:solidFill>
                        <a:prstClr val="black"/>
                      </a:solidFill>
                    </a:rPr>
                    <a:t>FSE</a:t>
                  </a:r>
                  <a:endParaRPr lang="en-GB" dirty="0">
                    <a:solidFill>
                      <a:prstClr val="white"/>
                    </a:solidFill>
                  </a:endParaRPr>
                </a:p>
              </p:txBody>
            </p:sp>
          </p:grpSp>
          <p:grpSp>
            <p:nvGrpSpPr>
              <p:cNvPr id="56" name="Group 55"/>
              <p:cNvGrpSpPr/>
              <p:nvPr/>
            </p:nvGrpSpPr>
            <p:grpSpPr>
              <a:xfrm>
                <a:off x="6214252" y="5474205"/>
                <a:ext cx="817113" cy="817113"/>
                <a:chOff x="219003" y="3625163"/>
                <a:chExt cx="817113" cy="817113"/>
              </a:xfrm>
            </p:grpSpPr>
            <p:sp>
              <p:nvSpPr>
                <p:cNvPr id="50" name="Oval 49"/>
                <p:cNvSpPr/>
                <p:nvPr/>
              </p:nvSpPr>
              <p:spPr>
                <a:xfrm>
                  <a:off x="219003" y="3625163"/>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TextBox 50"/>
                <p:cNvSpPr txBox="1"/>
                <p:nvPr/>
              </p:nvSpPr>
              <p:spPr>
                <a:xfrm>
                  <a:off x="408407" y="3879050"/>
                  <a:ext cx="438304" cy="276999"/>
                </a:xfrm>
                <a:prstGeom prst="rect">
                  <a:avLst/>
                </a:prstGeom>
                <a:noFill/>
              </p:spPr>
              <p:txBody>
                <a:bodyPr wrap="square" lIns="0" tIns="0" rIns="0" bIns="0" rtlCol="0">
                  <a:normAutofit/>
                </a:bodyPr>
                <a:lstStyle/>
                <a:p>
                  <a:pPr algn="ctr"/>
                  <a:r>
                    <a:rPr lang="en-GB" dirty="0" smtClean="0">
                      <a:solidFill>
                        <a:prstClr val="black"/>
                      </a:solidFill>
                    </a:rPr>
                    <a:t>FCA</a:t>
                  </a:r>
                  <a:endParaRPr lang="en-GB" dirty="0">
                    <a:solidFill>
                      <a:prstClr val="white"/>
                    </a:solidFill>
                  </a:endParaRPr>
                </a:p>
              </p:txBody>
            </p:sp>
          </p:grpSp>
          <p:grpSp>
            <p:nvGrpSpPr>
              <p:cNvPr id="57" name="Group 56"/>
              <p:cNvGrpSpPr/>
              <p:nvPr/>
            </p:nvGrpSpPr>
            <p:grpSpPr>
              <a:xfrm>
                <a:off x="3457262" y="518533"/>
                <a:ext cx="817113" cy="817113"/>
                <a:chOff x="359411" y="5897176"/>
                <a:chExt cx="817113" cy="817113"/>
              </a:xfrm>
            </p:grpSpPr>
            <p:sp>
              <p:nvSpPr>
                <p:cNvPr id="53" name="Oval 52"/>
                <p:cNvSpPr/>
                <p:nvPr/>
              </p:nvSpPr>
              <p:spPr>
                <a:xfrm>
                  <a:off x="359411" y="5897176"/>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2" name="TextBox 51"/>
                <p:cNvSpPr txBox="1"/>
                <p:nvPr/>
              </p:nvSpPr>
              <p:spPr>
                <a:xfrm>
                  <a:off x="567612" y="6140629"/>
                  <a:ext cx="438304" cy="276999"/>
                </a:xfrm>
                <a:prstGeom prst="rect">
                  <a:avLst/>
                </a:prstGeom>
                <a:noFill/>
              </p:spPr>
              <p:txBody>
                <a:bodyPr wrap="square" lIns="0" tIns="0" rIns="0" bIns="0" rtlCol="0">
                  <a:normAutofit fontScale="85000" lnSpcReduction="10000"/>
                </a:bodyPr>
                <a:lstStyle/>
                <a:p>
                  <a:pPr algn="ctr"/>
                  <a:r>
                    <a:rPr lang="en-GB" dirty="0" smtClean="0">
                      <a:solidFill>
                        <a:prstClr val="black"/>
                      </a:solidFill>
                    </a:rPr>
                    <a:t>FAM</a:t>
                  </a:r>
                  <a:endParaRPr lang="en-GB" dirty="0">
                    <a:solidFill>
                      <a:prstClr val="white"/>
                    </a:solidFill>
                  </a:endParaRPr>
                </a:p>
              </p:txBody>
            </p:sp>
          </p:grpSp>
          <p:sp>
            <p:nvSpPr>
              <p:cNvPr id="58" name="TextBox 57"/>
              <p:cNvSpPr txBox="1"/>
              <p:nvPr/>
            </p:nvSpPr>
            <p:spPr>
              <a:xfrm>
                <a:off x="5498275" y="1509955"/>
                <a:ext cx="792088" cy="468497"/>
              </a:xfrm>
              <a:prstGeom prst="rect">
                <a:avLst/>
              </a:prstGeom>
              <a:noFill/>
            </p:spPr>
            <p:txBody>
              <a:bodyPr wrap="square" lIns="0" tIns="0" rIns="0" bIns="0" rtlCol="0">
                <a:noAutofit/>
              </a:bodyPr>
              <a:lstStyle/>
              <a:p>
                <a:pPr algn="ctr"/>
                <a:r>
                  <a:rPr lang="en-GB" sz="3200" dirty="0">
                    <a:solidFill>
                      <a:prstClr val="black"/>
                    </a:solidFill>
                  </a:rPr>
                  <a:t>S</a:t>
                </a:r>
                <a:endParaRPr lang="en-GB" sz="3200" dirty="0">
                  <a:solidFill>
                    <a:prstClr val="white"/>
                  </a:solidFill>
                </a:endParaRPr>
              </a:p>
            </p:txBody>
          </p:sp>
          <p:sp>
            <p:nvSpPr>
              <p:cNvPr id="59" name="TextBox 58"/>
              <p:cNvSpPr txBox="1"/>
              <p:nvPr/>
            </p:nvSpPr>
            <p:spPr>
              <a:xfrm>
                <a:off x="6420298" y="3201774"/>
                <a:ext cx="792088" cy="468497"/>
              </a:xfrm>
              <a:prstGeom prst="rect">
                <a:avLst/>
              </a:prstGeom>
              <a:noFill/>
            </p:spPr>
            <p:txBody>
              <a:bodyPr wrap="square" lIns="0" tIns="0" rIns="0" bIns="0" rtlCol="0">
                <a:noAutofit/>
              </a:bodyPr>
              <a:lstStyle/>
              <a:p>
                <a:pPr algn="ctr"/>
                <a:r>
                  <a:rPr lang="en-GB" sz="3200" dirty="0" smtClean="0">
                    <a:solidFill>
                      <a:prstClr val="black"/>
                    </a:solidFill>
                  </a:rPr>
                  <a:t>H</a:t>
                </a:r>
                <a:endParaRPr lang="en-GB" sz="3200" dirty="0">
                  <a:solidFill>
                    <a:prstClr val="white"/>
                  </a:solidFill>
                </a:endParaRPr>
              </a:p>
            </p:txBody>
          </p:sp>
          <p:sp>
            <p:nvSpPr>
              <p:cNvPr id="60" name="TextBox 59"/>
              <p:cNvSpPr txBox="1"/>
              <p:nvPr/>
            </p:nvSpPr>
            <p:spPr>
              <a:xfrm>
                <a:off x="5711274" y="5145096"/>
                <a:ext cx="792088" cy="468497"/>
              </a:xfrm>
              <a:prstGeom prst="rect">
                <a:avLst/>
              </a:prstGeom>
              <a:noFill/>
            </p:spPr>
            <p:txBody>
              <a:bodyPr wrap="square" lIns="0" tIns="0" rIns="0" bIns="0" rtlCol="0">
                <a:noAutofit/>
              </a:bodyPr>
              <a:lstStyle/>
              <a:p>
                <a:pPr algn="ctr"/>
                <a:r>
                  <a:rPr lang="en-GB" sz="3200" dirty="0" smtClean="0">
                    <a:solidFill>
                      <a:prstClr val="black"/>
                    </a:solidFill>
                  </a:rPr>
                  <a:t>A</a:t>
                </a:r>
                <a:endParaRPr lang="en-GB" sz="3200" dirty="0">
                  <a:solidFill>
                    <a:prstClr val="white"/>
                  </a:solidFill>
                </a:endParaRPr>
              </a:p>
            </p:txBody>
          </p:sp>
          <p:sp>
            <p:nvSpPr>
              <p:cNvPr id="61" name="TextBox 60"/>
              <p:cNvSpPr txBox="1"/>
              <p:nvPr/>
            </p:nvSpPr>
            <p:spPr>
              <a:xfrm>
                <a:off x="3592543" y="5681884"/>
                <a:ext cx="809442" cy="434302"/>
              </a:xfrm>
              <a:prstGeom prst="rect">
                <a:avLst/>
              </a:prstGeom>
              <a:noFill/>
            </p:spPr>
            <p:txBody>
              <a:bodyPr wrap="square" lIns="0" tIns="0" rIns="0" bIns="0" rtlCol="0">
                <a:noAutofit/>
              </a:bodyPr>
              <a:lstStyle/>
              <a:p>
                <a:pPr algn="ctr"/>
                <a:r>
                  <a:rPr lang="en-GB" sz="3200" dirty="0" smtClean="0">
                    <a:solidFill>
                      <a:prstClr val="black"/>
                    </a:solidFill>
                  </a:rPr>
                  <a:t>L</a:t>
                </a:r>
                <a:endParaRPr lang="en-GB" sz="3200" dirty="0">
                  <a:solidFill>
                    <a:prstClr val="white"/>
                  </a:solidFill>
                </a:endParaRPr>
              </a:p>
            </p:txBody>
          </p:sp>
          <p:sp>
            <p:nvSpPr>
              <p:cNvPr id="62" name="TextBox 61"/>
              <p:cNvSpPr txBox="1"/>
              <p:nvPr/>
            </p:nvSpPr>
            <p:spPr>
              <a:xfrm>
                <a:off x="1992772" y="4257403"/>
                <a:ext cx="792088" cy="468497"/>
              </a:xfrm>
              <a:prstGeom prst="rect">
                <a:avLst/>
              </a:prstGeom>
              <a:noFill/>
            </p:spPr>
            <p:txBody>
              <a:bodyPr wrap="square" lIns="0" tIns="0" rIns="0" bIns="0" rtlCol="0">
                <a:noAutofit/>
              </a:bodyPr>
              <a:lstStyle/>
              <a:p>
                <a:pPr algn="ctr"/>
                <a:r>
                  <a:rPr lang="en-GB" sz="3200" dirty="0" smtClean="0">
                    <a:solidFill>
                      <a:prstClr val="black"/>
                    </a:solidFill>
                  </a:rPr>
                  <a:t>O</a:t>
                </a:r>
                <a:endParaRPr lang="en-GB" sz="3200" dirty="0">
                  <a:solidFill>
                    <a:prstClr val="white"/>
                  </a:solidFill>
                </a:endParaRPr>
              </a:p>
            </p:txBody>
          </p:sp>
          <p:sp>
            <p:nvSpPr>
              <p:cNvPr id="63" name="TextBox 62"/>
              <p:cNvSpPr txBox="1"/>
              <p:nvPr/>
            </p:nvSpPr>
            <p:spPr>
              <a:xfrm>
                <a:off x="2068530" y="2249869"/>
                <a:ext cx="792088" cy="468497"/>
              </a:xfrm>
              <a:prstGeom prst="rect">
                <a:avLst/>
              </a:prstGeom>
              <a:noFill/>
            </p:spPr>
            <p:txBody>
              <a:bodyPr wrap="square" lIns="0" tIns="0" rIns="0" bIns="0" rtlCol="0">
                <a:noAutofit/>
              </a:bodyPr>
              <a:lstStyle/>
              <a:p>
                <a:pPr algn="ctr"/>
                <a:r>
                  <a:rPr lang="en-GB" sz="3200" dirty="0" smtClean="0">
                    <a:solidFill>
                      <a:prstClr val="black"/>
                    </a:solidFill>
                  </a:rPr>
                  <a:t>M</a:t>
                </a:r>
                <a:endParaRPr lang="en-GB" sz="3200" dirty="0">
                  <a:solidFill>
                    <a:prstClr val="white"/>
                  </a:solidFill>
                </a:endParaRPr>
              </a:p>
            </p:txBody>
          </p:sp>
          <p:sp>
            <p:nvSpPr>
              <p:cNvPr id="64" name="TextBox 63"/>
              <p:cNvSpPr txBox="1"/>
              <p:nvPr/>
            </p:nvSpPr>
            <p:spPr>
              <a:xfrm>
                <a:off x="3779232" y="2092028"/>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Ruler</a:t>
                </a:r>
                <a:endParaRPr lang="en-GB" dirty="0">
                  <a:solidFill>
                    <a:prstClr val="white"/>
                  </a:solidFill>
                  <a:latin typeface="Arial" pitchFamily="34" charset="0"/>
                  <a:cs typeface="Arial" pitchFamily="34" charset="0"/>
                </a:endParaRPr>
              </a:p>
            </p:txBody>
          </p:sp>
          <p:sp>
            <p:nvSpPr>
              <p:cNvPr id="65" name="TextBox 64"/>
              <p:cNvSpPr txBox="1"/>
              <p:nvPr/>
            </p:nvSpPr>
            <p:spPr>
              <a:xfrm>
                <a:off x="2859400" y="2914893"/>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Servant</a:t>
                </a:r>
                <a:endParaRPr lang="en-GB" dirty="0">
                  <a:solidFill>
                    <a:prstClr val="white"/>
                  </a:solidFill>
                  <a:latin typeface="Arial" pitchFamily="34" charset="0"/>
                  <a:cs typeface="Arial" pitchFamily="34" charset="0"/>
                </a:endParaRPr>
              </a:p>
            </p:txBody>
          </p:sp>
          <p:sp>
            <p:nvSpPr>
              <p:cNvPr id="66" name="TextBox 65"/>
              <p:cNvSpPr txBox="1"/>
              <p:nvPr/>
            </p:nvSpPr>
            <p:spPr>
              <a:xfrm>
                <a:off x="2836865" y="4019478"/>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Giver</a:t>
                </a:r>
                <a:endParaRPr lang="en-GB" dirty="0">
                  <a:solidFill>
                    <a:prstClr val="white"/>
                  </a:solidFill>
                  <a:latin typeface="Arial" pitchFamily="34" charset="0"/>
                  <a:cs typeface="Arial" pitchFamily="34" charset="0"/>
                </a:endParaRPr>
              </a:p>
            </p:txBody>
          </p:sp>
          <p:sp>
            <p:nvSpPr>
              <p:cNvPr id="67" name="TextBox 66"/>
              <p:cNvSpPr txBox="1"/>
              <p:nvPr/>
            </p:nvSpPr>
            <p:spPr>
              <a:xfrm>
                <a:off x="3865819" y="4834299"/>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Mercy</a:t>
                </a:r>
                <a:endParaRPr lang="en-GB" dirty="0">
                  <a:solidFill>
                    <a:prstClr val="white"/>
                  </a:solidFill>
                  <a:latin typeface="Arial" pitchFamily="34" charset="0"/>
                  <a:cs typeface="Arial" pitchFamily="34" charset="0"/>
                </a:endParaRPr>
              </a:p>
            </p:txBody>
          </p:sp>
          <p:sp>
            <p:nvSpPr>
              <p:cNvPr id="68" name="TextBox 67"/>
              <p:cNvSpPr txBox="1"/>
              <p:nvPr/>
            </p:nvSpPr>
            <p:spPr>
              <a:xfrm>
                <a:off x="4958567" y="4553849"/>
                <a:ext cx="949092"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Exhorter</a:t>
                </a:r>
                <a:endParaRPr lang="en-GB" dirty="0">
                  <a:solidFill>
                    <a:prstClr val="white"/>
                  </a:solidFill>
                  <a:latin typeface="Arial" pitchFamily="34" charset="0"/>
                  <a:cs typeface="Arial" pitchFamily="34" charset="0"/>
                </a:endParaRPr>
              </a:p>
            </p:txBody>
          </p:sp>
          <p:sp>
            <p:nvSpPr>
              <p:cNvPr id="69" name="TextBox 68"/>
              <p:cNvSpPr txBox="1"/>
              <p:nvPr/>
            </p:nvSpPr>
            <p:spPr>
              <a:xfrm>
                <a:off x="5483105" y="3542760"/>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Prophet</a:t>
                </a:r>
                <a:endParaRPr lang="en-GB" dirty="0">
                  <a:solidFill>
                    <a:prstClr val="white"/>
                  </a:solidFill>
                  <a:latin typeface="Arial" pitchFamily="34" charset="0"/>
                  <a:cs typeface="Arial" pitchFamily="34" charset="0"/>
                </a:endParaRPr>
              </a:p>
            </p:txBody>
          </p:sp>
          <p:sp>
            <p:nvSpPr>
              <p:cNvPr id="70" name="TextBox 69"/>
              <p:cNvSpPr txBox="1"/>
              <p:nvPr/>
            </p:nvSpPr>
            <p:spPr>
              <a:xfrm>
                <a:off x="4846618" y="2316369"/>
                <a:ext cx="962703" cy="258567"/>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Teacher</a:t>
                </a:r>
                <a:endParaRPr lang="en-GB" dirty="0">
                  <a:solidFill>
                    <a:prstClr val="white"/>
                  </a:solidFill>
                  <a:latin typeface="Arial" pitchFamily="34" charset="0"/>
                  <a:cs typeface="Arial" pitchFamily="34" charset="0"/>
                </a:endParaRPr>
              </a:p>
            </p:txBody>
          </p:sp>
        </p:grpSp>
        <p:grpSp>
          <p:nvGrpSpPr>
            <p:cNvPr id="78" name="Group 77"/>
            <p:cNvGrpSpPr>
              <a:grpSpLocks noChangeAspect="1"/>
            </p:cNvGrpSpPr>
            <p:nvPr/>
          </p:nvGrpSpPr>
          <p:grpSpPr>
            <a:xfrm>
              <a:off x="2581399" y="1534527"/>
              <a:ext cx="3899816" cy="3906434"/>
              <a:chOff x="7582508" y="3419248"/>
              <a:chExt cx="3491146" cy="2863521"/>
            </a:xfrm>
          </p:grpSpPr>
          <p:cxnSp>
            <p:nvCxnSpPr>
              <p:cNvPr id="74" name="Straight Connector 73"/>
              <p:cNvCxnSpPr/>
              <p:nvPr/>
            </p:nvCxnSpPr>
            <p:spPr>
              <a:xfrm flipH="1">
                <a:off x="7582702" y="3419248"/>
                <a:ext cx="1745379" cy="141812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582508" y="4864491"/>
                <a:ext cx="1745573" cy="1418278"/>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328080" y="3439486"/>
                <a:ext cx="1745573" cy="1418278"/>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9328081" y="4846377"/>
                <a:ext cx="1745573" cy="141812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p:nvSpPr>
        <p:spPr>
          <a:xfrm>
            <a:off x="6513577" y="124200"/>
            <a:ext cx="2608801" cy="6733800"/>
          </a:xfrm>
          <a:prstGeom prst="rect">
            <a:avLst/>
          </a:prstGeom>
          <a:noFill/>
        </p:spPr>
        <p:txBody>
          <a:bodyPr wrap="square" lIns="0" tIns="0" rIns="0" bIns="0" rtlCol="0">
            <a:normAutofit/>
          </a:bodyPr>
          <a:lstStyle/>
          <a:p>
            <a:pPr algn="ctr"/>
            <a:r>
              <a:rPr lang="en-GB" sz="1400" dirty="0" smtClean="0">
                <a:solidFill>
                  <a:prstClr val="black"/>
                </a:solidFill>
              </a:rPr>
              <a:t>Legend</a:t>
            </a:r>
          </a:p>
          <a:p>
            <a:pPr algn="ctr"/>
            <a:endParaRPr lang="en-GB" sz="1400" dirty="0" smtClean="0">
              <a:solidFill>
                <a:prstClr val="black"/>
              </a:solidFill>
            </a:endParaRPr>
          </a:p>
          <a:p>
            <a:pPr>
              <a:spcAft>
                <a:spcPts val="600"/>
              </a:spcAft>
            </a:pPr>
            <a:r>
              <a:rPr lang="en-GB" sz="1200" dirty="0" smtClean="0">
                <a:solidFill>
                  <a:prstClr val="black"/>
                </a:solidFill>
              </a:rPr>
              <a:t>3G = Heavenly Bench</a:t>
            </a:r>
          </a:p>
          <a:p>
            <a:pPr>
              <a:spcAft>
                <a:spcPts val="600"/>
              </a:spcAft>
            </a:pPr>
            <a:r>
              <a:rPr lang="en-GB" sz="1200" dirty="0" smtClean="0">
                <a:solidFill>
                  <a:prstClr val="black"/>
                </a:solidFill>
              </a:rPr>
              <a:t>Father, Son, Holy Spirit</a:t>
            </a:r>
          </a:p>
          <a:p>
            <a:pPr>
              <a:spcAft>
                <a:spcPts val="600"/>
              </a:spcAft>
            </a:pPr>
            <a:r>
              <a:rPr lang="en-GB" sz="1200" dirty="0" smtClean="0">
                <a:solidFill>
                  <a:prstClr val="black"/>
                </a:solidFill>
              </a:rPr>
              <a:t>3  = Bench of 3</a:t>
            </a:r>
          </a:p>
          <a:p>
            <a:pPr marL="228600" indent="-228600">
              <a:spcAft>
                <a:spcPts val="600"/>
              </a:spcAft>
              <a:buFontTx/>
              <a:buAutoNum type="arabicPlain" startAt="7"/>
            </a:pPr>
            <a:r>
              <a:rPr lang="en-GB" sz="1200" dirty="0" smtClean="0">
                <a:solidFill>
                  <a:prstClr val="black"/>
                </a:solidFill>
              </a:rPr>
              <a:t>= Bench of 7</a:t>
            </a:r>
          </a:p>
          <a:p>
            <a:pPr>
              <a:spcAft>
                <a:spcPts val="600"/>
              </a:spcAft>
            </a:pPr>
            <a:r>
              <a:rPr lang="en-GB" sz="1200" dirty="0" smtClean="0">
                <a:solidFill>
                  <a:srgbClr val="FF0000"/>
                </a:solidFill>
              </a:rPr>
              <a:t>----</a:t>
            </a:r>
            <a:r>
              <a:rPr lang="en-GB" sz="1200" dirty="0" smtClean="0">
                <a:solidFill>
                  <a:prstClr val="black"/>
                </a:solidFill>
              </a:rPr>
              <a:t> = 4 Apostolic visionary principles</a:t>
            </a:r>
          </a:p>
          <a:p>
            <a:pPr>
              <a:spcAft>
                <a:spcPts val="600"/>
              </a:spcAft>
            </a:pPr>
            <a:r>
              <a:rPr lang="en-GB" sz="1200" dirty="0" smtClean="0">
                <a:solidFill>
                  <a:srgbClr val="2304A8"/>
                </a:solidFill>
              </a:rPr>
              <a:t>-----</a:t>
            </a:r>
            <a:r>
              <a:rPr lang="en-GB" sz="1200" dirty="0" smtClean="0">
                <a:solidFill>
                  <a:prstClr val="black"/>
                </a:solidFill>
              </a:rPr>
              <a:t> = 7 redemptive gifts</a:t>
            </a:r>
          </a:p>
          <a:p>
            <a:pPr>
              <a:spcAft>
                <a:spcPts val="600"/>
              </a:spcAft>
            </a:pPr>
            <a:r>
              <a:rPr lang="en-GB" sz="1200" dirty="0" smtClean="0">
                <a:solidFill>
                  <a:srgbClr val="00A800"/>
                </a:solidFill>
              </a:rPr>
              <a:t>-----</a:t>
            </a:r>
            <a:r>
              <a:rPr lang="en-GB" sz="1200" dirty="0" smtClean="0">
                <a:solidFill>
                  <a:prstClr val="black"/>
                </a:solidFill>
              </a:rPr>
              <a:t> = 4 ministry areas</a:t>
            </a:r>
          </a:p>
          <a:p>
            <a:pPr>
              <a:spcAft>
                <a:spcPts val="600"/>
              </a:spcAft>
            </a:pPr>
            <a:r>
              <a:rPr lang="en-GB" sz="1600" dirty="0" smtClean="0">
                <a:solidFill>
                  <a:prstClr val="black"/>
                </a:solidFill>
              </a:rPr>
              <a:t>      </a:t>
            </a:r>
            <a:r>
              <a:rPr lang="en-GB" sz="1200" dirty="0" smtClean="0">
                <a:solidFill>
                  <a:prstClr val="black"/>
                </a:solidFill>
              </a:rPr>
              <a:t>= 7 mountains</a:t>
            </a:r>
          </a:p>
          <a:p>
            <a:pPr>
              <a:spcAft>
                <a:spcPts val="600"/>
              </a:spcAft>
            </a:pPr>
            <a:r>
              <a:rPr lang="en-GB" sz="1200" dirty="0" smtClean="0">
                <a:solidFill>
                  <a:prstClr val="black"/>
                </a:solidFill>
              </a:rPr>
              <a:t>         = Church </a:t>
            </a:r>
          </a:p>
          <a:p>
            <a:pPr>
              <a:spcAft>
                <a:spcPts val="600"/>
              </a:spcAft>
            </a:pPr>
            <a:r>
              <a:rPr lang="en-GB" sz="1200" dirty="0">
                <a:solidFill>
                  <a:prstClr val="black"/>
                </a:solidFill>
              </a:rPr>
              <a:t> </a:t>
            </a:r>
            <a:r>
              <a:rPr lang="en-GB" sz="1200" dirty="0" smtClean="0">
                <a:solidFill>
                  <a:prstClr val="black"/>
                </a:solidFill>
              </a:rPr>
              <a:t>        = ARC</a:t>
            </a:r>
          </a:p>
          <a:p>
            <a:pPr>
              <a:spcAft>
                <a:spcPts val="600"/>
              </a:spcAft>
            </a:pPr>
            <a:r>
              <a:rPr lang="en-GB" sz="1200" dirty="0" smtClean="0">
                <a:solidFill>
                  <a:prstClr val="black"/>
                </a:solidFill>
              </a:rPr>
              <a:t>Council </a:t>
            </a:r>
            <a:r>
              <a:rPr lang="en-GB" sz="1200" dirty="0">
                <a:solidFill>
                  <a:prstClr val="black"/>
                </a:solidFill>
              </a:rPr>
              <a:t>of 12 ARC 3 + </a:t>
            </a:r>
            <a:r>
              <a:rPr lang="en-GB" sz="1200" dirty="0" smtClean="0">
                <a:solidFill>
                  <a:prstClr val="black"/>
                </a:solidFill>
              </a:rPr>
              <a:t>7 mountains  </a:t>
            </a:r>
            <a:r>
              <a:rPr lang="en-GB" sz="1200" dirty="0">
                <a:solidFill>
                  <a:prstClr val="black"/>
                </a:solidFill>
              </a:rPr>
              <a:t>+ </a:t>
            </a:r>
            <a:r>
              <a:rPr lang="en-GB" sz="1200" dirty="0" smtClean="0">
                <a:solidFill>
                  <a:prstClr val="black"/>
                </a:solidFill>
              </a:rPr>
              <a:t>2</a:t>
            </a:r>
          </a:p>
          <a:p>
            <a:pPr>
              <a:spcAft>
                <a:spcPts val="600"/>
              </a:spcAft>
            </a:pPr>
            <a:endParaRPr lang="en-GB" sz="1200" dirty="0" smtClean="0">
              <a:solidFill>
                <a:prstClr val="black"/>
              </a:solidFill>
            </a:endParaRPr>
          </a:p>
          <a:p>
            <a:pPr>
              <a:spcAft>
                <a:spcPts val="600"/>
              </a:spcAft>
            </a:pPr>
            <a:r>
              <a:rPr lang="en-GB" sz="1200" dirty="0" smtClean="0">
                <a:solidFill>
                  <a:prstClr val="black"/>
                </a:solidFill>
              </a:rPr>
              <a:t>FT = Freedom Trust</a:t>
            </a:r>
          </a:p>
          <a:p>
            <a:pPr>
              <a:spcAft>
                <a:spcPts val="600"/>
              </a:spcAft>
            </a:pPr>
            <a:r>
              <a:rPr lang="en-GB" sz="1200" dirty="0" smtClean="0">
                <a:solidFill>
                  <a:prstClr val="black"/>
                </a:solidFill>
              </a:rPr>
              <a:t>FCA = Freedom Community Alliance</a:t>
            </a:r>
          </a:p>
          <a:p>
            <a:pPr>
              <a:spcAft>
                <a:spcPts val="600"/>
              </a:spcAft>
            </a:pPr>
            <a:r>
              <a:rPr lang="en-GB" sz="1200" dirty="0" smtClean="0">
                <a:solidFill>
                  <a:prstClr val="black"/>
                </a:solidFill>
              </a:rPr>
              <a:t>FSE = Freedom Social Enterprises</a:t>
            </a:r>
          </a:p>
          <a:p>
            <a:pPr>
              <a:spcAft>
                <a:spcPts val="600"/>
              </a:spcAft>
            </a:pPr>
            <a:endParaRPr lang="en-GB" sz="1200" dirty="0" smtClean="0">
              <a:solidFill>
                <a:prstClr val="black"/>
              </a:solidFill>
            </a:endParaRPr>
          </a:p>
          <a:p>
            <a:pPr>
              <a:spcAft>
                <a:spcPts val="600"/>
              </a:spcAft>
            </a:pPr>
            <a:r>
              <a:rPr lang="en-GB" sz="1200" dirty="0" smtClean="0">
                <a:solidFill>
                  <a:prstClr val="black"/>
                </a:solidFill>
              </a:rPr>
              <a:t>S = Spiritual </a:t>
            </a:r>
            <a:r>
              <a:rPr lang="en-GB" sz="1200" dirty="0">
                <a:solidFill>
                  <a:prstClr val="black"/>
                </a:solidFill>
              </a:rPr>
              <a:t>Social Supernatural </a:t>
            </a:r>
            <a:endParaRPr lang="en-GB" sz="1200" dirty="0" smtClean="0">
              <a:solidFill>
                <a:prstClr val="black"/>
              </a:solidFill>
            </a:endParaRPr>
          </a:p>
          <a:p>
            <a:pPr>
              <a:spcAft>
                <a:spcPts val="600"/>
              </a:spcAft>
            </a:pPr>
            <a:r>
              <a:rPr lang="en-GB" sz="1200" dirty="0" smtClean="0">
                <a:solidFill>
                  <a:prstClr val="black"/>
                </a:solidFill>
              </a:rPr>
              <a:t>H = Health </a:t>
            </a:r>
            <a:r>
              <a:rPr lang="en-GB" sz="1200" dirty="0">
                <a:solidFill>
                  <a:prstClr val="black"/>
                </a:solidFill>
              </a:rPr>
              <a:t>Holistic Hope </a:t>
            </a:r>
            <a:endParaRPr lang="en-GB" sz="1200" dirty="0" smtClean="0">
              <a:solidFill>
                <a:prstClr val="black"/>
              </a:solidFill>
            </a:endParaRPr>
          </a:p>
          <a:p>
            <a:pPr>
              <a:spcAft>
                <a:spcPts val="600"/>
              </a:spcAft>
            </a:pPr>
            <a:r>
              <a:rPr lang="en-GB" sz="1200" dirty="0" smtClean="0">
                <a:solidFill>
                  <a:prstClr val="black"/>
                </a:solidFill>
              </a:rPr>
              <a:t>A = Accommodation Administration </a:t>
            </a:r>
          </a:p>
          <a:p>
            <a:pPr>
              <a:spcAft>
                <a:spcPts val="600"/>
              </a:spcAft>
            </a:pPr>
            <a:r>
              <a:rPr lang="en-GB" sz="1200" dirty="0" smtClean="0">
                <a:solidFill>
                  <a:prstClr val="black"/>
                </a:solidFill>
              </a:rPr>
              <a:t>L = </a:t>
            </a:r>
            <a:r>
              <a:rPr lang="en-GB" sz="1200" dirty="0">
                <a:solidFill>
                  <a:prstClr val="black"/>
                </a:solidFill>
              </a:rPr>
              <a:t>Lifestyle Learning Liberty </a:t>
            </a:r>
            <a:r>
              <a:rPr lang="en-GB" sz="1200" dirty="0" smtClean="0">
                <a:solidFill>
                  <a:prstClr val="black"/>
                </a:solidFill>
              </a:rPr>
              <a:t>Love</a:t>
            </a:r>
          </a:p>
          <a:p>
            <a:pPr>
              <a:spcAft>
                <a:spcPts val="600"/>
              </a:spcAft>
            </a:pPr>
            <a:r>
              <a:rPr lang="en-GB" sz="1200" dirty="0" smtClean="0">
                <a:solidFill>
                  <a:prstClr val="black"/>
                </a:solidFill>
              </a:rPr>
              <a:t>O = </a:t>
            </a:r>
            <a:r>
              <a:rPr lang="en-GB" sz="1200" dirty="0">
                <a:solidFill>
                  <a:prstClr val="black"/>
                </a:solidFill>
              </a:rPr>
              <a:t>Occupation </a:t>
            </a:r>
            <a:r>
              <a:rPr lang="en-GB" sz="1200" dirty="0" smtClean="0">
                <a:solidFill>
                  <a:prstClr val="black"/>
                </a:solidFill>
              </a:rPr>
              <a:t>Opportunities</a:t>
            </a:r>
          </a:p>
          <a:p>
            <a:pPr>
              <a:spcAft>
                <a:spcPts val="600"/>
              </a:spcAft>
            </a:pPr>
            <a:r>
              <a:rPr lang="en-GB" sz="1200" dirty="0" smtClean="0">
                <a:solidFill>
                  <a:prstClr val="black"/>
                </a:solidFill>
              </a:rPr>
              <a:t>M = </a:t>
            </a:r>
            <a:r>
              <a:rPr lang="en-GB" sz="1200" dirty="0">
                <a:solidFill>
                  <a:prstClr val="black"/>
                </a:solidFill>
              </a:rPr>
              <a:t>Mentoring Mediation Ministry Media </a:t>
            </a:r>
          </a:p>
          <a:p>
            <a:endParaRPr lang="en-GB" sz="1200" dirty="0" smtClean="0">
              <a:solidFill>
                <a:prstClr val="black"/>
              </a:solidFill>
            </a:endParaRPr>
          </a:p>
        </p:txBody>
      </p:sp>
      <p:grpSp>
        <p:nvGrpSpPr>
          <p:cNvPr id="18" name="Group 17"/>
          <p:cNvGrpSpPr/>
          <p:nvPr/>
        </p:nvGrpSpPr>
        <p:grpSpPr>
          <a:xfrm>
            <a:off x="6597296" y="2448333"/>
            <a:ext cx="183480" cy="660585"/>
            <a:chOff x="6780776" y="2093496"/>
            <a:chExt cx="183480" cy="660585"/>
          </a:xfrm>
        </p:grpSpPr>
        <p:sp>
          <p:nvSpPr>
            <p:cNvPr id="8" name="Oval 7"/>
            <p:cNvSpPr/>
            <p:nvPr/>
          </p:nvSpPr>
          <p:spPr>
            <a:xfrm flipH="1">
              <a:off x="6787004" y="2093496"/>
              <a:ext cx="177252" cy="232213"/>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Oval 9"/>
            <p:cNvSpPr/>
            <p:nvPr/>
          </p:nvSpPr>
          <p:spPr>
            <a:xfrm>
              <a:off x="6780776" y="2333442"/>
              <a:ext cx="183480" cy="19652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3" name="Oval 72"/>
            <p:cNvSpPr/>
            <p:nvPr/>
          </p:nvSpPr>
          <p:spPr>
            <a:xfrm>
              <a:off x="6780776" y="2557554"/>
              <a:ext cx="183480" cy="196527"/>
            </a:xfrm>
            <a:prstGeom prst="ellipse">
              <a:avLst/>
            </a:prstGeom>
            <a:solidFill>
              <a:srgbClr val="0C5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3337372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Reflects the </a:t>
            </a:r>
            <a:r>
              <a:rPr lang="en-GB" sz="4400" dirty="0"/>
              <a:t>g</a:t>
            </a:r>
            <a:r>
              <a:rPr lang="en-GB" sz="4400" dirty="0" smtClean="0"/>
              <a:t>overnment </a:t>
            </a:r>
            <a:r>
              <a:rPr lang="en-GB" sz="4400" dirty="0" smtClean="0"/>
              <a:t>of </a:t>
            </a:r>
            <a:r>
              <a:rPr lang="en-GB" sz="4400" dirty="0" smtClean="0"/>
              <a:t>heaven</a:t>
            </a:r>
          </a:p>
          <a:p>
            <a:pPr>
              <a:spcBef>
                <a:spcPts val="1200"/>
              </a:spcBef>
            </a:pPr>
            <a:r>
              <a:rPr lang="en-GB" sz="4400" dirty="0" smtClean="0"/>
              <a:t>Bench </a:t>
            </a:r>
            <a:r>
              <a:rPr lang="en-GB" sz="4400" dirty="0" smtClean="0"/>
              <a:t>of 3</a:t>
            </a:r>
            <a:r>
              <a:rPr lang="en-GB" sz="4400" dirty="0"/>
              <a:t> </a:t>
            </a:r>
            <a:r>
              <a:rPr lang="en-GB" sz="4400" dirty="0" smtClean="0"/>
              <a:t>and Bench of 7</a:t>
            </a:r>
          </a:p>
          <a:p>
            <a:pPr>
              <a:spcBef>
                <a:spcPts val="1200"/>
              </a:spcBef>
            </a:pPr>
            <a:r>
              <a:rPr lang="en-GB" sz="4400" dirty="0" smtClean="0"/>
              <a:t>Bench of 12 including a representative of each mountain (sphere of governmental authority)</a:t>
            </a:r>
          </a:p>
          <a:p>
            <a:pPr>
              <a:spcBef>
                <a:spcPts val="1200"/>
              </a:spcBef>
            </a:pPr>
            <a:r>
              <a:rPr lang="en-GB" sz="4400" dirty="0" smtClean="0"/>
              <a:t>Each mountain will have a blueprint and 7 spheres of governmental authority</a:t>
            </a:r>
          </a:p>
        </p:txBody>
      </p:sp>
    </p:spTree>
    <p:extLst>
      <p:ext uri="{BB962C8B-B14F-4D97-AF65-F5344CB8AC3E}">
        <p14:creationId xmlns:p14="http://schemas.microsoft.com/office/powerpoint/2010/main" val="264035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Good News </a:t>
            </a:r>
            <a:endParaRPr lang="en-GB" sz="4400" dirty="0"/>
          </a:p>
          <a:p>
            <a:pPr>
              <a:spcBef>
                <a:spcPts val="1200"/>
              </a:spcBef>
            </a:pPr>
            <a:r>
              <a:rPr lang="en-GB" sz="4400" dirty="0" smtClean="0"/>
              <a:t>Freedom </a:t>
            </a:r>
          </a:p>
          <a:p>
            <a:pPr>
              <a:spcBef>
                <a:spcPts val="1200"/>
              </a:spcBef>
            </a:pPr>
            <a:r>
              <a:rPr lang="en-GB" sz="4400" dirty="0" smtClean="0"/>
              <a:t>Health </a:t>
            </a:r>
          </a:p>
          <a:p>
            <a:pPr>
              <a:spcBef>
                <a:spcPts val="1200"/>
              </a:spcBef>
            </a:pPr>
            <a:r>
              <a:rPr lang="en-GB" sz="4400" dirty="0" smtClean="0"/>
              <a:t>Harmony </a:t>
            </a:r>
          </a:p>
          <a:p>
            <a:pPr>
              <a:spcBef>
                <a:spcPts val="1200"/>
              </a:spcBef>
            </a:pPr>
            <a:r>
              <a:rPr lang="en-GB" sz="4400" dirty="0" smtClean="0"/>
              <a:t>Blessing </a:t>
            </a:r>
          </a:p>
          <a:p>
            <a:pPr>
              <a:spcBef>
                <a:spcPts val="1200"/>
              </a:spcBef>
            </a:pPr>
            <a:r>
              <a:rPr lang="en-GB" sz="4400" dirty="0" smtClean="0"/>
              <a:t>Media </a:t>
            </a:r>
          </a:p>
          <a:p>
            <a:pPr>
              <a:spcBef>
                <a:spcPts val="1200"/>
              </a:spcBef>
            </a:pPr>
            <a:r>
              <a:rPr lang="en-GB" sz="4400" dirty="0" smtClean="0"/>
              <a:t>Enterprise</a:t>
            </a:r>
            <a:endParaRPr lang="en-GB" sz="4400" dirty="0" smtClean="0"/>
          </a:p>
        </p:txBody>
      </p:sp>
    </p:spTree>
    <p:extLst>
      <p:ext uri="{BB962C8B-B14F-4D97-AF65-F5344CB8AC3E}">
        <p14:creationId xmlns:p14="http://schemas.microsoft.com/office/powerpoint/2010/main" val="427358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a:effectLst>
                  <a:outerShdw blurRad="38100" dist="38100" dir="2700000" algn="ctr" rotWithShape="0">
                    <a:schemeClr val="tx1"/>
                  </a:outerShdw>
                </a:effectLst>
              </a:rPr>
              <a:t>Each of the 7 mountains must legislate Godly </a:t>
            </a:r>
            <a:r>
              <a:rPr lang="en-GB" sz="4800" dirty="0" smtClean="0">
                <a:effectLst>
                  <a:outerShdw blurRad="38100" dist="38100" dir="2700000" algn="ctr" rotWithShape="0">
                    <a:schemeClr val="tx1"/>
                  </a:outerShdw>
                </a:effectLst>
              </a:rPr>
              <a:t>order</a:t>
            </a:r>
          </a:p>
          <a:p>
            <a:pPr>
              <a:lnSpc>
                <a:spcPct val="110000"/>
              </a:lnSpc>
              <a:spcBef>
                <a:spcPts val="600"/>
              </a:spcBef>
            </a:pPr>
            <a:r>
              <a:rPr lang="en-GB" sz="4800" dirty="0" smtClean="0">
                <a:effectLst>
                  <a:outerShdw blurRad="38100" dist="38100" dir="2700000" algn="ctr" rotWithShape="0">
                    <a:schemeClr val="tx1"/>
                  </a:outerShdw>
                </a:effectLst>
              </a:rPr>
              <a:t>Year of the Lion - King</a:t>
            </a:r>
            <a:endParaRPr lang="en-GB" sz="4800" dirty="0" smtClean="0">
              <a:effectLst>
                <a:outerShdw blurRad="38100" dist="38100" dir="2700000" algn="ctr" rotWithShape="0">
                  <a:schemeClr val="tx1"/>
                </a:outerShdw>
              </a:effectLst>
            </a:endParaRPr>
          </a:p>
          <a:p>
            <a:pPr>
              <a:lnSpc>
                <a:spcPct val="110000"/>
              </a:lnSpc>
              <a:spcBef>
                <a:spcPts val="600"/>
              </a:spcBef>
            </a:pPr>
            <a:r>
              <a:rPr lang="en-GB" sz="4800" dirty="0" smtClean="0">
                <a:effectLst>
                  <a:outerShdw blurRad="38100" dist="38100" dir="2700000" algn="ctr" rotWithShape="0">
                    <a:schemeClr val="tx1"/>
                  </a:outerShdw>
                </a:effectLst>
              </a:rPr>
              <a:t>Focus </a:t>
            </a:r>
            <a:r>
              <a:rPr lang="en-GB" sz="4800" dirty="0">
                <a:effectLst>
                  <a:outerShdw blurRad="38100" dist="38100" dir="2700000" algn="ctr" rotWithShape="0">
                    <a:schemeClr val="tx1"/>
                  </a:outerShdw>
                </a:effectLst>
              </a:rPr>
              <a:t>on legislation</a:t>
            </a:r>
          </a:p>
          <a:p>
            <a:pPr>
              <a:lnSpc>
                <a:spcPct val="110000"/>
              </a:lnSpc>
              <a:spcBef>
                <a:spcPts val="600"/>
              </a:spcBef>
            </a:pPr>
            <a:r>
              <a:rPr lang="en-GB" sz="4800" dirty="0">
                <a:effectLst>
                  <a:outerShdw blurRad="38100" dist="38100" dir="2700000" algn="ctr" rotWithShape="0">
                    <a:schemeClr val="tx1"/>
                  </a:outerShdw>
                </a:effectLst>
              </a:rPr>
              <a:t>Courtroom proceedings</a:t>
            </a:r>
          </a:p>
          <a:p>
            <a:pPr>
              <a:lnSpc>
                <a:spcPct val="110000"/>
              </a:lnSpc>
              <a:spcBef>
                <a:spcPts val="600"/>
              </a:spcBef>
            </a:pPr>
            <a:r>
              <a:rPr lang="en-GB" sz="4800" dirty="0">
                <a:effectLst>
                  <a:outerShdw blurRad="38100" dist="38100" dir="2700000" algn="ctr" rotWithShape="0">
                    <a:schemeClr val="tx1"/>
                  </a:outerShdw>
                </a:effectLst>
              </a:rPr>
              <a:t>Royal Priesthood </a:t>
            </a:r>
            <a:r>
              <a:rPr lang="en-GB" sz="4800" dirty="0" smtClean="0">
                <a:effectLst>
                  <a:outerShdw blurRad="38100" dist="38100" dir="2700000" algn="ctr" rotWithShape="0">
                    <a:schemeClr val="tx1"/>
                  </a:outerShdw>
                </a:effectLst>
              </a:rPr>
              <a:t>functions</a:t>
            </a:r>
            <a:endParaRPr lang="en-GB" sz="4800" dirty="0">
              <a:effectLst>
                <a:outerShdw blurRad="38100" dist="38100" dir="2700000" algn="ctr" rotWithShape="0">
                  <a:schemeClr val="tx1"/>
                </a:outerShdw>
              </a:effectLst>
            </a:endParaRPr>
          </a:p>
          <a:p>
            <a:pPr marL="0" indent="0">
              <a:lnSpc>
                <a:spcPct val="110000"/>
              </a:lnSpc>
              <a:spcBef>
                <a:spcPts val="600"/>
              </a:spcBef>
              <a:buNone/>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44714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4" name="TextBox 3"/>
          <p:cNvSpPr txBox="1"/>
          <p:nvPr/>
        </p:nvSpPr>
        <p:spPr>
          <a:xfrm>
            <a:off x="611560" y="1335643"/>
            <a:ext cx="1728192" cy="768769"/>
          </a:xfrm>
          <a:prstGeom prst="rect">
            <a:avLst/>
          </a:prstGeom>
          <a:solidFill>
            <a:srgbClr val="7030A0"/>
          </a:solidFill>
        </p:spPr>
        <p:txBody>
          <a:bodyPr wrap="square" lIns="0" tIns="0" rIns="0" bIns="0" rtlCol="0" anchor="ctr" anchorCtr="1">
            <a:normAutofit/>
          </a:bodyPr>
          <a:lstStyle/>
          <a:p>
            <a:pPr algn="ctr"/>
            <a:r>
              <a:rPr lang="en-GB" sz="2400" dirty="0" smtClean="0">
                <a:solidFill>
                  <a:schemeClr val="bg1"/>
                </a:solidFill>
              </a:rPr>
              <a:t>Transition</a:t>
            </a:r>
            <a:endParaRPr lang="en-GB" sz="2400" dirty="0">
              <a:solidFill>
                <a:schemeClr val="bg1"/>
              </a:solidFill>
            </a:endParaRPr>
          </a:p>
        </p:txBody>
      </p:sp>
      <p:sp>
        <p:nvSpPr>
          <p:cNvPr id="5" name="TextBox 4"/>
          <p:cNvSpPr txBox="1"/>
          <p:nvPr/>
        </p:nvSpPr>
        <p:spPr>
          <a:xfrm>
            <a:off x="3429344" y="3284984"/>
            <a:ext cx="1862735" cy="1152128"/>
          </a:xfrm>
          <a:prstGeom prst="rect">
            <a:avLst/>
          </a:prstGeom>
          <a:solidFill>
            <a:srgbClr val="5C287C"/>
          </a:solidFill>
        </p:spPr>
        <p:txBody>
          <a:bodyPr wrap="square" lIns="0" tIns="0" rIns="0" bIns="0" rtlCol="0" anchor="ctr" anchorCtr="1">
            <a:normAutofit/>
          </a:bodyPr>
          <a:lstStyle/>
          <a:p>
            <a:pPr algn="ctr"/>
            <a:r>
              <a:rPr lang="en-GB" sz="2400" dirty="0" smtClean="0">
                <a:solidFill>
                  <a:schemeClr val="bg1"/>
                </a:solidFill>
              </a:rPr>
              <a:t>Government</a:t>
            </a:r>
            <a:endParaRPr lang="en-GB" sz="2400" dirty="0">
              <a:solidFill>
                <a:schemeClr val="bg1"/>
              </a:solidFill>
            </a:endParaRPr>
          </a:p>
        </p:txBody>
      </p:sp>
      <p:sp>
        <p:nvSpPr>
          <p:cNvPr id="6" name="TextBox 5"/>
          <p:cNvSpPr txBox="1"/>
          <p:nvPr/>
        </p:nvSpPr>
        <p:spPr>
          <a:xfrm>
            <a:off x="3419872" y="1307200"/>
            <a:ext cx="1656184" cy="825656"/>
          </a:xfrm>
          <a:prstGeom prst="rect">
            <a:avLst/>
          </a:prstGeom>
          <a:solidFill>
            <a:srgbClr val="7030A0"/>
          </a:solidFill>
        </p:spPr>
        <p:txBody>
          <a:bodyPr wrap="square" lIns="0" tIns="0" rIns="0" bIns="0" rtlCol="0" anchor="ctr" anchorCtr="1">
            <a:normAutofit/>
          </a:bodyPr>
          <a:lstStyle/>
          <a:p>
            <a:pPr algn="ctr"/>
            <a:r>
              <a:rPr lang="en-GB" sz="2400" dirty="0" smtClean="0">
                <a:solidFill>
                  <a:schemeClr val="bg1"/>
                </a:solidFill>
              </a:rPr>
              <a:t>Legislation</a:t>
            </a:r>
            <a:endParaRPr lang="en-GB" sz="2400" dirty="0">
              <a:solidFill>
                <a:schemeClr val="bg1"/>
              </a:solidFill>
            </a:endParaRPr>
          </a:p>
        </p:txBody>
      </p:sp>
      <p:sp>
        <p:nvSpPr>
          <p:cNvPr id="7" name="TextBox 6"/>
          <p:cNvSpPr txBox="1"/>
          <p:nvPr/>
        </p:nvSpPr>
        <p:spPr>
          <a:xfrm>
            <a:off x="6062103" y="1307200"/>
            <a:ext cx="1872208" cy="887415"/>
          </a:xfrm>
          <a:prstGeom prst="rect">
            <a:avLst/>
          </a:prstGeom>
          <a:solidFill>
            <a:srgbClr val="7030A0"/>
          </a:solidFill>
        </p:spPr>
        <p:txBody>
          <a:bodyPr wrap="square" lIns="0" tIns="0" rIns="0" bIns="0" rtlCol="0" anchor="ctr" anchorCtr="1">
            <a:noAutofit/>
          </a:bodyPr>
          <a:lstStyle/>
          <a:p>
            <a:pPr algn="ctr"/>
            <a:r>
              <a:rPr lang="en-GB" sz="2400" dirty="0" smtClean="0">
                <a:solidFill>
                  <a:schemeClr val="bg1"/>
                </a:solidFill>
              </a:rPr>
              <a:t>Consolidation</a:t>
            </a:r>
            <a:endParaRPr lang="en-GB" sz="2400" dirty="0">
              <a:solidFill>
                <a:schemeClr val="bg1"/>
              </a:solidFill>
            </a:endParaRPr>
          </a:p>
        </p:txBody>
      </p:sp>
      <p:sp>
        <p:nvSpPr>
          <p:cNvPr id="8" name="TextBox 7"/>
          <p:cNvSpPr txBox="1"/>
          <p:nvPr/>
        </p:nvSpPr>
        <p:spPr>
          <a:xfrm>
            <a:off x="611560" y="3413703"/>
            <a:ext cx="1872208" cy="894689"/>
          </a:xfrm>
          <a:prstGeom prst="rect">
            <a:avLst/>
          </a:prstGeom>
          <a:solidFill>
            <a:srgbClr val="7030A0"/>
          </a:solidFill>
        </p:spPr>
        <p:txBody>
          <a:bodyPr wrap="square" lIns="0" tIns="0" rIns="0" bIns="0" rtlCol="0" anchor="ctr" anchorCtr="1">
            <a:normAutofit/>
          </a:bodyPr>
          <a:lstStyle/>
          <a:p>
            <a:pPr algn="ctr"/>
            <a:r>
              <a:rPr lang="en-GB" sz="2400" dirty="0" smtClean="0">
                <a:solidFill>
                  <a:schemeClr val="bg1"/>
                </a:solidFill>
              </a:rPr>
              <a:t>Resurrection</a:t>
            </a:r>
            <a:endParaRPr lang="en-GB" sz="2400" dirty="0">
              <a:solidFill>
                <a:schemeClr val="bg1"/>
              </a:solidFill>
            </a:endParaRPr>
          </a:p>
        </p:txBody>
      </p:sp>
      <p:sp>
        <p:nvSpPr>
          <p:cNvPr id="9" name="TextBox 8"/>
          <p:cNvSpPr txBox="1"/>
          <p:nvPr/>
        </p:nvSpPr>
        <p:spPr>
          <a:xfrm>
            <a:off x="6228184" y="3413703"/>
            <a:ext cx="1944216" cy="894690"/>
          </a:xfrm>
          <a:prstGeom prst="rect">
            <a:avLst/>
          </a:prstGeom>
          <a:solidFill>
            <a:srgbClr val="7030A0"/>
          </a:solidFill>
        </p:spPr>
        <p:txBody>
          <a:bodyPr wrap="square" lIns="0" tIns="0" rIns="0" bIns="0" rtlCol="0" anchor="ctr" anchorCtr="1">
            <a:normAutofit/>
          </a:bodyPr>
          <a:lstStyle/>
          <a:p>
            <a:pPr algn="ctr"/>
            <a:r>
              <a:rPr lang="en-GB" sz="2400" dirty="0" smtClean="0">
                <a:solidFill>
                  <a:schemeClr val="bg1"/>
                </a:solidFill>
              </a:rPr>
              <a:t>Restoration</a:t>
            </a:r>
            <a:endParaRPr lang="en-GB" sz="2400" dirty="0">
              <a:solidFill>
                <a:schemeClr val="bg1"/>
              </a:solidFill>
            </a:endParaRPr>
          </a:p>
        </p:txBody>
      </p:sp>
      <p:sp>
        <p:nvSpPr>
          <p:cNvPr id="10" name="TextBox 9"/>
          <p:cNvSpPr txBox="1"/>
          <p:nvPr/>
        </p:nvSpPr>
        <p:spPr>
          <a:xfrm>
            <a:off x="467544" y="5442530"/>
            <a:ext cx="2160240" cy="792088"/>
          </a:xfrm>
          <a:prstGeom prst="rect">
            <a:avLst/>
          </a:prstGeom>
          <a:solidFill>
            <a:srgbClr val="7030A0"/>
          </a:solidFill>
        </p:spPr>
        <p:txBody>
          <a:bodyPr wrap="square" lIns="0" tIns="0" rIns="0" bIns="0" rtlCol="0" anchor="ctr" anchorCtr="1">
            <a:normAutofit/>
          </a:bodyPr>
          <a:lstStyle/>
          <a:p>
            <a:pPr algn="ctr"/>
            <a:r>
              <a:rPr lang="en-GB" sz="2400" dirty="0" smtClean="0">
                <a:solidFill>
                  <a:schemeClr val="bg1"/>
                </a:solidFill>
              </a:rPr>
              <a:t>Implementation</a:t>
            </a:r>
            <a:endParaRPr lang="en-GB" sz="2400" dirty="0">
              <a:solidFill>
                <a:schemeClr val="bg1"/>
              </a:solidFill>
            </a:endParaRPr>
          </a:p>
        </p:txBody>
      </p:sp>
      <p:sp>
        <p:nvSpPr>
          <p:cNvPr id="11" name="TextBox 10"/>
          <p:cNvSpPr txBox="1"/>
          <p:nvPr/>
        </p:nvSpPr>
        <p:spPr>
          <a:xfrm>
            <a:off x="6228184" y="5442530"/>
            <a:ext cx="1944216" cy="789394"/>
          </a:xfrm>
          <a:prstGeom prst="rect">
            <a:avLst/>
          </a:prstGeom>
          <a:solidFill>
            <a:srgbClr val="7030A0"/>
          </a:solidFill>
        </p:spPr>
        <p:txBody>
          <a:bodyPr wrap="square" lIns="0" tIns="0" rIns="0" bIns="0" rtlCol="0" anchor="ctr" anchorCtr="1">
            <a:normAutofit/>
          </a:bodyPr>
          <a:lstStyle/>
          <a:p>
            <a:pPr algn="ctr"/>
            <a:r>
              <a:rPr lang="en-GB" sz="2400" dirty="0" smtClean="0">
                <a:solidFill>
                  <a:schemeClr val="bg1"/>
                </a:solidFill>
              </a:rPr>
              <a:t>Continuation</a:t>
            </a:r>
            <a:endParaRPr lang="en-GB" sz="2400" dirty="0">
              <a:solidFill>
                <a:schemeClr val="bg1"/>
              </a:solidFill>
            </a:endParaRPr>
          </a:p>
        </p:txBody>
      </p:sp>
      <p:cxnSp>
        <p:nvCxnSpPr>
          <p:cNvPr id="13" name="Straight Connector 12"/>
          <p:cNvCxnSpPr/>
          <p:nvPr/>
        </p:nvCxnSpPr>
        <p:spPr>
          <a:xfrm flipH="1">
            <a:off x="2627784" y="4437112"/>
            <a:ext cx="1008112" cy="100541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339752" y="2104412"/>
            <a:ext cx="1041738" cy="118057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92079" y="4432232"/>
            <a:ext cx="936105" cy="101029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443007" y="3875213"/>
            <a:ext cx="976865"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56075" y="2194615"/>
            <a:ext cx="900101" cy="1090369"/>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2"/>
          </p:cNvCxnSpPr>
          <p:nvPr/>
        </p:nvCxnSpPr>
        <p:spPr>
          <a:xfrm flipH="1">
            <a:off x="4243457" y="2132856"/>
            <a:ext cx="4507" cy="115212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271698" y="3859868"/>
            <a:ext cx="976865"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369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The Bench of 7 </a:t>
            </a:r>
            <a:r>
              <a:rPr lang="en-GB" sz="4400" dirty="0">
                <a:effectLst>
                  <a:outerShdw blurRad="38100" dist="38100" dir="2700000" algn="ctr" rotWithShape="0">
                    <a:schemeClr val="tx1"/>
                  </a:outerShdw>
                </a:effectLst>
              </a:rPr>
              <a:t>must make the way </a:t>
            </a:r>
            <a:r>
              <a:rPr lang="en-GB" sz="4400" dirty="0" smtClean="0">
                <a:effectLst>
                  <a:outerShdw blurRad="38100" dist="38100" dir="2700000" algn="ctr" rotWithShape="0">
                    <a:schemeClr val="tx1"/>
                  </a:outerShdw>
                </a:effectLst>
              </a:rPr>
              <a:t>open as gatekeepers </a:t>
            </a:r>
          </a:p>
          <a:p>
            <a:pPr>
              <a:lnSpc>
                <a:spcPct val="110000"/>
              </a:lnSpc>
              <a:spcBef>
                <a:spcPts val="600"/>
              </a:spcBef>
            </a:pPr>
            <a:r>
              <a:rPr lang="en-GB" sz="4400" dirty="0">
                <a:effectLst>
                  <a:outerShdw blurRad="38100" dist="38100" dir="2700000" algn="ctr" rotWithShape="0">
                    <a:schemeClr val="tx1"/>
                  </a:outerShdw>
                </a:effectLst>
              </a:rPr>
              <a:t>Isa </a:t>
            </a:r>
            <a:r>
              <a:rPr lang="en-GB" sz="4400" dirty="0" smtClean="0">
                <a:effectLst>
                  <a:outerShdw blurRad="38100" dist="38100" dir="2700000" algn="ctr" rotWithShape="0">
                    <a:schemeClr val="tx1"/>
                  </a:outerShdw>
                </a:effectLst>
              </a:rPr>
              <a:t>40:3 A </a:t>
            </a:r>
            <a:r>
              <a:rPr lang="en-GB" sz="4400" dirty="0">
                <a:effectLst>
                  <a:outerShdw blurRad="38100" dist="38100" dir="2700000" algn="ctr" rotWithShape="0">
                    <a:schemeClr val="tx1"/>
                  </a:outerShdw>
                </a:effectLst>
              </a:rPr>
              <a:t>voice is calling</a:t>
            </a:r>
            <a:r>
              <a:rPr lang="en-GB" sz="4400" dirty="0" smtClean="0">
                <a:effectLst>
                  <a:outerShdw blurRad="38100" dist="38100" dir="2700000" algn="ctr" rotWithShape="0">
                    <a:schemeClr val="tx1"/>
                  </a:outerShdw>
                </a:effectLst>
              </a:rPr>
              <a:t>, “</a:t>
            </a:r>
            <a:r>
              <a:rPr lang="en-GB" sz="4400" dirty="0">
                <a:solidFill>
                  <a:srgbClr val="FFFF00"/>
                </a:solidFill>
                <a:effectLst>
                  <a:outerShdw blurRad="38100" dist="38100" dir="2700000" algn="ctr" rotWithShape="0">
                    <a:schemeClr val="tx1"/>
                  </a:outerShdw>
                </a:effectLst>
              </a:rPr>
              <a:t>Clear the way</a:t>
            </a:r>
            <a:r>
              <a:rPr lang="en-GB" sz="4400" dirty="0">
                <a:effectLst>
                  <a:outerShdw blurRad="38100" dist="38100" dir="2700000" algn="ctr" rotWithShape="0">
                    <a:schemeClr val="tx1"/>
                  </a:outerShdw>
                </a:effectLst>
              </a:rPr>
              <a:t> for the Lord in the </a:t>
            </a:r>
            <a:r>
              <a:rPr lang="en-GB" sz="4400" dirty="0" smtClean="0">
                <a:effectLst>
                  <a:outerShdw blurRad="38100" dist="38100" dir="2700000" algn="ctr" rotWithShape="0">
                    <a:schemeClr val="tx1"/>
                  </a:outerShdw>
                </a:effectLst>
              </a:rPr>
              <a:t>wilderness; Make </a:t>
            </a:r>
            <a:r>
              <a:rPr lang="en-GB" sz="4400" dirty="0">
                <a:effectLst>
                  <a:outerShdw blurRad="38100" dist="38100" dir="2700000" algn="ctr" rotWithShape="0">
                    <a:schemeClr val="tx1"/>
                  </a:outerShdw>
                </a:effectLst>
              </a:rPr>
              <a:t>smooth in the desert a highway for our </a:t>
            </a:r>
            <a:r>
              <a:rPr lang="en-GB" sz="4400" dirty="0" smtClean="0">
                <a:effectLst>
                  <a:outerShdw blurRad="38100" dist="38100" dir="2700000" algn="ctr" rotWithShape="0">
                    <a:schemeClr val="tx1"/>
                  </a:outerShdw>
                </a:effectLst>
              </a:rPr>
              <a:t>God. 4 </a:t>
            </a:r>
            <a:r>
              <a:rPr lang="en-GB" sz="4400" dirty="0">
                <a:effectLst>
                  <a:outerShdw blurRad="38100" dist="38100" dir="2700000" algn="ctr" rotWithShape="0">
                    <a:schemeClr val="tx1"/>
                  </a:outerShdw>
                </a:effectLst>
              </a:rPr>
              <a:t>“Let every valley be lifted </a:t>
            </a:r>
            <a:r>
              <a:rPr lang="en-GB" sz="4400" dirty="0" smtClean="0">
                <a:effectLst>
                  <a:outerShdw blurRad="38100" dist="38100" dir="2700000" algn="ctr" rotWithShape="0">
                    <a:schemeClr val="tx1"/>
                  </a:outerShdw>
                </a:effectLst>
              </a:rPr>
              <a:t>up, And </a:t>
            </a:r>
            <a:r>
              <a:rPr lang="en-GB" sz="4400" dirty="0">
                <a:effectLst>
                  <a:outerShdw blurRad="38100" dist="38100" dir="2700000" algn="ctr" rotWithShape="0">
                    <a:schemeClr val="tx1"/>
                  </a:outerShdw>
                </a:effectLst>
              </a:rPr>
              <a:t>every mountain and hill be made </a:t>
            </a:r>
            <a:r>
              <a:rPr lang="en-GB" sz="4400" dirty="0" smtClean="0">
                <a:effectLst>
                  <a:outerShdw blurRad="38100" dist="38100" dir="2700000" algn="ctr" rotWithShape="0">
                    <a:schemeClr val="tx1"/>
                  </a:outerShdw>
                </a:effectLst>
              </a:rPr>
              <a:t>low; And </a:t>
            </a:r>
            <a:r>
              <a:rPr lang="en-GB" sz="4400" dirty="0">
                <a:effectLst>
                  <a:outerShdw blurRad="38100" dist="38100" dir="2700000" algn="ctr" rotWithShape="0">
                    <a:schemeClr val="tx1"/>
                  </a:outerShdw>
                </a:effectLst>
              </a:rPr>
              <a:t>let the rough ground become a </a:t>
            </a:r>
            <a:r>
              <a:rPr lang="en-GB" sz="4400" dirty="0" smtClean="0">
                <a:effectLst>
                  <a:outerShdw blurRad="38100" dist="38100" dir="2700000" algn="ctr" rotWithShape="0">
                    <a:schemeClr val="tx1"/>
                  </a:outerShdw>
                </a:effectLst>
              </a:rPr>
              <a:t>plain, And </a:t>
            </a:r>
            <a:r>
              <a:rPr lang="en-GB" sz="4400" dirty="0">
                <a:effectLst>
                  <a:outerShdw blurRad="38100" dist="38100" dir="2700000" algn="ctr" rotWithShape="0">
                    <a:schemeClr val="tx1"/>
                  </a:outerShdw>
                </a:effectLst>
              </a:rPr>
              <a:t>the rugged terrain a broad </a:t>
            </a:r>
            <a:r>
              <a:rPr lang="en-GB" sz="4400" dirty="0" smtClean="0">
                <a:effectLst>
                  <a:outerShdw blurRad="38100" dist="38100" dir="2700000" algn="ctr" rotWithShape="0">
                    <a:schemeClr val="tx1"/>
                  </a:outerShdw>
                </a:effectLst>
              </a:rPr>
              <a:t>valley; 5 </a:t>
            </a:r>
            <a:r>
              <a:rPr lang="en-GB" sz="4400" dirty="0">
                <a:effectLst>
                  <a:outerShdw blurRad="38100" dist="38100" dir="2700000" algn="ctr" rotWithShape="0">
                    <a:schemeClr val="tx1"/>
                  </a:outerShdw>
                </a:effectLst>
              </a:rPr>
              <a:t>Then the glory of the Lord will be revealed,</a:t>
            </a:r>
            <a:endParaRPr lang="en-GB" sz="4400" dirty="0" smtClean="0">
              <a:effectLst>
                <a:outerShdw blurRad="38100" dist="38100" dir="2700000" algn="ctr" rotWithShape="0">
                  <a:schemeClr val="tx1"/>
                </a:outerShdw>
              </a:effectLst>
            </a:endParaRPr>
          </a:p>
          <a:p>
            <a:pPr marL="0" indent="0">
              <a:lnSpc>
                <a:spcPct val="110000"/>
              </a:lnSpc>
              <a:spcBef>
                <a:spcPts val="600"/>
              </a:spcBef>
              <a:buNone/>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659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effectLst>
                  <a:outerShdw blurRad="38100" dist="38100" dir="2700000" algn="ctr" rotWithShape="0">
                    <a:schemeClr val="tx1"/>
                  </a:outerShdw>
                </a:effectLst>
              </a:rPr>
              <a:t>Proclaim and herald a new </a:t>
            </a:r>
            <a:r>
              <a:rPr lang="en-GB" sz="4400" dirty="0" smtClean="0">
                <a:effectLst>
                  <a:outerShdw blurRad="38100" dist="38100" dir="2700000" algn="ctr" rotWithShape="0">
                    <a:schemeClr val="tx1"/>
                  </a:outerShdw>
                </a:effectLst>
              </a:rPr>
              <a:t>day, </a:t>
            </a:r>
            <a:r>
              <a:rPr lang="en-GB" sz="4400" dirty="0">
                <a:effectLst>
                  <a:outerShdw blurRad="38100" dist="38100" dir="2700000" algn="ctr" rotWithShape="0">
                    <a:schemeClr val="tx1"/>
                  </a:outerShdw>
                </a:effectLst>
              </a:rPr>
              <a:t>a new season </a:t>
            </a:r>
            <a:r>
              <a:rPr lang="en-GB" sz="4400" dirty="0" smtClean="0">
                <a:effectLst>
                  <a:outerShdw blurRad="38100" dist="38100" dir="2700000" algn="ctr" rotWithShape="0">
                    <a:schemeClr val="tx1"/>
                  </a:outerShdw>
                </a:effectLst>
              </a:rPr>
              <a:t>with</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new depths, new </a:t>
            </a:r>
            <a:r>
              <a:rPr lang="en-GB" sz="4400" dirty="0" smtClean="0">
                <a:effectLst>
                  <a:outerShdw blurRad="38100" dist="38100" dir="2700000" algn="ctr" rotWithShape="0">
                    <a:schemeClr val="tx1"/>
                  </a:outerShdw>
                </a:effectLst>
              </a:rPr>
              <a:t>heights and new </a:t>
            </a:r>
            <a:r>
              <a:rPr lang="en-GB" sz="4400" dirty="0">
                <a:effectLst>
                  <a:outerShdw blurRad="38100" dist="38100" dir="2700000" algn="ctr" rotWithShape="0">
                    <a:schemeClr val="tx1"/>
                  </a:outerShdw>
                </a:effectLst>
              </a:rPr>
              <a:t>doors and new chapters will be opened and become accessible. </a:t>
            </a:r>
          </a:p>
          <a:p>
            <a:r>
              <a:rPr lang="en-GB" sz="4400" dirty="0" smtClean="0">
                <a:effectLst>
                  <a:outerShdw blurRad="38100" dist="38100" dir="2700000" algn="ctr" rotWithShape="0">
                    <a:schemeClr val="tx1"/>
                  </a:outerShdw>
                </a:effectLst>
              </a:rPr>
              <a:t>This </a:t>
            </a:r>
            <a:r>
              <a:rPr lang="en-GB" sz="4400" dirty="0">
                <a:effectLst>
                  <a:outerShdw blurRad="38100" dist="38100" dir="2700000" algn="ctr" rotWithShape="0">
                    <a:schemeClr val="tx1"/>
                  </a:outerShdw>
                </a:effectLst>
              </a:rPr>
              <a:t>year </a:t>
            </a:r>
            <a:r>
              <a:rPr lang="en-GB" sz="4400" dirty="0" smtClean="0">
                <a:effectLst>
                  <a:outerShdw blurRad="38100" dist="38100" dir="2700000" algn="ctr" rotWithShape="0">
                    <a:schemeClr val="tx1"/>
                  </a:outerShdw>
                </a:effectLst>
              </a:rPr>
              <a:t>will see the </a:t>
            </a:r>
            <a:r>
              <a:rPr lang="en-GB" sz="4400" dirty="0">
                <a:effectLst>
                  <a:outerShdw blurRad="38100" dist="38100" dir="2700000" algn="ctr" rotWithShape="0">
                    <a:schemeClr val="tx1"/>
                  </a:outerShdw>
                </a:effectLst>
              </a:rPr>
              <a:t>release of the hunter and gathering angels </a:t>
            </a:r>
            <a:r>
              <a:rPr lang="en-GB" sz="4400" dirty="0" smtClean="0">
                <a:effectLst>
                  <a:outerShdw blurRad="38100" dist="38100" dir="2700000" algn="ctr" rotWithShape="0">
                    <a:schemeClr val="tx1"/>
                  </a:outerShdw>
                </a:effectLst>
              </a:rPr>
              <a:t>fully authorised</a:t>
            </a: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if you are</a:t>
            </a: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prepared</a:t>
            </a:r>
          </a:p>
          <a:p>
            <a:r>
              <a:rPr lang="en-GB" sz="4400" dirty="0" smtClean="0">
                <a:effectLst>
                  <a:outerShdw blurRad="38100" dist="38100" dir="2700000" algn="ctr" rotWithShape="0">
                    <a:schemeClr val="tx1"/>
                  </a:outerShdw>
                </a:effectLst>
              </a:rPr>
              <a:t>Make </a:t>
            </a:r>
            <a:r>
              <a:rPr lang="en-GB" sz="4400" dirty="0">
                <a:effectLst>
                  <a:outerShdw blurRad="38100" dist="38100" dir="2700000" algn="ctr" rotWithShape="0">
                    <a:schemeClr val="tx1"/>
                  </a:outerShdw>
                </a:effectLst>
              </a:rPr>
              <a:t>everything ready and be expectant with fear and trembling</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24111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0"/>
              </a:spcBef>
            </a:pPr>
            <a:r>
              <a:rPr lang="en-GB" sz="4300" dirty="0" smtClean="0">
                <a:effectLst>
                  <a:outerShdw blurRad="38100" dist="38100" dir="2700000" algn="ctr" rotWithShape="0">
                    <a:schemeClr val="tx1"/>
                  </a:outerShdw>
                </a:effectLst>
              </a:rPr>
              <a:t>Bigger </a:t>
            </a:r>
            <a:r>
              <a:rPr lang="en-GB" sz="4300" dirty="0">
                <a:effectLst>
                  <a:outerShdw blurRad="38100" dist="38100" dir="2700000" algn="ctr" rotWithShape="0">
                    <a:schemeClr val="tx1"/>
                  </a:outerShdw>
                </a:effectLst>
              </a:rPr>
              <a:t>picture made up of smaller pictures made up of smaller </a:t>
            </a:r>
            <a:r>
              <a:rPr lang="en-GB" sz="4300" dirty="0" smtClean="0">
                <a:effectLst>
                  <a:outerShdw blurRad="38100" dist="38100" dir="2700000" algn="ctr" rotWithShape="0">
                    <a:schemeClr val="tx1"/>
                  </a:outerShdw>
                </a:effectLst>
              </a:rPr>
              <a:t>pictures.</a:t>
            </a:r>
          </a:p>
          <a:p>
            <a:pPr>
              <a:lnSpc>
                <a:spcPct val="110000"/>
              </a:lnSpc>
              <a:spcBef>
                <a:spcPts val="0"/>
              </a:spcBef>
            </a:pPr>
            <a:r>
              <a:rPr lang="en-GB" sz="4300" dirty="0" smtClean="0">
                <a:effectLst>
                  <a:outerShdw blurRad="38100" dist="38100" dir="2700000" algn="ctr" rotWithShape="0">
                    <a:schemeClr val="tx1"/>
                  </a:outerShdw>
                </a:effectLst>
              </a:rPr>
              <a:t>Fractals </a:t>
            </a:r>
            <a:r>
              <a:rPr lang="en-GB" sz="4300" dirty="0">
                <a:effectLst>
                  <a:outerShdw blurRad="38100" dist="38100" dir="2700000" algn="ctr" rotWithShape="0">
                    <a:schemeClr val="tx1"/>
                  </a:outerShdw>
                </a:effectLst>
              </a:rPr>
              <a:t>reflecting the pattern of heaven. </a:t>
            </a:r>
            <a:endParaRPr lang="en-GB" sz="4300" dirty="0" smtClean="0">
              <a:effectLst>
                <a:outerShdw blurRad="38100" dist="38100" dir="2700000" algn="ctr" rotWithShape="0">
                  <a:schemeClr val="tx1"/>
                </a:outerShdw>
              </a:effectLst>
            </a:endParaRPr>
          </a:p>
          <a:p>
            <a:pPr>
              <a:lnSpc>
                <a:spcPct val="110000"/>
              </a:lnSpc>
              <a:spcBef>
                <a:spcPts val="0"/>
              </a:spcBef>
            </a:pPr>
            <a:r>
              <a:rPr lang="en-GB" sz="4300" dirty="0">
                <a:effectLst>
                  <a:outerShdw blurRad="38100" dist="38100" dir="2700000" algn="ctr" rotWithShape="0">
                    <a:schemeClr val="tx1"/>
                  </a:outerShdw>
                </a:effectLst>
              </a:rPr>
              <a:t>W</a:t>
            </a:r>
            <a:r>
              <a:rPr lang="en-GB" sz="4300" dirty="0" smtClean="0">
                <a:effectLst>
                  <a:outerShdw blurRad="38100" dist="38100" dir="2700000" algn="ctr" rotWithShape="0">
                    <a:schemeClr val="tx1"/>
                  </a:outerShdw>
                </a:effectLst>
              </a:rPr>
              <a:t>e </a:t>
            </a:r>
            <a:r>
              <a:rPr lang="en-GB" sz="4300" dirty="0">
                <a:effectLst>
                  <a:outerShdw blurRad="38100" dist="38100" dir="2700000" algn="ctr" rotWithShape="0">
                    <a:schemeClr val="tx1"/>
                  </a:outerShdw>
                </a:effectLst>
              </a:rPr>
              <a:t>are living stones with a blueprint from heaven fitted into a living building with a blueprint. </a:t>
            </a:r>
            <a:endParaRPr lang="en-GB" sz="4300" dirty="0" smtClean="0">
              <a:effectLst>
                <a:outerShdw blurRad="38100" dist="38100" dir="2700000" algn="ctr" rotWithShape="0">
                  <a:schemeClr val="tx1"/>
                </a:outerShdw>
              </a:effectLst>
            </a:endParaRPr>
          </a:p>
          <a:p>
            <a:pPr>
              <a:lnSpc>
                <a:spcPct val="110000"/>
              </a:lnSpc>
              <a:spcBef>
                <a:spcPts val="0"/>
              </a:spcBef>
            </a:pPr>
            <a:r>
              <a:rPr lang="en-GB" sz="4300" dirty="0" smtClean="0">
                <a:effectLst>
                  <a:outerShdw blurRad="38100" dist="38100" dir="2700000" algn="ctr" rotWithShape="0">
                    <a:schemeClr val="tx1"/>
                  </a:outerShdw>
                </a:effectLst>
              </a:rPr>
              <a:t>Prophetic </a:t>
            </a:r>
            <a:r>
              <a:rPr lang="en-GB" sz="4300" dirty="0">
                <a:effectLst>
                  <a:outerShdw blurRad="38100" dist="38100" dir="2700000" algn="ctr" rotWithShape="0">
                    <a:schemeClr val="tx1"/>
                  </a:outerShdw>
                </a:effectLst>
              </a:rPr>
              <a:t>statements apply on multi levels. </a:t>
            </a:r>
            <a:r>
              <a:rPr lang="en-GB" sz="4300" dirty="0" smtClean="0">
                <a:effectLst>
                  <a:outerShdw blurRad="38100" dist="38100" dir="2700000" algn="ctr" rotWithShape="0">
                    <a:schemeClr val="tx1"/>
                  </a:outerShdw>
                </a:effectLst>
              </a:rPr>
              <a:t>World church, area church, </a:t>
            </a:r>
            <a:r>
              <a:rPr lang="en-GB" sz="4300" dirty="0">
                <a:effectLst>
                  <a:outerShdw blurRad="38100" dist="38100" dir="2700000" algn="ctr" rotWithShape="0">
                    <a:schemeClr val="tx1"/>
                  </a:outerShdw>
                </a:effectLst>
              </a:rPr>
              <a:t>our </a:t>
            </a:r>
            <a:r>
              <a:rPr lang="en-GB" sz="4300" dirty="0" smtClean="0">
                <a:effectLst>
                  <a:outerShdw blurRad="38100" dist="38100" dir="2700000" algn="ctr" rotWithShape="0">
                    <a:schemeClr val="tx1"/>
                  </a:outerShdw>
                </a:effectLst>
              </a:rPr>
              <a:t>church, </a:t>
            </a:r>
            <a:r>
              <a:rPr lang="en-GB" sz="4300" dirty="0">
                <a:effectLst>
                  <a:outerShdw blurRad="38100" dist="38100" dir="2700000" algn="ctr" rotWithShape="0">
                    <a:schemeClr val="tx1"/>
                  </a:outerShdw>
                </a:effectLst>
              </a:rPr>
              <a:t>our lives. </a:t>
            </a: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57294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471261" y="1737385"/>
            <a:ext cx="7790178" cy="4069866"/>
            <a:chOff x="251520" y="1447366"/>
            <a:chExt cx="8496944" cy="4069866"/>
          </a:xfrm>
        </p:grpSpPr>
        <p:sp>
          <p:nvSpPr>
            <p:cNvPr id="21" name="Freeform 20"/>
            <p:cNvSpPr/>
            <p:nvPr/>
          </p:nvSpPr>
          <p:spPr>
            <a:xfrm>
              <a:off x="1403648" y="1916832"/>
              <a:ext cx="7344816" cy="3600400"/>
            </a:xfrm>
            <a:custGeom>
              <a:avLst/>
              <a:gdLst>
                <a:gd name="connsiteX0" fmla="*/ 0 w 7378700"/>
                <a:gd name="connsiteY0" fmla="*/ 3238500 h 3238500"/>
                <a:gd name="connsiteX1" fmla="*/ 1308100 w 7378700"/>
                <a:gd name="connsiteY1" fmla="*/ 1587500 h 3238500"/>
                <a:gd name="connsiteX2" fmla="*/ 3784600 w 7378700"/>
                <a:gd name="connsiteY2" fmla="*/ 571500 h 3238500"/>
                <a:gd name="connsiteX3" fmla="*/ 6883400 w 7378700"/>
                <a:gd name="connsiteY3" fmla="*/ 76200 h 3238500"/>
                <a:gd name="connsiteX4" fmla="*/ 7378700 w 7378700"/>
                <a:gd name="connsiteY4" fmla="*/ 0 h 323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700" h="3238500">
                  <a:moveTo>
                    <a:pt x="0" y="3238500"/>
                  </a:moveTo>
                  <a:cubicBezTo>
                    <a:pt x="338666" y="2635250"/>
                    <a:pt x="677333" y="2032000"/>
                    <a:pt x="1308100" y="1587500"/>
                  </a:cubicBezTo>
                  <a:cubicBezTo>
                    <a:pt x="1938867" y="1143000"/>
                    <a:pt x="2855383" y="823383"/>
                    <a:pt x="3784600" y="571500"/>
                  </a:cubicBezTo>
                  <a:cubicBezTo>
                    <a:pt x="4713817" y="319617"/>
                    <a:pt x="6883400" y="76200"/>
                    <a:pt x="6883400" y="76200"/>
                  </a:cubicBezTo>
                  <a:lnTo>
                    <a:pt x="7378700" y="0"/>
                  </a:lnTo>
                </a:path>
              </a:pathLst>
            </a:cu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88" name="Group 87"/>
            <p:cNvGrpSpPr/>
            <p:nvPr/>
          </p:nvGrpSpPr>
          <p:grpSpPr>
            <a:xfrm>
              <a:off x="251520" y="1447366"/>
              <a:ext cx="8352928" cy="3626954"/>
              <a:chOff x="251520" y="1447366"/>
              <a:chExt cx="8352928" cy="3626954"/>
            </a:xfrm>
          </p:grpSpPr>
          <p:sp>
            <p:nvSpPr>
              <p:cNvPr id="14" name="Freeform 13"/>
              <p:cNvSpPr/>
              <p:nvPr/>
            </p:nvSpPr>
            <p:spPr>
              <a:xfrm>
                <a:off x="251520" y="1447366"/>
                <a:ext cx="7927280" cy="3445954"/>
              </a:xfrm>
              <a:custGeom>
                <a:avLst/>
                <a:gdLst>
                  <a:gd name="connsiteX0" fmla="*/ 0 w 7378700"/>
                  <a:gd name="connsiteY0" fmla="*/ 3238500 h 3238500"/>
                  <a:gd name="connsiteX1" fmla="*/ 1308100 w 7378700"/>
                  <a:gd name="connsiteY1" fmla="*/ 1587500 h 3238500"/>
                  <a:gd name="connsiteX2" fmla="*/ 3784600 w 7378700"/>
                  <a:gd name="connsiteY2" fmla="*/ 571500 h 3238500"/>
                  <a:gd name="connsiteX3" fmla="*/ 6883400 w 7378700"/>
                  <a:gd name="connsiteY3" fmla="*/ 76200 h 3238500"/>
                  <a:gd name="connsiteX4" fmla="*/ 7378700 w 7378700"/>
                  <a:gd name="connsiteY4" fmla="*/ 0 h 323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700" h="3238500">
                    <a:moveTo>
                      <a:pt x="0" y="3238500"/>
                    </a:moveTo>
                    <a:cubicBezTo>
                      <a:pt x="338666" y="2635250"/>
                      <a:pt x="677333" y="2032000"/>
                      <a:pt x="1308100" y="1587500"/>
                    </a:cubicBezTo>
                    <a:cubicBezTo>
                      <a:pt x="1938867" y="1143000"/>
                      <a:pt x="2855383" y="823383"/>
                      <a:pt x="3784600" y="571500"/>
                    </a:cubicBezTo>
                    <a:cubicBezTo>
                      <a:pt x="4713817" y="319617"/>
                      <a:pt x="6883400" y="76200"/>
                      <a:pt x="6883400" y="76200"/>
                    </a:cubicBezTo>
                    <a:lnTo>
                      <a:pt x="7378700" y="0"/>
                    </a:lnTo>
                  </a:path>
                </a:pathLst>
              </a:cu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20" name="Straight Connector 19"/>
              <p:cNvCxnSpPr/>
              <p:nvPr/>
            </p:nvCxnSpPr>
            <p:spPr>
              <a:xfrm>
                <a:off x="7848600" y="1490774"/>
                <a:ext cx="755848" cy="45633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366000" y="1554274"/>
                <a:ext cx="755848" cy="45633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83400" y="1612900"/>
                <a:ext cx="792000" cy="45633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372200" y="1705372"/>
                <a:ext cx="755848" cy="4680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762476" y="1782440"/>
                <a:ext cx="755848" cy="4680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17504" y="1842738"/>
                <a:ext cx="838796" cy="51163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99992" y="2010606"/>
                <a:ext cx="808608" cy="53426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66828" y="2157480"/>
                <a:ext cx="866080" cy="56815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347864" y="2310874"/>
                <a:ext cx="952004" cy="57233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844800" y="2494074"/>
                <a:ext cx="979066" cy="57254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11760" y="2725636"/>
                <a:ext cx="913221" cy="57498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859266" y="3005534"/>
                <a:ext cx="1009104" cy="59016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259632" y="3459274"/>
                <a:ext cx="1245034" cy="44918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27584" y="4035338"/>
                <a:ext cx="1233104" cy="38261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07664" y="4659412"/>
                <a:ext cx="1188000" cy="414908"/>
              </a:xfrm>
              <a:prstGeom prst="line">
                <a:avLst/>
              </a:prstGeom>
              <a:ln w="63500"/>
            </p:spPr>
            <p:style>
              <a:lnRef idx="1">
                <a:schemeClr val="accent1"/>
              </a:lnRef>
              <a:fillRef idx="0">
                <a:schemeClr val="accent1"/>
              </a:fillRef>
              <a:effectRef idx="0">
                <a:schemeClr val="accent1"/>
              </a:effectRef>
              <a:fontRef idx="minor">
                <a:schemeClr val="tx1"/>
              </a:fontRef>
            </p:style>
          </p:cxnSp>
        </p:grpSp>
      </p:grpSp>
      <p:sp>
        <p:nvSpPr>
          <p:cNvPr id="84" name="TextBox 83"/>
          <p:cNvSpPr txBox="1"/>
          <p:nvPr/>
        </p:nvSpPr>
        <p:spPr>
          <a:xfrm>
            <a:off x="2211636" y="1"/>
            <a:ext cx="4176464" cy="332655"/>
          </a:xfrm>
          <a:prstGeom prst="rect">
            <a:avLst/>
          </a:prstGeom>
          <a:noFill/>
        </p:spPr>
        <p:txBody>
          <a:bodyPr wrap="square" lIns="0" tIns="0" rIns="0" bIns="0" rtlCol="0">
            <a:noAutofit/>
          </a:bodyPr>
          <a:lstStyle/>
          <a:p>
            <a:pPr algn="ctr"/>
            <a:r>
              <a:rPr lang="en-GB" sz="3200" dirty="0" smtClean="0">
                <a:solidFill>
                  <a:prstClr val="black"/>
                </a:solidFill>
              </a:rPr>
              <a:t>Freedom Equipping Track </a:t>
            </a:r>
            <a:endParaRPr lang="en-GB" sz="3200" dirty="0">
              <a:solidFill>
                <a:prstClr val="black"/>
              </a:solidFill>
            </a:endParaRPr>
          </a:p>
        </p:txBody>
      </p:sp>
      <p:sp>
        <p:nvSpPr>
          <p:cNvPr id="85" name="TextBox 84"/>
          <p:cNvSpPr txBox="1"/>
          <p:nvPr/>
        </p:nvSpPr>
        <p:spPr>
          <a:xfrm>
            <a:off x="-69601" y="5354687"/>
            <a:ext cx="1723201" cy="332655"/>
          </a:xfrm>
          <a:prstGeom prst="rect">
            <a:avLst/>
          </a:prstGeom>
          <a:noFill/>
        </p:spPr>
        <p:txBody>
          <a:bodyPr wrap="square" lIns="0" tIns="0" rIns="0" bIns="0" rtlCol="0">
            <a:normAutofit/>
          </a:bodyPr>
          <a:lstStyle/>
          <a:p>
            <a:pPr algn="ctr"/>
            <a:r>
              <a:rPr lang="en-GB" dirty="0" smtClean="0">
                <a:solidFill>
                  <a:prstClr val="black"/>
                </a:solidFill>
              </a:rPr>
              <a:t>Revelation Rail </a:t>
            </a:r>
            <a:endParaRPr lang="en-GB" dirty="0">
              <a:solidFill>
                <a:prstClr val="black"/>
              </a:solidFill>
            </a:endParaRPr>
          </a:p>
        </p:txBody>
      </p:sp>
      <p:sp>
        <p:nvSpPr>
          <p:cNvPr id="86" name="TextBox 85"/>
          <p:cNvSpPr txBox="1"/>
          <p:nvPr/>
        </p:nvSpPr>
        <p:spPr>
          <a:xfrm>
            <a:off x="792000" y="5902813"/>
            <a:ext cx="2483768" cy="332655"/>
          </a:xfrm>
          <a:prstGeom prst="rect">
            <a:avLst/>
          </a:prstGeom>
          <a:noFill/>
        </p:spPr>
        <p:txBody>
          <a:bodyPr wrap="square" lIns="0" tIns="0" rIns="0" bIns="0" rtlCol="0">
            <a:normAutofit/>
          </a:bodyPr>
          <a:lstStyle/>
          <a:p>
            <a:pPr algn="ctr"/>
            <a:r>
              <a:rPr lang="en-GB" dirty="0" smtClean="0">
                <a:solidFill>
                  <a:prstClr val="black"/>
                </a:solidFill>
              </a:rPr>
              <a:t>Transformation Rail</a:t>
            </a:r>
            <a:endParaRPr lang="en-GB" dirty="0">
              <a:solidFill>
                <a:prstClr val="black"/>
              </a:solidFill>
            </a:endParaRPr>
          </a:p>
        </p:txBody>
      </p:sp>
      <p:sp>
        <p:nvSpPr>
          <p:cNvPr id="90" name="TextBox 89"/>
          <p:cNvSpPr txBox="1"/>
          <p:nvPr/>
        </p:nvSpPr>
        <p:spPr>
          <a:xfrm>
            <a:off x="7356674" y="2509234"/>
            <a:ext cx="2033884" cy="332655"/>
          </a:xfrm>
          <a:prstGeom prst="rect">
            <a:avLst/>
          </a:prstGeom>
          <a:noFill/>
        </p:spPr>
        <p:txBody>
          <a:bodyPr wrap="square" lIns="0" tIns="0" rIns="0" bIns="0" rtlCol="0">
            <a:normAutofit/>
          </a:bodyPr>
          <a:lstStyle/>
          <a:p>
            <a:pPr algn="ctr"/>
            <a:r>
              <a:rPr lang="en-GB" dirty="0" smtClean="0">
                <a:solidFill>
                  <a:prstClr val="black"/>
                </a:solidFill>
              </a:rPr>
              <a:t>Transformation</a:t>
            </a:r>
            <a:endParaRPr lang="en-GB" dirty="0">
              <a:solidFill>
                <a:prstClr val="black"/>
              </a:solidFill>
            </a:endParaRPr>
          </a:p>
        </p:txBody>
      </p:sp>
      <p:sp>
        <p:nvSpPr>
          <p:cNvPr id="91" name="TextBox 90"/>
          <p:cNvSpPr txBox="1"/>
          <p:nvPr/>
        </p:nvSpPr>
        <p:spPr>
          <a:xfrm>
            <a:off x="6628607" y="4598440"/>
            <a:ext cx="2116673" cy="1718972"/>
          </a:xfrm>
          <a:prstGeom prst="rect">
            <a:avLst/>
          </a:prstGeom>
          <a:noFill/>
        </p:spPr>
        <p:txBody>
          <a:bodyPr wrap="square" lIns="0" tIns="0" rIns="0" bIns="0" rtlCol="0">
            <a:normAutofit fontScale="92500" lnSpcReduction="20000"/>
          </a:bodyPr>
          <a:lstStyle/>
          <a:p>
            <a:pPr algn="ctr"/>
            <a:r>
              <a:rPr lang="en-GB" dirty="0" smtClean="0">
                <a:solidFill>
                  <a:prstClr val="black"/>
                </a:solidFill>
              </a:rPr>
              <a:t>Rom 12:1-2</a:t>
            </a:r>
          </a:p>
          <a:p>
            <a:pPr algn="ctr"/>
            <a:r>
              <a:rPr lang="en-GB" dirty="0" smtClean="0">
                <a:solidFill>
                  <a:prstClr val="black"/>
                </a:solidFill>
              </a:rPr>
              <a:t>Forgive &amp; Release</a:t>
            </a:r>
          </a:p>
          <a:p>
            <a:pPr algn="ctr"/>
            <a:r>
              <a:rPr lang="en-GB" dirty="0" smtClean="0">
                <a:solidFill>
                  <a:prstClr val="black"/>
                </a:solidFill>
              </a:rPr>
              <a:t>Trauma to transformation</a:t>
            </a:r>
          </a:p>
          <a:p>
            <a:pPr algn="ctr"/>
            <a:r>
              <a:rPr lang="en-GB" dirty="0" smtClean="0">
                <a:solidFill>
                  <a:prstClr val="black"/>
                </a:solidFill>
              </a:rPr>
              <a:t>Roots &amp; Fruits</a:t>
            </a:r>
          </a:p>
          <a:p>
            <a:pPr algn="ctr"/>
            <a:r>
              <a:rPr lang="en-GB" dirty="0" smtClean="0">
                <a:solidFill>
                  <a:prstClr val="black"/>
                </a:solidFill>
              </a:rPr>
              <a:t>Familiar spirits</a:t>
            </a:r>
          </a:p>
          <a:p>
            <a:pPr algn="ctr"/>
            <a:r>
              <a:rPr lang="en-GB" dirty="0" smtClean="0">
                <a:solidFill>
                  <a:prstClr val="black"/>
                </a:solidFill>
              </a:rPr>
              <a:t>Deliverance</a:t>
            </a:r>
          </a:p>
          <a:p>
            <a:pPr algn="ctr"/>
            <a:r>
              <a:rPr lang="en-GB" dirty="0" smtClean="0">
                <a:solidFill>
                  <a:prstClr val="black"/>
                </a:solidFill>
              </a:rPr>
              <a:t>Strongholds</a:t>
            </a:r>
          </a:p>
          <a:p>
            <a:pPr algn="ctr"/>
            <a:endParaRPr lang="en-GB" dirty="0">
              <a:solidFill>
                <a:prstClr val="black"/>
              </a:solidFill>
            </a:endParaRPr>
          </a:p>
        </p:txBody>
      </p:sp>
      <p:sp>
        <p:nvSpPr>
          <p:cNvPr id="92" name="TextBox 91"/>
          <p:cNvSpPr txBox="1"/>
          <p:nvPr/>
        </p:nvSpPr>
        <p:spPr>
          <a:xfrm>
            <a:off x="5933044" y="1349943"/>
            <a:ext cx="1383924" cy="301547"/>
          </a:xfrm>
          <a:prstGeom prst="rect">
            <a:avLst/>
          </a:prstGeom>
          <a:noFill/>
        </p:spPr>
        <p:txBody>
          <a:bodyPr wrap="square" lIns="0" tIns="0" rIns="0" bIns="0" rtlCol="0">
            <a:normAutofit/>
          </a:bodyPr>
          <a:lstStyle/>
          <a:p>
            <a:pPr algn="ctr"/>
            <a:r>
              <a:rPr lang="en-GB" dirty="0" smtClean="0">
                <a:solidFill>
                  <a:prstClr val="black"/>
                </a:solidFill>
              </a:rPr>
              <a:t>Meditation</a:t>
            </a:r>
          </a:p>
        </p:txBody>
      </p:sp>
      <p:sp>
        <p:nvSpPr>
          <p:cNvPr id="93" name="TextBox 92"/>
          <p:cNvSpPr txBox="1"/>
          <p:nvPr/>
        </p:nvSpPr>
        <p:spPr>
          <a:xfrm>
            <a:off x="231245" y="2834893"/>
            <a:ext cx="2033884" cy="332655"/>
          </a:xfrm>
          <a:prstGeom prst="rect">
            <a:avLst/>
          </a:prstGeom>
          <a:noFill/>
        </p:spPr>
        <p:txBody>
          <a:bodyPr wrap="square" lIns="0" tIns="0" rIns="0" bIns="0" rtlCol="0">
            <a:normAutofit/>
          </a:bodyPr>
          <a:lstStyle/>
          <a:p>
            <a:pPr algn="ctr"/>
            <a:r>
              <a:rPr lang="en-GB" dirty="0" smtClean="0">
                <a:solidFill>
                  <a:prstClr val="black"/>
                </a:solidFill>
              </a:rPr>
              <a:t>Joshua Gen Groups </a:t>
            </a:r>
            <a:endParaRPr lang="en-GB" dirty="0">
              <a:solidFill>
                <a:prstClr val="black"/>
              </a:solidFill>
            </a:endParaRPr>
          </a:p>
        </p:txBody>
      </p:sp>
      <p:sp>
        <p:nvSpPr>
          <p:cNvPr id="94" name="TextBox 93"/>
          <p:cNvSpPr txBox="1"/>
          <p:nvPr/>
        </p:nvSpPr>
        <p:spPr>
          <a:xfrm>
            <a:off x="816681" y="2441457"/>
            <a:ext cx="2033884" cy="332655"/>
          </a:xfrm>
          <a:prstGeom prst="rect">
            <a:avLst/>
          </a:prstGeom>
          <a:noFill/>
        </p:spPr>
        <p:txBody>
          <a:bodyPr wrap="square" lIns="0" tIns="0" rIns="0" bIns="0" rtlCol="0">
            <a:normAutofit/>
          </a:bodyPr>
          <a:lstStyle/>
          <a:p>
            <a:pPr algn="ctr"/>
            <a:r>
              <a:rPr lang="en-GB" dirty="0" smtClean="0">
                <a:solidFill>
                  <a:prstClr val="black"/>
                </a:solidFill>
              </a:rPr>
              <a:t>Ministry Training</a:t>
            </a:r>
            <a:endParaRPr lang="en-GB" dirty="0">
              <a:solidFill>
                <a:prstClr val="black"/>
              </a:solidFill>
            </a:endParaRPr>
          </a:p>
        </p:txBody>
      </p:sp>
      <p:sp>
        <p:nvSpPr>
          <p:cNvPr id="95" name="TextBox 94"/>
          <p:cNvSpPr txBox="1"/>
          <p:nvPr/>
        </p:nvSpPr>
        <p:spPr>
          <a:xfrm>
            <a:off x="2211636" y="1780793"/>
            <a:ext cx="2033884" cy="412300"/>
          </a:xfrm>
          <a:prstGeom prst="rect">
            <a:avLst/>
          </a:prstGeom>
          <a:noFill/>
        </p:spPr>
        <p:txBody>
          <a:bodyPr wrap="square" lIns="0" tIns="0" rIns="0" bIns="0" rtlCol="0">
            <a:normAutofit/>
          </a:bodyPr>
          <a:lstStyle/>
          <a:p>
            <a:pPr algn="ctr"/>
            <a:r>
              <a:rPr lang="en-GB" dirty="0" smtClean="0">
                <a:solidFill>
                  <a:prstClr val="black"/>
                </a:solidFill>
              </a:rPr>
              <a:t>Engaging God Manual</a:t>
            </a:r>
            <a:endParaRPr lang="en-GB" dirty="0">
              <a:solidFill>
                <a:prstClr val="black"/>
              </a:solidFill>
            </a:endParaRPr>
          </a:p>
        </p:txBody>
      </p:sp>
      <p:sp>
        <p:nvSpPr>
          <p:cNvPr id="96" name="TextBox 95"/>
          <p:cNvSpPr txBox="1"/>
          <p:nvPr/>
        </p:nvSpPr>
        <p:spPr>
          <a:xfrm>
            <a:off x="5727304" y="2803659"/>
            <a:ext cx="2033884" cy="332655"/>
          </a:xfrm>
          <a:prstGeom prst="rect">
            <a:avLst/>
          </a:prstGeom>
          <a:noFill/>
        </p:spPr>
        <p:txBody>
          <a:bodyPr wrap="square" lIns="0" tIns="0" rIns="0" bIns="0" rtlCol="0">
            <a:normAutofit/>
          </a:bodyPr>
          <a:lstStyle/>
          <a:p>
            <a:pPr algn="ctr"/>
            <a:r>
              <a:rPr lang="en-GB" dirty="0" smtClean="0">
                <a:solidFill>
                  <a:prstClr val="black"/>
                </a:solidFill>
              </a:rPr>
              <a:t>Ministry Sessions</a:t>
            </a:r>
            <a:endParaRPr lang="en-GB" dirty="0">
              <a:solidFill>
                <a:prstClr val="black"/>
              </a:solidFill>
            </a:endParaRPr>
          </a:p>
        </p:txBody>
      </p:sp>
      <p:sp>
        <p:nvSpPr>
          <p:cNvPr id="32" name="TextBox 31"/>
          <p:cNvSpPr txBox="1"/>
          <p:nvPr/>
        </p:nvSpPr>
        <p:spPr>
          <a:xfrm>
            <a:off x="1832208" y="2207372"/>
            <a:ext cx="1731466" cy="332655"/>
          </a:xfrm>
          <a:prstGeom prst="rect">
            <a:avLst/>
          </a:prstGeom>
          <a:noFill/>
        </p:spPr>
        <p:txBody>
          <a:bodyPr wrap="square" lIns="0" tIns="0" rIns="0" bIns="0" rtlCol="0">
            <a:normAutofit/>
          </a:bodyPr>
          <a:lstStyle/>
          <a:p>
            <a:pPr algn="ctr"/>
            <a:r>
              <a:rPr lang="en-GB" dirty="0" smtClean="0">
                <a:solidFill>
                  <a:prstClr val="black"/>
                </a:solidFill>
              </a:rPr>
              <a:t>Court System</a:t>
            </a:r>
            <a:endParaRPr lang="en-GB" dirty="0">
              <a:solidFill>
                <a:prstClr val="black"/>
              </a:solidFill>
            </a:endParaRPr>
          </a:p>
        </p:txBody>
      </p:sp>
      <p:sp>
        <p:nvSpPr>
          <p:cNvPr id="33" name="TextBox 32"/>
          <p:cNvSpPr txBox="1"/>
          <p:nvPr/>
        </p:nvSpPr>
        <p:spPr>
          <a:xfrm>
            <a:off x="5068204" y="1168061"/>
            <a:ext cx="1083072" cy="332655"/>
          </a:xfrm>
          <a:prstGeom prst="rect">
            <a:avLst/>
          </a:prstGeom>
          <a:noFill/>
        </p:spPr>
        <p:txBody>
          <a:bodyPr wrap="square" lIns="0" tIns="0" rIns="0" bIns="0" rtlCol="0">
            <a:normAutofit/>
          </a:bodyPr>
          <a:lstStyle/>
          <a:p>
            <a:pPr algn="ctr"/>
            <a:r>
              <a:rPr lang="en-GB" dirty="0" smtClean="0">
                <a:solidFill>
                  <a:prstClr val="black"/>
                </a:solidFill>
              </a:rPr>
              <a:t>Gateways</a:t>
            </a:r>
            <a:endParaRPr lang="en-GB" dirty="0">
              <a:solidFill>
                <a:prstClr val="black"/>
              </a:solidFill>
            </a:endParaRPr>
          </a:p>
        </p:txBody>
      </p:sp>
      <p:sp>
        <p:nvSpPr>
          <p:cNvPr id="35" name="TextBox 34"/>
          <p:cNvSpPr txBox="1"/>
          <p:nvPr/>
        </p:nvSpPr>
        <p:spPr>
          <a:xfrm>
            <a:off x="4138931" y="1415504"/>
            <a:ext cx="1083072" cy="455885"/>
          </a:xfrm>
          <a:prstGeom prst="rect">
            <a:avLst/>
          </a:prstGeom>
          <a:noFill/>
        </p:spPr>
        <p:txBody>
          <a:bodyPr wrap="square" lIns="0" tIns="0" rIns="0" bIns="0" rtlCol="0">
            <a:normAutofit fontScale="92500" lnSpcReduction="20000"/>
          </a:bodyPr>
          <a:lstStyle/>
          <a:p>
            <a:pPr algn="ctr"/>
            <a:r>
              <a:rPr lang="en-GB" dirty="0" smtClean="0">
                <a:solidFill>
                  <a:prstClr val="black"/>
                </a:solidFill>
              </a:rPr>
              <a:t>Discovering</a:t>
            </a:r>
            <a:br>
              <a:rPr lang="en-GB" dirty="0" smtClean="0">
                <a:solidFill>
                  <a:prstClr val="black"/>
                </a:solidFill>
              </a:rPr>
            </a:br>
            <a:r>
              <a:rPr lang="en-GB" dirty="0" smtClean="0">
                <a:solidFill>
                  <a:prstClr val="black"/>
                </a:solidFill>
              </a:rPr>
              <a:t>Destiny</a:t>
            </a:r>
            <a:endParaRPr lang="en-GB" dirty="0">
              <a:solidFill>
                <a:prstClr val="black"/>
              </a:solidFill>
            </a:endParaRPr>
          </a:p>
        </p:txBody>
      </p:sp>
      <p:sp>
        <p:nvSpPr>
          <p:cNvPr id="36" name="TextBox 35"/>
          <p:cNvSpPr txBox="1"/>
          <p:nvPr/>
        </p:nvSpPr>
        <p:spPr>
          <a:xfrm>
            <a:off x="3200288" y="3756729"/>
            <a:ext cx="1653080" cy="568628"/>
          </a:xfrm>
          <a:prstGeom prst="rect">
            <a:avLst/>
          </a:prstGeom>
          <a:noFill/>
        </p:spPr>
        <p:txBody>
          <a:bodyPr wrap="square" lIns="0" tIns="0" rIns="0" bIns="0" rtlCol="0">
            <a:noAutofit/>
          </a:bodyPr>
          <a:lstStyle/>
          <a:p>
            <a:pPr algn="ctr"/>
            <a:r>
              <a:rPr lang="en-GB" sz="1700" dirty="0" smtClean="0">
                <a:solidFill>
                  <a:prstClr val="black"/>
                </a:solidFill>
              </a:rPr>
              <a:t>Healing Ministry</a:t>
            </a:r>
            <a:br>
              <a:rPr lang="en-GB" sz="1700" dirty="0" smtClean="0">
                <a:solidFill>
                  <a:prstClr val="black"/>
                </a:solidFill>
              </a:rPr>
            </a:br>
            <a:r>
              <a:rPr lang="en-GB" sz="1700" dirty="0" smtClean="0">
                <a:solidFill>
                  <a:prstClr val="black"/>
                </a:solidFill>
              </a:rPr>
              <a:t>Rooms</a:t>
            </a:r>
            <a:endParaRPr lang="en-GB" sz="1700" dirty="0">
              <a:solidFill>
                <a:prstClr val="black"/>
              </a:solidFill>
            </a:endParaRPr>
          </a:p>
        </p:txBody>
      </p:sp>
      <p:sp>
        <p:nvSpPr>
          <p:cNvPr id="40" name="TextBox 39"/>
          <p:cNvSpPr txBox="1"/>
          <p:nvPr/>
        </p:nvSpPr>
        <p:spPr>
          <a:xfrm>
            <a:off x="4229820" y="3198153"/>
            <a:ext cx="2033884" cy="436117"/>
          </a:xfrm>
          <a:prstGeom prst="rect">
            <a:avLst/>
          </a:prstGeom>
          <a:noFill/>
        </p:spPr>
        <p:txBody>
          <a:bodyPr wrap="square" lIns="0" tIns="0" rIns="0" bIns="0" rtlCol="0">
            <a:normAutofit fontScale="92500" lnSpcReduction="20000"/>
          </a:bodyPr>
          <a:lstStyle/>
          <a:p>
            <a:pPr algn="ctr"/>
            <a:r>
              <a:rPr lang="en-GB" dirty="0" smtClean="0">
                <a:solidFill>
                  <a:prstClr val="black"/>
                </a:solidFill>
              </a:rPr>
              <a:t>Transformation</a:t>
            </a:r>
            <a:br>
              <a:rPr lang="en-GB" dirty="0" smtClean="0">
                <a:solidFill>
                  <a:prstClr val="black"/>
                </a:solidFill>
              </a:rPr>
            </a:br>
            <a:r>
              <a:rPr lang="en-GB" dirty="0" smtClean="0">
                <a:solidFill>
                  <a:prstClr val="black"/>
                </a:solidFill>
              </a:rPr>
              <a:t>Handbook</a:t>
            </a:r>
            <a:endParaRPr lang="en-GB" dirty="0">
              <a:solidFill>
                <a:prstClr val="black"/>
              </a:solidFill>
            </a:endParaRPr>
          </a:p>
        </p:txBody>
      </p:sp>
      <p:sp>
        <p:nvSpPr>
          <p:cNvPr id="41" name="TextBox 40"/>
          <p:cNvSpPr txBox="1"/>
          <p:nvPr/>
        </p:nvSpPr>
        <p:spPr>
          <a:xfrm>
            <a:off x="3836426" y="4724616"/>
            <a:ext cx="2033884" cy="1592796"/>
          </a:xfrm>
          <a:prstGeom prst="rect">
            <a:avLst/>
          </a:prstGeom>
          <a:noFill/>
        </p:spPr>
        <p:txBody>
          <a:bodyPr wrap="square" lIns="0" tIns="0" rIns="0" bIns="0" rtlCol="0">
            <a:normAutofit/>
          </a:bodyPr>
          <a:lstStyle/>
          <a:p>
            <a:pPr algn="ctr"/>
            <a:r>
              <a:rPr lang="en-GB" dirty="0" err="1" smtClean="0">
                <a:solidFill>
                  <a:prstClr val="black"/>
                </a:solidFill>
              </a:rPr>
              <a:t>Heb</a:t>
            </a:r>
            <a:r>
              <a:rPr lang="en-GB" dirty="0" smtClean="0">
                <a:solidFill>
                  <a:prstClr val="black"/>
                </a:solidFill>
              </a:rPr>
              <a:t> 4:12</a:t>
            </a:r>
          </a:p>
          <a:p>
            <a:pPr algn="ctr"/>
            <a:r>
              <a:rPr lang="en-GB" dirty="0" smtClean="0">
                <a:solidFill>
                  <a:prstClr val="black"/>
                </a:solidFill>
              </a:rPr>
              <a:t>3 levels</a:t>
            </a:r>
          </a:p>
          <a:p>
            <a:pPr algn="ctr"/>
            <a:r>
              <a:rPr lang="en-GB" dirty="0" smtClean="0">
                <a:solidFill>
                  <a:prstClr val="black"/>
                </a:solidFill>
              </a:rPr>
              <a:t>Soul/Spirit</a:t>
            </a:r>
          </a:p>
          <a:p>
            <a:pPr algn="ctr"/>
            <a:r>
              <a:rPr lang="en-GB" dirty="0" smtClean="0">
                <a:solidFill>
                  <a:prstClr val="black"/>
                </a:solidFill>
              </a:rPr>
              <a:t>Thoughts/Intentions</a:t>
            </a:r>
          </a:p>
          <a:p>
            <a:pPr algn="ctr"/>
            <a:r>
              <a:rPr lang="en-GB" dirty="0" smtClean="0">
                <a:solidFill>
                  <a:prstClr val="black"/>
                </a:solidFill>
              </a:rPr>
              <a:t>Bone/Marrow</a:t>
            </a:r>
            <a:endParaRPr lang="en-GB" dirty="0">
              <a:solidFill>
                <a:prstClr val="black"/>
              </a:solidFill>
            </a:endParaRPr>
          </a:p>
        </p:txBody>
      </p:sp>
      <p:sp>
        <p:nvSpPr>
          <p:cNvPr id="42" name="TextBox 41"/>
          <p:cNvSpPr txBox="1"/>
          <p:nvPr/>
        </p:nvSpPr>
        <p:spPr>
          <a:xfrm>
            <a:off x="6582464" y="1053542"/>
            <a:ext cx="1717588" cy="301547"/>
          </a:xfrm>
          <a:prstGeom prst="rect">
            <a:avLst/>
          </a:prstGeom>
          <a:noFill/>
        </p:spPr>
        <p:txBody>
          <a:bodyPr wrap="square" lIns="0" tIns="0" rIns="0" bIns="0" rtlCol="0">
            <a:normAutofit/>
          </a:bodyPr>
          <a:lstStyle/>
          <a:p>
            <a:pPr algn="ctr"/>
            <a:r>
              <a:rPr lang="en-GB" dirty="0" smtClean="0">
                <a:solidFill>
                  <a:prstClr val="black"/>
                </a:solidFill>
              </a:rPr>
              <a:t>Spirit Building</a:t>
            </a:r>
          </a:p>
        </p:txBody>
      </p:sp>
      <p:sp>
        <p:nvSpPr>
          <p:cNvPr id="44" name="TextBox 43"/>
          <p:cNvSpPr txBox="1"/>
          <p:nvPr/>
        </p:nvSpPr>
        <p:spPr>
          <a:xfrm>
            <a:off x="7829848" y="1431592"/>
            <a:ext cx="1388323" cy="439797"/>
          </a:xfrm>
          <a:prstGeom prst="rect">
            <a:avLst/>
          </a:prstGeom>
          <a:noFill/>
        </p:spPr>
        <p:txBody>
          <a:bodyPr wrap="square" lIns="0" tIns="0" rIns="0" bIns="0" rtlCol="0">
            <a:normAutofit fontScale="92500" lnSpcReduction="20000"/>
          </a:bodyPr>
          <a:lstStyle/>
          <a:p>
            <a:pPr algn="ctr"/>
            <a:r>
              <a:rPr lang="en-GB" dirty="0" smtClean="0">
                <a:solidFill>
                  <a:srgbClr val="FF0000"/>
                </a:solidFill>
              </a:rPr>
              <a:t>Departure</a:t>
            </a:r>
            <a:br>
              <a:rPr lang="en-GB" dirty="0" smtClean="0">
                <a:solidFill>
                  <a:srgbClr val="FF0000"/>
                </a:solidFill>
              </a:rPr>
            </a:br>
            <a:r>
              <a:rPr lang="en-GB" dirty="0" smtClean="0">
                <a:solidFill>
                  <a:srgbClr val="FF0000"/>
                </a:solidFill>
              </a:rPr>
              <a:t>Stations</a:t>
            </a:r>
          </a:p>
        </p:txBody>
      </p:sp>
      <p:sp>
        <p:nvSpPr>
          <p:cNvPr id="45" name="TextBox 44"/>
          <p:cNvSpPr txBox="1"/>
          <p:nvPr/>
        </p:nvSpPr>
        <p:spPr>
          <a:xfrm>
            <a:off x="1473672" y="675165"/>
            <a:ext cx="1717588" cy="917297"/>
          </a:xfrm>
          <a:prstGeom prst="rect">
            <a:avLst/>
          </a:prstGeom>
          <a:noFill/>
        </p:spPr>
        <p:txBody>
          <a:bodyPr wrap="square" lIns="0" tIns="0" rIns="0" bIns="0" rtlCol="0">
            <a:normAutofit/>
          </a:bodyPr>
          <a:lstStyle/>
          <a:p>
            <a:pPr algn="ctr"/>
            <a:r>
              <a:rPr lang="en-GB" dirty="0" smtClean="0">
                <a:solidFill>
                  <a:srgbClr val="FF0000"/>
                </a:solidFill>
              </a:rPr>
              <a:t>Revelatory</a:t>
            </a:r>
          </a:p>
          <a:p>
            <a:pPr algn="ctr"/>
            <a:r>
              <a:rPr lang="en-GB" dirty="0" smtClean="0">
                <a:solidFill>
                  <a:srgbClr val="FF0000"/>
                </a:solidFill>
              </a:rPr>
              <a:t>Encounter</a:t>
            </a:r>
            <a:br>
              <a:rPr lang="en-GB" dirty="0" smtClean="0">
                <a:solidFill>
                  <a:srgbClr val="FF0000"/>
                </a:solidFill>
              </a:rPr>
            </a:br>
            <a:r>
              <a:rPr lang="en-GB" dirty="0" smtClean="0">
                <a:solidFill>
                  <a:srgbClr val="FF0000"/>
                </a:solidFill>
              </a:rPr>
              <a:t>Stations</a:t>
            </a:r>
          </a:p>
        </p:txBody>
      </p:sp>
      <p:sp>
        <p:nvSpPr>
          <p:cNvPr id="47" name="TextBox 46"/>
          <p:cNvSpPr txBox="1"/>
          <p:nvPr/>
        </p:nvSpPr>
        <p:spPr>
          <a:xfrm>
            <a:off x="6942951" y="3295553"/>
            <a:ext cx="1717588" cy="678334"/>
          </a:xfrm>
          <a:prstGeom prst="rect">
            <a:avLst/>
          </a:prstGeom>
          <a:noFill/>
        </p:spPr>
        <p:txBody>
          <a:bodyPr wrap="square" lIns="0" tIns="0" rIns="0" bIns="0" rtlCol="0">
            <a:noAutofit/>
          </a:bodyPr>
          <a:lstStyle/>
          <a:p>
            <a:pPr algn="ctr"/>
            <a:r>
              <a:rPr lang="en-GB" sz="2000" dirty="0" smtClean="0">
                <a:solidFill>
                  <a:srgbClr val="FF0000"/>
                </a:solidFill>
              </a:rPr>
              <a:t>Ministry</a:t>
            </a:r>
            <a:br>
              <a:rPr lang="en-GB" sz="2000" dirty="0" smtClean="0">
                <a:solidFill>
                  <a:srgbClr val="FF0000"/>
                </a:solidFill>
              </a:rPr>
            </a:br>
            <a:r>
              <a:rPr lang="en-GB" sz="2000" dirty="0" smtClean="0">
                <a:solidFill>
                  <a:srgbClr val="FF0000"/>
                </a:solidFill>
              </a:rPr>
              <a:t>Stations</a:t>
            </a:r>
          </a:p>
        </p:txBody>
      </p:sp>
      <p:sp>
        <p:nvSpPr>
          <p:cNvPr id="2" name="Oval 1"/>
          <p:cNvSpPr/>
          <p:nvPr/>
        </p:nvSpPr>
        <p:spPr>
          <a:xfrm>
            <a:off x="7745264" y="1508785"/>
            <a:ext cx="169168"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50" name="Oval 49"/>
          <p:cNvSpPr/>
          <p:nvPr/>
        </p:nvSpPr>
        <p:spPr>
          <a:xfrm>
            <a:off x="7989492" y="1737385"/>
            <a:ext cx="169168"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51" name="Oval 50"/>
          <p:cNvSpPr/>
          <p:nvPr/>
        </p:nvSpPr>
        <p:spPr>
          <a:xfrm>
            <a:off x="8289032" y="2005576"/>
            <a:ext cx="169168"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52" name="Oval 51"/>
          <p:cNvSpPr/>
          <p:nvPr/>
        </p:nvSpPr>
        <p:spPr>
          <a:xfrm>
            <a:off x="7272090" y="1505593"/>
            <a:ext cx="16916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3" name="Oval 52"/>
          <p:cNvSpPr/>
          <p:nvPr/>
        </p:nvSpPr>
        <p:spPr>
          <a:xfrm>
            <a:off x="6585555" y="1595980"/>
            <a:ext cx="16916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Oval 53"/>
          <p:cNvSpPr/>
          <p:nvPr/>
        </p:nvSpPr>
        <p:spPr>
          <a:xfrm>
            <a:off x="5962708" y="1671804"/>
            <a:ext cx="16916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5" name="Oval 54"/>
          <p:cNvSpPr/>
          <p:nvPr/>
        </p:nvSpPr>
        <p:spPr>
          <a:xfrm>
            <a:off x="7193047" y="2426159"/>
            <a:ext cx="169168" cy="228600"/>
          </a:xfrm>
          <a:prstGeom prst="ellipse">
            <a:avLst/>
          </a:prstGeom>
          <a:solidFill>
            <a:srgbClr val="00A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 name="Oval 55"/>
          <p:cNvSpPr/>
          <p:nvPr/>
        </p:nvSpPr>
        <p:spPr>
          <a:xfrm>
            <a:off x="8045800" y="2291760"/>
            <a:ext cx="169168" cy="228600"/>
          </a:xfrm>
          <a:prstGeom prst="ellipse">
            <a:avLst/>
          </a:prstGeom>
          <a:solidFill>
            <a:srgbClr val="00A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 name="Oval 57"/>
          <p:cNvSpPr/>
          <p:nvPr/>
        </p:nvSpPr>
        <p:spPr>
          <a:xfrm>
            <a:off x="6151276" y="2629824"/>
            <a:ext cx="169168" cy="228600"/>
          </a:xfrm>
          <a:prstGeom prst="ellipse">
            <a:avLst/>
          </a:prstGeom>
          <a:solidFill>
            <a:srgbClr val="00A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Oval 59"/>
          <p:cNvSpPr/>
          <p:nvPr/>
        </p:nvSpPr>
        <p:spPr>
          <a:xfrm>
            <a:off x="5137419" y="2887061"/>
            <a:ext cx="169168" cy="228600"/>
          </a:xfrm>
          <a:prstGeom prst="ellipse">
            <a:avLst/>
          </a:prstGeom>
          <a:solidFill>
            <a:srgbClr val="00A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Oval 61"/>
          <p:cNvSpPr/>
          <p:nvPr/>
        </p:nvSpPr>
        <p:spPr>
          <a:xfrm>
            <a:off x="4229820" y="1990795"/>
            <a:ext cx="16916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3" name="Oval 62"/>
          <p:cNvSpPr/>
          <p:nvPr/>
        </p:nvSpPr>
        <p:spPr>
          <a:xfrm>
            <a:off x="5388772" y="1786104"/>
            <a:ext cx="16916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4" name="Oval 63"/>
          <p:cNvSpPr/>
          <p:nvPr/>
        </p:nvSpPr>
        <p:spPr>
          <a:xfrm>
            <a:off x="4770252" y="1881091"/>
            <a:ext cx="16916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0" name="TextBox 69"/>
          <p:cNvSpPr txBox="1"/>
          <p:nvPr/>
        </p:nvSpPr>
        <p:spPr>
          <a:xfrm>
            <a:off x="6393977" y="720887"/>
            <a:ext cx="1083072" cy="332655"/>
          </a:xfrm>
          <a:prstGeom prst="rect">
            <a:avLst/>
          </a:prstGeom>
          <a:noFill/>
        </p:spPr>
        <p:txBody>
          <a:bodyPr wrap="square" lIns="0" tIns="0" rIns="0" bIns="0" rtlCol="0">
            <a:normAutofit/>
          </a:bodyPr>
          <a:lstStyle/>
          <a:p>
            <a:pPr algn="ctr"/>
            <a:r>
              <a:rPr lang="en-GB" dirty="0" smtClean="0">
                <a:solidFill>
                  <a:prstClr val="black"/>
                </a:solidFill>
              </a:rPr>
              <a:t>Identity</a:t>
            </a:r>
            <a:endParaRPr lang="en-GB" dirty="0">
              <a:solidFill>
                <a:prstClr val="black"/>
              </a:solidFill>
            </a:endParaRPr>
          </a:p>
        </p:txBody>
      </p:sp>
      <p:sp>
        <p:nvSpPr>
          <p:cNvPr id="71" name="TextBox 70"/>
          <p:cNvSpPr txBox="1"/>
          <p:nvPr/>
        </p:nvSpPr>
        <p:spPr>
          <a:xfrm>
            <a:off x="-134590" y="3198153"/>
            <a:ext cx="2033884" cy="332655"/>
          </a:xfrm>
          <a:prstGeom prst="rect">
            <a:avLst/>
          </a:prstGeom>
          <a:noFill/>
        </p:spPr>
        <p:txBody>
          <a:bodyPr wrap="square" lIns="0" tIns="0" rIns="0" bIns="0" rtlCol="0">
            <a:normAutofit/>
          </a:bodyPr>
          <a:lstStyle/>
          <a:p>
            <a:pPr algn="ctr"/>
            <a:r>
              <a:rPr lang="en-GB" dirty="0" smtClean="0">
                <a:solidFill>
                  <a:prstClr val="black"/>
                </a:solidFill>
              </a:rPr>
              <a:t>Ministry School </a:t>
            </a:r>
            <a:endParaRPr lang="en-GB" dirty="0">
              <a:solidFill>
                <a:prstClr val="black"/>
              </a:solidFill>
            </a:endParaRPr>
          </a:p>
        </p:txBody>
      </p:sp>
      <p:sp>
        <p:nvSpPr>
          <p:cNvPr id="72" name="TextBox 71"/>
          <p:cNvSpPr txBox="1"/>
          <p:nvPr/>
        </p:nvSpPr>
        <p:spPr>
          <a:xfrm>
            <a:off x="1831893" y="5200343"/>
            <a:ext cx="2033884" cy="332655"/>
          </a:xfrm>
          <a:prstGeom prst="rect">
            <a:avLst/>
          </a:prstGeom>
          <a:noFill/>
        </p:spPr>
        <p:txBody>
          <a:bodyPr wrap="square" lIns="0" tIns="0" rIns="0" bIns="0" rtlCol="0">
            <a:normAutofit/>
          </a:bodyPr>
          <a:lstStyle/>
          <a:p>
            <a:pPr algn="ctr"/>
            <a:r>
              <a:rPr lang="en-GB" dirty="0" smtClean="0">
                <a:solidFill>
                  <a:prstClr val="black"/>
                </a:solidFill>
              </a:rPr>
              <a:t>Health Centre </a:t>
            </a:r>
            <a:endParaRPr lang="en-GB" dirty="0">
              <a:solidFill>
                <a:prstClr val="black"/>
              </a:solidFill>
            </a:endParaRPr>
          </a:p>
        </p:txBody>
      </p:sp>
      <p:sp>
        <p:nvSpPr>
          <p:cNvPr id="73" name="Freeform 72"/>
          <p:cNvSpPr/>
          <p:nvPr/>
        </p:nvSpPr>
        <p:spPr>
          <a:xfrm>
            <a:off x="999409" y="1965985"/>
            <a:ext cx="6830439" cy="3388702"/>
          </a:xfrm>
          <a:custGeom>
            <a:avLst/>
            <a:gdLst>
              <a:gd name="connsiteX0" fmla="*/ 0 w 7378700"/>
              <a:gd name="connsiteY0" fmla="*/ 3238500 h 3238500"/>
              <a:gd name="connsiteX1" fmla="*/ 1308100 w 7378700"/>
              <a:gd name="connsiteY1" fmla="*/ 1587500 h 3238500"/>
              <a:gd name="connsiteX2" fmla="*/ 3784600 w 7378700"/>
              <a:gd name="connsiteY2" fmla="*/ 571500 h 3238500"/>
              <a:gd name="connsiteX3" fmla="*/ 6883400 w 7378700"/>
              <a:gd name="connsiteY3" fmla="*/ 76200 h 3238500"/>
              <a:gd name="connsiteX4" fmla="*/ 7378700 w 7378700"/>
              <a:gd name="connsiteY4" fmla="*/ 0 h 323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700" h="3238500">
                <a:moveTo>
                  <a:pt x="0" y="3238500"/>
                </a:moveTo>
                <a:cubicBezTo>
                  <a:pt x="338666" y="2635250"/>
                  <a:pt x="677333" y="2032000"/>
                  <a:pt x="1308100" y="1587500"/>
                </a:cubicBezTo>
                <a:cubicBezTo>
                  <a:pt x="1938867" y="1143000"/>
                  <a:pt x="2855383" y="823383"/>
                  <a:pt x="3784600" y="571500"/>
                </a:cubicBezTo>
                <a:cubicBezTo>
                  <a:pt x="4713817" y="319617"/>
                  <a:pt x="6883400" y="76200"/>
                  <a:pt x="6883400" y="76200"/>
                </a:cubicBezTo>
                <a:lnTo>
                  <a:pt x="7378700" y="0"/>
                </a:lnTo>
              </a:path>
            </a:pathLst>
          </a:cu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TextBox 73"/>
          <p:cNvSpPr txBox="1"/>
          <p:nvPr/>
        </p:nvSpPr>
        <p:spPr>
          <a:xfrm>
            <a:off x="1108898" y="4035336"/>
            <a:ext cx="1342917" cy="332655"/>
          </a:xfrm>
          <a:prstGeom prst="rect">
            <a:avLst/>
          </a:prstGeom>
          <a:noFill/>
        </p:spPr>
        <p:txBody>
          <a:bodyPr wrap="square" lIns="0" tIns="0" rIns="0" bIns="0" rtlCol="0">
            <a:normAutofit/>
          </a:bodyPr>
          <a:lstStyle/>
          <a:p>
            <a:pPr algn="ctr"/>
            <a:r>
              <a:rPr lang="en-GB" dirty="0" smtClean="0">
                <a:solidFill>
                  <a:prstClr val="black"/>
                </a:solidFill>
              </a:rPr>
              <a:t>Power </a:t>
            </a:r>
            <a:endParaRPr lang="en-GB" dirty="0">
              <a:solidFill>
                <a:prstClr val="black"/>
              </a:solidFill>
            </a:endParaRPr>
          </a:p>
        </p:txBody>
      </p:sp>
      <p:sp>
        <p:nvSpPr>
          <p:cNvPr id="75" name="TextBox 74"/>
          <p:cNvSpPr txBox="1"/>
          <p:nvPr/>
        </p:nvSpPr>
        <p:spPr>
          <a:xfrm>
            <a:off x="7460742" y="142533"/>
            <a:ext cx="1717588" cy="720886"/>
          </a:xfrm>
          <a:prstGeom prst="rect">
            <a:avLst/>
          </a:prstGeom>
          <a:noFill/>
        </p:spPr>
        <p:txBody>
          <a:bodyPr wrap="square" lIns="0" tIns="0" rIns="0" bIns="0" rtlCol="0">
            <a:normAutofit fontScale="92500" lnSpcReduction="10000"/>
          </a:bodyPr>
          <a:lstStyle/>
          <a:p>
            <a:r>
              <a:rPr lang="en-GB" b="1" dirty="0" smtClean="0"/>
              <a:t>S</a:t>
            </a:r>
            <a:r>
              <a:rPr lang="en-GB" dirty="0" smtClean="0">
                <a:solidFill>
                  <a:srgbClr val="FF0000"/>
                </a:solidFill>
              </a:rPr>
              <a:t>upernatural </a:t>
            </a:r>
            <a:br>
              <a:rPr lang="en-GB" dirty="0" smtClean="0">
                <a:solidFill>
                  <a:srgbClr val="FF0000"/>
                </a:solidFill>
              </a:rPr>
            </a:br>
            <a:r>
              <a:rPr lang="en-GB" b="1" dirty="0" smtClean="0"/>
              <a:t>E</a:t>
            </a:r>
            <a:r>
              <a:rPr lang="en-GB" dirty="0" smtClean="0">
                <a:solidFill>
                  <a:srgbClr val="FF0000"/>
                </a:solidFill>
              </a:rPr>
              <a:t>quipping</a:t>
            </a:r>
            <a:br>
              <a:rPr lang="en-GB" dirty="0" smtClean="0">
                <a:solidFill>
                  <a:srgbClr val="FF0000"/>
                </a:solidFill>
              </a:rPr>
            </a:br>
            <a:r>
              <a:rPr lang="en-GB" b="1" dirty="0" smtClean="0"/>
              <a:t>E</a:t>
            </a:r>
            <a:r>
              <a:rPr lang="en-GB" dirty="0" smtClean="0">
                <a:solidFill>
                  <a:srgbClr val="FF0000"/>
                </a:solidFill>
              </a:rPr>
              <a:t>venings</a:t>
            </a:r>
          </a:p>
        </p:txBody>
      </p:sp>
    </p:spTree>
    <p:extLst>
      <p:ext uri="{BB962C8B-B14F-4D97-AF65-F5344CB8AC3E}">
        <p14:creationId xmlns:p14="http://schemas.microsoft.com/office/powerpoint/2010/main" val="1372993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solidFill>
                  <a:srgbClr val="FFFF00"/>
                </a:solidFill>
                <a:effectLst>
                  <a:outerShdw blurRad="38100" dist="38100" dir="2700000" algn="ctr" rotWithShape="0">
                    <a:schemeClr val="tx1"/>
                  </a:outerShdw>
                </a:effectLst>
              </a:rPr>
              <a:t>S</a:t>
            </a:r>
            <a:r>
              <a:rPr lang="en-GB" sz="4400" dirty="0" smtClean="0">
                <a:effectLst>
                  <a:outerShdw blurRad="38100" dist="38100" dir="2700000" algn="ctr" rotWithShape="0">
                    <a:schemeClr val="tx1"/>
                  </a:outerShdw>
                </a:effectLst>
              </a:rPr>
              <a:t>upernatural </a:t>
            </a:r>
            <a:r>
              <a:rPr lang="en-GB" sz="4400" dirty="0" smtClean="0">
                <a:solidFill>
                  <a:srgbClr val="FFFF00"/>
                </a:solidFill>
                <a:effectLst>
                  <a:outerShdw blurRad="38100" dist="38100" dir="2700000" algn="ctr" rotWithShape="0">
                    <a:schemeClr val="tx1"/>
                  </a:outerShdw>
                </a:effectLst>
              </a:rPr>
              <a:t>E</a:t>
            </a:r>
            <a:r>
              <a:rPr lang="en-GB" sz="4400" dirty="0" smtClean="0">
                <a:effectLst>
                  <a:outerShdw blurRad="38100" dist="38100" dir="2700000" algn="ctr" rotWithShape="0">
                    <a:schemeClr val="tx1"/>
                  </a:outerShdw>
                </a:effectLst>
              </a:rPr>
              <a:t>quipping </a:t>
            </a:r>
            <a:r>
              <a:rPr lang="en-GB" sz="4400" dirty="0" smtClean="0">
                <a:solidFill>
                  <a:srgbClr val="FFFF00"/>
                </a:solidFill>
                <a:effectLst>
                  <a:outerShdw blurRad="38100" dist="38100" dir="2700000" algn="ctr" rotWithShape="0">
                    <a:schemeClr val="tx1"/>
                  </a:outerShdw>
                </a:effectLst>
              </a:rPr>
              <a:t>E</a:t>
            </a:r>
            <a:r>
              <a:rPr lang="en-GB" sz="4400" dirty="0" smtClean="0">
                <a:effectLst>
                  <a:outerShdw blurRad="38100" dist="38100" dir="2700000" algn="ctr" rotWithShape="0">
                    <a:schemeClr val="tx1"/>
                  </a:outerShdw>
                </a:effectLst>
              </a:rPr>
              <a:t>venings</a:t>
            </a:r>
          </a:p>
          <a:p>
            <a:pPr>
              <a:lnSpc>
                <a:spcPct val="110000"/>
              </a:lnSpc>
              <a:spcBef>
                <a:spcPts val="600"/>
              </a:spcBef>
            </a:pPr>
            <a:r>
              <a:rPr lang="en-GB" sz="4400" dirty="0" smtClean="0">
                <a:effectLst>
                  <a:outerShdw blurRad="38100" dist="38100" dir="2700000" algn="ctr" rotWithShape="0">
                    <a:schemeClr val="tx1"/>
                  </a:outerShdw>
                </a:effectLst>
              </a:rPr>
              <a:t>How to belong – Vision &amp; Values</a:t>
            </a:r>
          </a:p>
          <a:p>
            <a:pPr>
              <a:lnSpc>
                <a:spcPct val="110000"/>
              </a:lnSpc>
              <a:spcBef>
                <a:spcPts val="600"/>
              </a:spcBef>
            </a:pPr>
            <a:r>
              <a:rPr lang="en-GB" sz="4400" dirty="0">
                <a:effectLst>
                  <a:outerShdw blurRad="38100" dist="38100" dir="2700000" algn="ctr" rotWithShape="0">
                    <a:schemeClr val="tx1"/>
                  </a:outerShdw>
                </a:effectLst>
              </a:rPr>
              <a:t>New Beginnings encounters</a:t>
            </a:r>
          </a:p>
          <a:p>
            <a:pPr>
              <a:lnSpc>
                <a:spcPct val="110000"/>
              </a:lnSpc>
              <a:spcBef>
                <a:spcPts val="600"/>
              </a:spcBef>
            </a:pPr>
            <a:r>
              <a:rPr lang="en-GB" sz="4400" dirty="0" smtClean="0">
                <a:effectLst>
                  <a:outerShdw blurRad="38100" dist="38100" dir="2700000" algn="ctr" rotWithShape="0">
                    <a:schemeClr val="tx1"/>
                  </a:outerShdw>
                </a:effectLst>
              </a:rPr>
              <a:t>Ministry </a:t>
            </a:r>
            <a:r>
              <a:rPr lang="en-GB" sz="4400" dirty="0" smtClean="0">
                <a:effectLst>
                  <a:outerShdw blurRad="38100" dist="38100" dir="2700000" algn="ctr" rotWithShape="0">
                    <a:schemeClr val="tx1"/>
                  </a:outerShdw>
                </a:effectLst>
              </a:rPr>
              <a:t>preparation – healing, Lie busting </a:t>
            </a:r>
            <a:r>
              <a:rPr lang="en-GB" sz="4400" dirty="0" err="1" smtClean="0">
                <a:effectLst>
                  <a:outerShdw blurRad="38100" dist="38100" dir="2700000" algn="ctr" rotWithShape="0">
                    <a:schemeClr val="tx1"/>
                  </a:outerShdw>
                </a:effectLst>
              </a:rPr>
              <a:t>etc</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Transformation groups</a:t>
            </a:r>
            <a:endParaRPr lang="en-GB" sz="4400" dirty="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Departure stations</a:t>
            </a:r>
          </a:p>
        </p:txBody>
      </p:sp>
    </p:spTree>
    <p:extLst>
      <p:ext uri="{BB962C8B-B14F-4D97-AF65-F5344CB8AC3E}">
        <p14:creationId xmlns:p14="http://schemas.microsoft.com/office/powerpoint/2010/main" val="260440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300" dirty="0" smtClean="0">
                <a:effectLst>
                  <a:outerShdw blurRad="38100" dist="38100" dir="2700000" algn="ctr" rotWithShape="0">
                    <a:schemeClr val="tx1"/>
                  </a:outerShdw>
                </a:effectLst>
              </a:rPr>
              <a:t>Next </a:t>
            </a:r>
            <a:r>
              <a:rPr lang="en-GB" sz="4300" dirty="0">
                <a:effectLst>
                  <a:outerShdw blurRad="38100" dist="38100" dir="2700000" algn="ctr" rotWithShape="0">
                    <a:schemeClr val="tx1"/>
                  </a:outerShdw>
                </a:effectLst>
              </a:rPr>
              <a:t>year </a:t>
            </a:r>
            <a:r>
              <a:rPr lang="en-GB" sz="4300" dirty="0" smtClean="0">
                <a:effectLst>
                  <a:outerShdw blurRad="38100" dist="38100" dir="2700000" algn="ctr" rotWithShape="0">
                    <a:schemeClr val="tx1"/>
                  </a:outerShdw>
                </a:effectLst>
              </a:rPr>
              <a:t>(2015) will </a:t>
            </a:r>
            <a:r>
              <a:rPr lang="en-GB" sz="4300" dirty="0">
                <a:effectLst>
                  <a:outerShdw blurRad="38100" dist="38100" dir="2700000" algn="ctr" rotWithShape="0">
                    <a:schemeClr val="tx1"/>
                  </a:outerShdw>
                </a:effectLst>
              </a:rPr>
              <a:t>be the year of the Lion once again the year of </a:t>
            </a:r>
            <a:r>
              <a:rPr lang="en-GB" sz="4300" dirty="0" smtClean="0">
                <a:effectLst>
                  <a:outerShdw blurRad="38100" dist="38100" dir="2700000" algn="ctr" rotWithShape="0">
                    <a:schemeClr val="tx1"/>
                  </a:outerShdw>
                </a:effectLst>
              </a:rPr>
              <a:t>investiture </a:t>
            </a:r>
            <a:r>
              <a:rPr lang="en-GB" sz="4300" dirty="0" smtClean="0">
                <a:effectLst>
                  <a:outerShdw blurRad="38100" dist="38100" dir="2700000" algn="ctr" rotWithShape="0">
                    <a:schemeClr val="tx1"/>
                  </a:outerShdw>
                </a:effectLst>
              </a:rPr>
              <a:t>and enthronement when </a:t>
            </a:r>
            <a:r>
              <a:rPr lang="en-GB" sz="4300" dirty="0">
                <a:effectLst>
                  <a:outerShdw blurRad="38100" dist="38100" dir="2700000" algn="ctr" rotWithShape="0">
                    <a:schemeClr val="tx1"/>
                  </a:outerShdw>
                </a:effectLst>
              </a:rPr>
              <a:t>new levels of authority will be released. </a:t>
            </a:r>
            <a:endParaRPr lang="en-GB" sz="4300" dirty="0" smtClean="0">
              <a:effectLst>
                <a:outerShdw blurRad="38100" dist="38100" dir="2700000" algn="ctr" rotWithShape="0">
                  <a:schemeClr val="tx1"/>
                </a:outerShdw>
              </a:effectLst>
            </a:endParaRPr>
          </a:p>
          <a:p>
            <a:pPr>
              <a:lnSpc>
                <a:spcPct val="120000"/>
              </a:lnSpc>
              <a:spcBef>
                <a:spcPts val="600"/>
              </a:spcBef>
            </a:pPr>
            <a:r>
              <a:rPr lang="en-GB" sz="4300" dirty="0" smtClean="0">
                <a:effectLst>
                  <a:outerShdw blurRad="38100" dist="38100" dir="2700000" algn="ctr" rotWithShape="0">
                    <a:schemeClr val="tx1"/>
                  </a:outerShdw>
                </a:effectLst>
              </a:rPr>
              <a:t>New heavenly </a:t>
            </a:r>
            <a:r>
              <a:rPr lang="en-GB" sz="4300" dirty="0" smtClean="0">
                <a:effectLst>
                  <a:outerShdw blurRad="38100" dist="38100" dir="2700000" algn="ctr" rotWithShape="0">
                    <a:schemeClr val="tx1"/>
                  </a:outerShdw>
                </a:effectLst>
              </a:rPr>
              <a:t>alignments where </a:t>
            </a:r>
            <a:r>
              <a:rPr lang="en-GB" sz="4300" dirty="0">
                <a:effectLst>
                  <a:outerShdw blurRad="38100" dist="38100" dir="2700000" algn="ctr" rotWithShape="0">
                    <a:schemeClr val="tx1"/>
                  </a:outerShdw>
                </a:effectLst>
              </a:rPr>
              <a:t>the stars and the constellations will be shaken in the heavens. </a:t>
            </a:r>
            <a:endParaRPr lang="en-GB" sz="4300" dirty="0" smtClean="0">
              <a:effectLst>
                <a:outerShdw blurRad="38100" dist="38100" dir="2700000" algn="ctr" rotWithShape="0">
                  <a:schemeClr val="tx1"/>
                </a:outerShdw>
              </a:effectLst>
            </a:endParaRPr>
          </a:p>
          <a:p>
            <a:pPr>
              <a:lnSpc>
                <a:spcPct val="120000"/>
              </a:lnSpc>
              <a:spcBef>
                <a:spcPts val="600"/>
              </a:spcBef>
            </a:pPr>
            <a:r>
              <a:rPr lang="en-GB" sz="4300" dirty="0" smtClean="0">
                <a:effectLst>
                  <a:outerShdw blurRad="38100" dist="38100" dir="2700000" algn="ctr" rotWithShape="0">
                    <a:schemeClr val="tx1"/>
                  </a:outerShdw>
                </a:effectLst>
              </a:rPr>
              <a:t>Ministries </a:t>
            </a:r>
            <a:r>
              <a:rPr lang="en-GB" sz="4300" dirty="0">
                <a:effectLst>
                  <a:outerShdw blurRad="38100" dist="38100" dir="2700000" algn="ctr" rotWithShape="0">
                    <a:schemeClr val="tx1"/>
                  </a:outerShdw>
                </a:effectLst>
              </a:rPr>
              <a:t>will be established and new people will be unveiled, new relationships </a:t>
            </a:r>
            <a:r>
              <a:rPr lang="en-GB" sz="4300" dirty="0" smtClean="0">
                <a:effectLst>
                  <a:outerShdw blurRad="38100" dist="38100" dir="2700000" algn="ctr" rotWithShape="0">
                    <a:schemeClr val="tx1"/>
                  </a:outerShdw>
                </a:effectLst>
              </a:rPr>
              <a:t>will</a:t>
            </a:r>
            <a:r>
              <a:rPr lang="en-GB" sz="4300" dirty="0" smtClean="0">
                <a:effectLst>
                  <a:outerShdw blurRad="38100" dist="38100" dir="2700000" algn="ctr" rotWithShape="0">
                    <a:schemeClr val="tx1"/>
                  </a:outerShdw>
                </a:effectLst>
              </a:rPr>
              <a:t> </a:t>
            </a:r>
            <a:r>
              <a:rPr lang="en-GB" sz="4300" dirty="0">
                <a:effectLst>
                  <a:outerShdw blurRad="38100" dist="38100" dir="2700000" algn="ctr" rotWithShape="0">
                    <a:schemeClr val="tx1"/>
                  </a:outerShdw>
                </a:effectLst>
              </a:rPr>
              <a:t>be forged. </a:t>
            </a:r>
          </a:p>
        </p:txBody>
      </p:sp>
    </p:spTree>
    <p:extLst>
      <p:ext uri="{BB962C8B-B14F-4D97-AF65-F5344CB8AC3E}">
        <p14:creationId xmlns:p14="http://schemas.microsoft.com/office/powerpoint/2010/main" val="25940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800" dirty="0">
                <a:effectLst>
                  <a:outerShdw blurRad="38100" dist="38100" dir="2700000" algn="ctr" rotWithShape="0">
                    <a:schemeClr val="tx1"/>
                  </a:outerShdw>
                </a:effectLst>
              </a:rPr>
              <a:t>T</a:t>
            </a:r>
            <a:r>
              <a:rPr lang="en-GB" sz="4800" dirty="0" smtClean="0">
                <a:effectLst>
                  <a:outerShdw blurRad="38100" dist="38100" dir="2700000" algn="ctr" rotWithShape="0">
                    <a:schemeClr val="tx1"/>
                  </a:outerShdw>
                </a:effectLst>
              </a:rPr>
              <a:t>his </a:t>
            </a:r>
            <a:r>
              <a:rPr lang="en-GB" sz="4800" dirty="0">
                <a:effectLst>
                  <a:outerShdw blurRad="38100" dist="38100" dir="2700000" algn="ctr" rotWithShape="0">
                    <a:schemeClr val="tx1"/>
                  </a:outerShdw>
                </a:effectLst>
              </a:rPr>
              <a:t>year will be the year where the Lion roars where Kingship will be revealed </a:t>
            </a:r>
            <a:r>
              <a:rPr lang="en-GB" sz="4800" dirty="0" smtClean="0">
                <a:effectLst>
                  <a:outerShdw blurRad="38100" dist="38100" dir="2700000" algn="ctr" rotWithShape="0">
                    <a:schemeClr val="tx1"/>
                  </a:outerShdw>
                </a:effectLst>
              </a:rPr>
              <a:t>and where </a:t>
            </a:r>
            <a:r>
              <a:rPr lang="en-GB" sz="4800" dirty="0">
                <a:effectLst>
                  <a:outerShdw blurRad="38100" dist="38100" dir="2700000" algn="ctr" rotWithShape="0">
                    <a:schemeClr val="tx1"/>
                  </a:outerShdw>
                </a:effectLst>
              </a:rPr>
              <a:t>enthronements take place, where authority is released at a higher level. </a:t>
            </a:r>
            <a:endParaRPr lang="en-GB" sz="4800" dirty="0" smtClean="0">
              <a:effectLst>
                <a:outerShdw blurRad="38100" dist="38100" dir="2700000" algn="ctr" rotWithShape="0">
                  <a:schemeClr val="tx1"/>
                </a:outerShdw>
              </a:effectLst>
            </a:endParaRPr>
          </a:p>
          <a:p>
            <a:r>
              <a:rPr lang="en-GB" sz="4800" dirty="0" smtClean="0">
                <a:effectLst>
                  <a:outerShdw blurRad="38100" dist="38100" dir="2700000" algn="ctr" rotWithShape="0">
                    <a:schemeClr val="tx1"/>
                  </a:outerShdw>
                </a:effectLst>
              </a:rPr>
              <a:t>Understand the legislative protocols of the heavenly courts</a:t>
            </a:r>
            <a:endParaRPr lang="en-GB" sz="48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23387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0"/>
            <a:ext cx="76328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046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Oval 3"/>
          <p:cNvSpPr>
            <a:spLocks noChangeAspect="1"/>
          </p:cNvSpPr>
          <p:nvPr/>
        </p:nvSpPr>
        <p:spPr>
          <a:xfrm>
            <a:off x="1187624" y="764704"/>
            <a:ext cx="5760000" cy="576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Oval 4"/>
          <p:cNvSpPr>
            <a:spLocks noChangeAspect="1"/>
          </p:cNvSpPr>
          <p:nvPr/>
        </p:nvSpPr>
        <p:spPr>
          <a:xfrm>
            <a:off x="1767645" y="1322941"/>
            <a:ext cx="4680000" cy="468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Oval 5"/>
          <p:cNvSpPr>
            <a:spLocks noChangeAspect="1"/>
          </p:cNvSpPr>
          <p:nvPr/>
        </p:nvSpPr>
        <p:spPr>
          <a:xfrm>
            <a:off x="2447624" y="2025024"/>
            <a:ext cx="3240000" cy="324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solidFill>
                <a:prstClr val="white"/>
              </a:solidFill>
            </a:endParaRPr>
          </a:p>
        </p:txBody>
      </p:sp>
      <p:sp>
        <p:nvSpPr>
          <p:cNvPr id="7" name="Oval 6"/>
          <p:cNvSpPr>
            <a:spLocks noChangeAspect="1"/>
          </p:cNvSpPr>
          <p:nvPr/>
        </p:nvSpPr>
        <p:spPr>
          <a:xfrm>
            <a:off x="3077944" y="2654704"/>
            <a:ext cx="1980000" cy="198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9" name="Straight Connector 8"/>
          <p:cNvCxnSpPr/>
          <p:nvPr/>
        </p:nvCxnSpPr>
        <p:spPr>
          <a:xfrm>
            <a:off x="4067944" y="3644704"/>
            <a:ext cx="4248472" cy="32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316416" y="2492896"/>
            <a:ext cx="0" cy="214180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99917" y="5235031"/>
            <a:ext cx="4248472" cy="32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43088" y="795462"/>
            <a:ext cx="10418" cy="5734959"/>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3088" y="764704"/>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53506" y="6530421"/>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53506" y="1286678"/>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53506" y="2025024"/>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0565" y="2645296"/>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5799" y="5237071"/>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85799" y="4634704"/>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53506" y="5979741"/>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947624" y="4797152"/>
            <a:ext cx="1080760" cy="369332"/>
          </a:xfrm>
          <a:prstGeom prst="rect">
            <a:avLst/>
          </a:prstGeom>
          <a:noFill/>
        </p:spPr>
        <p:txBody>
          <a:bodyPr wrap="square" rtlCol="0">
            <a:spAutoFit/>
          </a:bodyPr>
          <a:lstStyle/>
          <a:p>
            <a:pPr algn="ctr"/>
            <a:r>
              <a:rPr lang="en-GB" dirty="0">
                <a:solidFill>
                  <a:prstClr val="black"/>
                </a:solidFill>
                <a:cs typeface="Arial" charset="0"/>
              </a:rPr>
              <a:t>LIGHT</a:t>
            </a:r>
          </a:p>
        </p:txBody>
      </p:sp>
      <p:sp>
        <p:nvSpPr>
          <p:cNvPr id="31" name="TextBox 30"/>
          <p:cNvSpPr txBox="1"/>
          <p:nvPr/>
        </p:nvSpPr>
        <p:spPr>
          <a:xfrm>
            <a:off x="7107198" y="5615372"/>
            <a:ext cx="1080760" cy="646331"/>
          </a:xfrm>
          <a:prstGeom prst="rect">
            <a:avLst/>
          </a:prstGeom>
          <a:noFill/>
        </p:spPr>
        <p:txBody>
          <a:bodyPr wrap="square" rtlCol="0">
            <a:spAutoFit/>
          </a:bodyPr>
          <a:lstStyle/>
          <a:p>
            <a:pPr algn="ctr"/>
            <a:r>
              <a:rPr lang="en-GB" dirty="0">
                <a:solidFill>
                  <a:prstClr val="black"/>
                </a:solidFill>
                <a:cs typeface="Arial" charset="0"/>
              </a:rPr>
              <a:t>LIGHT &amp; DARK</a:t>
            </a:r>
          </a:p>
        </p:txBody>
      </p:sp>
      <p:sp>
        <p:nvSpPr>
          <p:cNvPr id="32" name="TextBox 31"/>
          <p:cNvSpPr txBox="1"/>
          <p:nvPr/>
        </p:nvSpPr>
        <p:spPr>
          <a:xfrm>
            <a:off x="4894758" y="6040213"/>
            <a:ext cx="1573421" cy="369332"/>
          </a:xfrm>
          <a:prstGeom prst="rect">
            <a:avLst/>
          </a:prstGeom>
          <a:noFill/>
        </p:spPr>
        <p:txBody>
          <a:bodyPr wrap="square" rtlCol="0">
            <a:spAutoFit/>
          </a:bodyPr>
          <a:lstStyle/>
          <a:p>
            <a:pPr algn="ctr"/>
            <a:r>
              <a:rPr lang="en-GB" dirty="0">
                <a:solidFill>
                  <a:prstClr val="black"/>
                </a:solidFill>
                <a:cs typeface="Arial" charset="0"/>
              </a:rPr>
              <a:t>Time &amp; Space</a:t>
            </a:r>
          </a:p>
        </p:txBody>
      </p:sp>
      <p:grpSp>
        <p:nvGrpSpPr>
          <p:cNvPr id="3" name="Group 2"/>
          <p:cNvGrpSpPr/>
          <p:nvPr/>
        </p:nvGrpSpPr>
        <p:grpSpPr>
          <a:xfrm>
            <a:off x="732787" y="831316"/>
            <a:ext cx="1444993" cy="5753552"/>
            <a:chOff x="732787" y="831316"/>
            <a:chExt cx="1444993" cy="5753552"/>
          </a:xfrm>
        </p:grpSpPr>
        <p:sp>
          <p:nvSpPr>
            <p:cNvPr id="36" name="TextBox 35"/>
            <p:cNvSpPr txBox="1"/>
            <p:nvPr/>
          </p:nvSpPr>
          <p:spPr>
            <a:xfrm>
              <a:off x="813947" y="831316"/>
              <a:ext cx="1080760" cy="369332"/>
            </a:xfrm>
            <a:prstGeom prst="rect">
              <a:avLst/>
            </a:prstGeom>
            <a:noFill/>
          </p:spPr>
          <p:txBody>
            <a:bodyPr wrap="square" rtlCol="0">
              <a:spAutoFit/>
            </a:bodyPr>
            <a:lstStyle/>
            <a:p>
              <a:pPr algn="ctr"/>
              <a:r>
                <a:rPr lang="en-GB" dirty="0">
                  <a:solidFill>
                    <a:srgbClr val="FF0000"/>
                  </a:solidFill>
                  <a:cs typeface="Arial" charset="0"/>
                </a:rPr>
                <a:t>Eternity</a:t>
              </a:r>
            </a:p>
          </p:txBody>
        </p:sp>
        <p:sp>
          <p:nvSpPr>
            <p:cNvPr id="37" name="TextBox 36"/>
            <p:cNvSpPr txBox="1"/>
            <p:nvPr/>
          </p:nvSpPr>
          <p:spPr>
            <a:xfrm>
              <a:off x="753506" y="1484784"/>
              <a:ext cx="1379723" cy="369332"/>
            </a:xfrm>
            <a:prstGeom prst="rect">
              <a:avLst/>
            </a:prstGeom>
            <a:noFill/>
          </p:spPr>
          <p:txBody>
            <a:bodyPr wrap="square" rtlCol="0">
              <a:spAutoFit/>
            </a:bodyPr>
            <a:lstStyle/>
            <a:p>
              <a:pPr algn="ctr"/>
              <a:r>
                <a:rPr lang="en-GB" dirty="0">
                  <a:solidFill>
                    <a:srgbClr val="FF0000"/>
                  </a:solidFill>
                  <a:cs typeface="Arial" charset="0"/>
                </a:rPr>
                <a:t>Perfection</a:t>
              </a:r>
            </a:p>
          </p:txBody>
        </p:sp>
        <p:sp>
          <p:nvSpPr>
            <p:cNvPr id="38" name="TextBox 37"/>
            <p:cNvSpPr txBox="1"/>
            <p:nvPr/>
          </p:nvSpPr>
          <p:spPr>
            <a:xfrm>
              <a:off x="783582" y="2045462"/>
              <a:ext cx="1308812" cy="646331"/>
            </a:xfrm>
            <a:prstGeom prst="rect">
              <a:avLst/>
            </a:prstGeom>
            <a:noFill/>
          </p:spPr>
          <p:txBody>
            <a:bodyPr wrap="square" rtlCol="0">
              <a:spAutoFit/>
            </a:bodyPr>
            <a:lstStyle/>
            <a:p>
              <a:pPr algn="ctr"/>
              <a:r>
                <a:rPr lang="en-GB" dirty="0">
                  <a:solidFill>
                    <a:srgbClr val="FF0000"/>
                  </a:solidFill>
                  <a:cs typeface="Arial" charset="0"/>
                </a:rPr>
                <a:t>Heaven </a:t>
              </a:r>
              <a:r>
                <a:rPr lang="en-GB" dirty="0" smtClean="0">
                  <a:solidFill>
                    <a:srgbClr val="FF0000"/>
                  </a:solidFill>
                  <a:cs typeface="Arial" charset="0"/>
                </a:rPr>
                <a:t>of Heavens</a:t>
              </a:r>
              <a:endParaRPr lang="en-GB" dirty="0">
                <a:solidFill>
                  <a:srgbClr val="FF0000"/>
                </a:solidFill>
                <a:cs typeface="Arial" charset="0"/>
              </a:endParaRPr>
            </a:p>
          </p:txBody>
        </p:sp>
        <p:sp>
          <p:nvSpPr>
            <p:cNvPr id="39" name="TextBox 38"/>
            <p:cNvSpPr txBox="1"/>
            <p:nvPr/>
          </p:nvSpPr>
          <p:spPr>
            <a:xfrm>
              <a:off x="732787" y="3213742"/>
              <a:ext cx="995157" cy="369332"/>
            </a:xfrm>
            <a:prstGeom prst="rect">
              <a:avLst/>
            </a:prstGeom>
            <a:noFill/>
          </p:spPr>
          <p:txBody>
            <a:bodyPr wrap="square" rtlCol="0">
              <a:spAutoFit/>
            </a:bodyPr>
            <a:lstStyle/>
            <a:p>
              <a:pPr algn="ctr"/>
              <a:r>
                <a:rPr lang="en-GB" dirty="0">
                  <a:solidFill>
                    <a:srgbClr val="FF0000"/>
                  </a:solidFill>
                  <a:cs typeface="Arial" charset="0"/>
                </a:rPr>
                <a:t>Heaven</a:t>
              </a:r>
            </a:p>
          </p:txBody>
        </p:sp>
        <p:sp>
          <p:nvSpPr>
            <p:cNvPr id="40" name="TextBox 39"/>
            <p:cNvSpPr txBox="1"/>
            <p:nvPr/>
          </p:nvSpPr>
          <p:spPr>
            <a:xfrm>
              <a:off x="767610" y="4590740"/>
              <a:ext cx="1410170" cy="646331"/>
            </a:xfrm>
            <a:prstGeom prst="rect">
              <a:avLst/>
            </a:prstGeom>
            <a:noFill/>
          </p:spPr>
          <p:txBody>
            <a:bodyPr wrap="square" rtlCol="0">
              <a:spAutoFit/>
            </a:bodyPr>
            <a:lstStyle/>
            <a:p>
              <a:pPr algn="ctr"/>
              <a:r>
                <a:rPr lang="en-GB" dirty="0">
                  <a:solidFill>
                    <a:srgbClr val="FF0000"/>
                  </a:solidFill>
                  <a:cs typeface="Arial" charset="0"/>
                </a:rPr>
                <a:t>Kingdom of Heaven</a:t>
              </a:r>
            </a:p>
          </p:txBody>
        </p:sp>
        <p:sp>
          <p:nvSpPr>
            <p:cNvPr id="41" name="TextBox 40"/>
            <p:cNvSpPr txBox="1"/>
            <p:nvPr/>
          </p:nvSpPr>
          <p:spPr>
            <a:xfrm>
              <a:off x="748297" y="5292206"/>
              <a:ext cx="1410170" cy="646331"/>
            </a:xfrm>
            <a:prstGeom prst="rect">
              <a:avLst/>
            </a:prstGeom>
            <a:noFill/>
          </p:spPr>
          <p:txBody>
            <a:bodyPr wrap="square" rtlCol="0">
              <a:spAutoFit/>
            </a:bodyPr>
            <a:lstStyle/>
            <a:p>
              <a:pPr algn="ctr"/>
              <a:r>
                <a:rPr lang="en-GB" dirty="0">
                  <a:solidFill>
                    <a:srgbClr val="FF0000"/>
                  </a:solidFill>
                  <a:cs typeface="Arial" charset="0"/>
                </a:rPr>
                <a:t>Kingdom of God</a:t>
              </a:r>
            </a:p>
          </p:txBody>
        </p:sp>
        <p:sp>
          <p:nvSpPr>
            <p:cNvPr id="42" name="TextBox 41"/>
            <p:cNvSpPr txBox="1"/>
            <p:nvPr/>
          </p:nvSpPr>
          <p:spPr>
            <a:xfrm>
              <a:off x="732787" y="5938537"/>
              <a:ext cx="1410170" cy="646331"/>
            </a:xfrm>
            <a:prstGeom prst="rect">
              <a:avLst/>
            </a:prstGeom>
            <a:noFill/>
          </p:spPr>
          <p:txBody>
            <a:bodyPr wrap="square" rtlCol="0">
              <a:spAutoFit/>
            </a:bodyPr>
            <a:lstStyle/>
            <a:p>
              <a:pPr algn="ctr"/>
              <a:r>
                <a:rPr lang="en-GB" dirty="0">
                  <a:solidFill>
                    <a:srgbClr val="FF0000"/>
                  </a:solidFill>
                  <a:cs typeface="Arial" charset="0"/>
                </a:rPr>
                <a:t>Kingdom of Earth</a:t>
              </a:r>
            </a:p>
          </p:txBody>
        </p:sp>
      </p:grpSp>
      <p:cxnSp>
        <p:nvCxnSpPr>
          <p:cNvPr id="44" name="Straight Connector 43"/>
          <p:cNvCxnSpPr/>
          <p:nvPr/>
        </p:nvCxnSpPr>
        <p:spPr>
          <a:xfrm>
            <a:off x="323528" y="3645024"/>
            <a:ext cx="374409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4550" y="2645296"/>
            <a:ext cx="0" cy="214180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35944" y="3581245"/>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Oval 47"/>
          <p:cNvSpPr/>
          <p:nvPr/>
        </p:nvSpPr>
        <p:spPr>
          <a:xfrm>
            <a:off x="6875624" y="3572200"/>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Oval 49"/>
          <p:cNvSpPr/>
          <p:nvPr/>
        </p:nvSpPr>
        <p:spPr>
          <a:xfrm>
            <a:off x="5583162" y="3576841"/>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Oval 50"/>
          <p:cNvSpPr/>
          <p:nvPr/>
        </p:nvSpPr>
        <p:spPr>
          <a:xfrm>
            <a:off x="4994261" y="3539287"/>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1" name="Group 10"/>
          <p:cNvGrpSpPr/>
          <p:nvPr/>
        </p:nvGrpSpPr>
        <p:grpSpPr>
          <a:xfrm>
            <a:off x="5188698" y="2876593"/>
            <a:ext cx="788927" cy="695607"/>
            <a:chOff x="5907822" y="2924212"/>
            <a:chExt cx="788927" cy="695607"/>
          </a:xfrm>
        </p:grpSpPr>
        <p:pic>
          <p:nvPicPr>
            <p:cNvPr id="4098" name="Picture 2" descr="https://encrypted-tbn2.google.com/images?q=tbn:ANd9GcSdk5AmUUuDpU1ByNS3UFI9hNdONWbk9s4ngerniLamhKZ4H5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5570" y="3296654"/>
              <a:ext cx="270403" cy="32316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s://encrypted-tbn2.google.com/images?q=tbn:ANd9GcSdk5AmUUuDpU1ByNS3UFI9hNdONWbk9s4ngerniLamhKZ4H5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26346" y="3288122"/>
              <a:ext cx="270403" cy="3231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1.google.com/images?q=tbn:ANd9GcTBi7jvsKht7eh8FaqB1-QaXETJwSmuMV44NrHxzJOyIeSxBG_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907822" y="2924212"/>
              <a:ext cx="292949" cy="37244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4931435" y="3872306"/>
            <a:ext cx="910988" cy="276999"/>
          </a:xfrm>
          <a:prstGeom prst="rect">
            <a:avLst/>
          </a:prstGeom>
          <a:noFill/>
        </p:spPr>
        <p:txBody>
          <a:bodyPr wrap="square" lIns="0" tIns="0" rIns="0" bIns="0" rtlCol="0">
            <a:spAutoFit/>
          </a:bodyPr>
          <a:lstStyle/>
          <a:p>
            <a:pPr algn="ctr"/>
            <a:r>
              <a:rPr lang="en-GB" dirty="0" smtClean="0">
                <a:solidFill>
                  <a:prstClr val="black"/>
                </a:solidFill>
              </a:rPr>
              <a:t>Heights</a:t>
            </a:r>
            <a:endParaRPr lang="en-GB" dirty="0">
              <a:solidFill>
                <a:prstClr val="black"/>
              </a:solidFill>
            </a:endParaRPr>
          </a:p>
        </p:txBody>
      </p:sp>
      <p:sp>
        <p:nvSpPr>
          <p:cNvPr id="43" name="TextBox 42"/>
          <p:cNvSpPr txBox="1"/>
          <p:nvPr/>
        </p:nvSpPr>
        <p:spPr>
          <a:xfrm>
            <a:off x="6565084" y="1207785"/>
            <a:ext cx="1410170" cy="646331"/>
          </a:xfrm>
          <a:prstGeom prst="rect">
            <a:avLst/>
          </a:prstGeom>
          <a:noFill/>
        </p:spPr>
        <p:txBody>
          <a:bodyPr wrap="square" rtlCol="0">
            <a:spAutoFit/>
          </a:bodyPr>
          <a:lstStyle/>
          <a:p>
            <a:pPr algn="ctr"/>
            <a:r>
              <a:rPr lang="en-GB" dirty="0">
                <a:solidFill>
                  <a:prstClr val="black"/>
                </a:solidFill>
                <a:cs typeface="Arial" charset="0"/>
              </a:rPr>
              <a:t>2 Cherubim</a:t>
            </a:r>
          </a:p>
          <a:p>
            <a:pPr algn="ctr"/>
            <a:r>
              <a:rPr lang="en-GB" dirty="0">
                <a:solidFill>
                  <a:prstClr val="black"/>
                </a:solidFill>
                <a:cs typeface="Arial" charset="0"/>
              </a:rPr>
              <a:t>Fiery Sword</a:t>
            </a:r>
          </a:p>
        </p:txBody>
      </p:sp>
      <p:sp>
        <p:nvSpPr>
          <p:cNvPr id="67" name="Text Box 46"/>
          <p:cNvSpPr txBox="1">
            <a:spLocks noChangeArrowheads="1"/>
          </p:cNvSpPr>
          <p:nvPr/>
        </p:nvSpPr>
        <p:spPr bwMode="auto">
          <a:xfrm>
            <a:off x="4323980" y="3249035"/>
            <a:ext cx="7331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base">
              <a:spcBef>
                <a:spcPct val="50000"/>
              </a:spcBef>
              <a:spcAft>
                <a:spcPct val="0"/>
              </a:spcAft>
            </a:pPr>
            <a:r>
              <a:rPr lang="en-GB" altLang="en-US" sz="2000" dirty="0" smtClean="0">
                <a:solidFill>
                  <a:schemeClr val="bg1"/>
                </a:solidFill>
              </a:rPr>
              <a:t>Gate</a:t>
            </a:r>
          </a:p>
        </p:txBody>
      </p:sp>
      <p:sp>
        <p:nvSpPr>
          <p:cNvPr id="68" name="Text Box 46"/>
          <p:cNvSpPr txBox="1">
            <a:spLocks noChangeArrowheads="1"/>
          </p:cNvSpPr>
          <p:nvPr/>
        </p:nvSpPr>
        <p:spPr bwMode="auto">
          <a:xfrm>
            <a:off x="7107198" y="3295201"/>
            <a:ext cx="10080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dirty="0" smtClean="0">
                <a:solidFill>
                  <a:schemeClr val="bg1"/>
                </a:solidFill>
              </a:rPr>
              <a:t>Way</a:t>
            </a:r>
          </a:p>
        </p:txBody>
      </p:sp>
      <p:sp>
        <p:nvSpPr>
          <p:cNvPr id="69" name="Text Box 46"/>
          <p:cNvSpPr txBox="1">
            <a:spLocks noChangeArrowheads="1"/>
          </p:cNvSpPr>
          <p:nvPr/>
        </p:nvSpPr>
        <p:spPr bwMode="auto">
          <a:xfrm>
            <a:off x="4592103" y="2732269"/>
            <a:ext cx="10080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dirty="0" smtClean="0">
                <a:solidFill>
                  <a:schemeClr val="bg1"/>
                </a:solidFill>
              </a:rPr>
              <a:t>Paths Meet</a:t>
            </a:r>
          </a:p>
        </p:txBody>
      </p:sp>
      <p:sp>
        <p:nvSpPr>
          <p:cNvPr id="70" name="Line 52"/>
          <p:cNvSpPr>
            <a:spLocks noChangeShapeType="1"/>
          </p:cNvSpPr>
          <p:nvPr/>
        </p:nvSpPr>
        <p:spPr bwMode="auto">
          <a:xfrm flipH="1">
            <a:off x="5647996" y="1796173"/>
            <a:ext cx="1556261" cy="1393445"/>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bg1"/>
              </a:solidFill>
            </a:endParaRPr>
          </a:p>
        </p:txBody>
      </p:sp>
      <p:sp>
        <p:nvSpPr>
          <p:cNvPr id="72" name="Rectangle 71"/>
          <p:cNvSpPr/>
          <p:nvPr/>
        </p:nvSpPr>
        <p:spPr>
          <a:xfrm>
            <a:off x="7168402" y="3546445"/>
            <a:ext cx="71710" cy="20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3" name="Rectangle 72"/>
          <p:cNvSpPr/>
          <p:nvPr/>
        </p:nvSpPr>
        <p:spPr>
          <a:xfrm>
            <a:off x="6722776" y="3546445"/>
            <a:ext cx="71710" cy="20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4" name="Rectangle 73"/>
          <p:cNvSpPr/>
          <p:nvPr/>
        </p:nvSpPr>
        <p:spPr>
          <a:xfrm>
            <a:off x="6529084" y="3533495"/>
            <a:ext cx="72000" cy="2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5" name="Rectangle 74"/>
          <p:cNvSpPr/>
          <p:nvPr/>
        </p:nvSpPr>
        <p:spPr>
          <a:xfrm>
            <a:off x="6120470" y="3533495"/>
            <a:ext cx="71710" cy="20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Oval 2"/>
          <p:cNvSpPr>
            <a:spLocks noChangeArrowheads="1"/>
          </p:cNvSpPr>
          <p:nvPr/>
        </p:nvSpPr>
        <p:spPr bwMode="auto">
          <a:xfrm>
            <a:off x="3169050" y="5292206"/>
            <a:ext cx="770445" cy="39499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00" dirty="0" smtClean="0">
                <a:solidFill>
                  <a:srgbClr val="FF0000"/>
                </a:solidFill>
              </a:rPr>
              <a:t>Court of War</a:t>
            </a:r>
            <a:endParaRPr lang="en-GB" sz="1000" dirty="0">
              <a:solidFill>
                <a:srgbClr val="FF0000"/>
              </a:solidFill>
            </a:endParaRPr>
          </a:p>
        </p:txBody>
      </p:sp>
      <p:sp>
        <p:nvSpPr>
          <p:cNvPr id="55" name="Oval 2"/>
          <p:cNvSpPr>
            <a:spLocks noChangeArrowheads="1"/>
          </p:cNvSpPr>
          <p:nvPr/>
        </p:nvSpPr>
        <p:spPr bwMode="auto">
          <a:xfrm>
            <a:off x="4153498" y="5294706"/>
            <a:ext cx="840763" cy="41242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00" dirty="0" smtClean="0">
                <a:solidFill>
                  <a:srgbClr val="FF0000"/>
                </a:solidFill>
              </a:rPr>
              <a:t>Court of Angels</a:t>
            </a:r>
            <a:endParaRPr lang="en-GB" sz="1000" dirty="0">
              <a:solidFill>
                <a:srgbClr val="FF0000"/>
              </a:solidFill>
            </a:endParaRPr>
          </a:p>
        </p:txBody>
      </p:sp>
      <p:sp>
        <p:nvSpPr>
          <p:cNvPr id="56" name="Oval 2"/>
          <p:cNvSpPr>
            <a:spLocks noChangeArrowheads="1"/>
          </p:cNvSpPr>
          <p:nvPr/>
        </p:nvSpPr>
        <p:spPr bwMode="auto">
          <a:xfrm>
            <a:off x="4107645" y="4613911"/>
            <a:ext cx="843749" cy="4874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rmAutofit fontScale="92500"/>
          </a:bodyPr>
          <a:lstStyle/>
          <a:p>
            <a:pPr algn="ctr"/>
            <a:r>
              <a:rPr lang="en-US" sz="1000" dirty="0" smtClean="0">
                <a:solidFill>
                  <a:srgbClr val="FF0000"/>
                </a:solidFill>
              </a:rPr>
              <a:t>Court of Chancellors</a:t>
            </a:r>
            <a:endParaRPr lang="en-GB" sz="1000" dirty="0">
              <a:solidFill>
                <a:srgbClr val="FF0000"/>
              </a:solidFill>
            </a:endParaRPr>
          </a:p>
        </p:txBody>
      </p:sp>
      <p:sp>
        <p:nvSpPr>
          <p:cNvPr id="57" name="Oval 2"/>
          <p:cNvSpPr>
            <a:spLocks noChangeArrowheads="1"/>
          </p:cNvSpPr>
          <p:nvPr/>
        </p:nvSpPr>
        <p:spPr bwMode="auto">
          <a:xfrm>
            <a:off x="3196670" y="4613911"/>
            <a:ext cx="742825" cy="4874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100" dirty="0" smtClean="0">
                <a:solidFill>
                  <a:srgbClr val="FF0000"/>
                </a:solidFill>
              </a:rPr>
              <a:t>Court of Scribes</a:t>
            </a:r>
            <a:endParaRPr lang="en-GB" sz="1100" dirty="0">
              <a:solidFill>
                <a:srgbClr val="FF0000"/>
              </a:solidFill>
            </a:endParaRPr>
          </a:p>
        </p:txBody>
      </p:sp>
      <p:sp>
        <p:nvSpPr>
          <p:cNvPr id="58" name="Oval 2"/>
          <p:cNvSpPr>
            <a:spLocks noChangeArrowheads="1"/>
          </p:cNvSpPr>
          <p:nvPr/>
        </p:nvSpPr>
        <p:spPr bwMode="auto">
          <a:xfrm>
            <a:off x="3277117" y="3763499"/>
            <a:ext cx="709082" cy="44179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50" dirty="0" smtClean="0">
                <a:solidFill>
                  <a:srgbClr val="FF0000"/>
                </a:solidFill>
              </a:rPr>
              <a:t>Court of Kings</a:t>
            </a:r>
            <a:endParaRPr lang="en-GB" sz="1050" dirty="0">
              <a:solidFill>
                <a:srgbClr val="FF0000"/>
              </a:solidFill>
            </a:endParaRPr>
          </a:p>
        </p:txBody>
      </p:sp>
      <p:sp>
        <p:nvSpPr>
          <p:cNvPr id="60" name="Oval 2"/>
          <p:cNvSpPr>
            <a:spLocks noChangeArrowheads="1"/>
          </p:cNvSpPr>
          <p:nvPr/>
        </p:nvSpPr>
        <p:spPr bwMode="auto">
          <a:xfrm>
            <a:off x="4104683" y="3755506"/>
            <a:ext cx="728359" cy="4497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50" dirty="0" smtClean="0">
                <a:solidFill>
                  <a:srgbClr val="FF0000"/>
                </a:solidFill>
              </a:rPr>
              <a:t>Court of Upright</a:t>
            </a:r>
            <a:endParaRPr lang="en-GB" sz="1050" dirty="0">
              <a:solidFill>
                <a:srgbClr val="FF0000"/>
              </a:solidFill>
            </a:endParaRPr>
          </a:p>
        </p:txBody>
      </p:sp>
      <p:sp>
        <p:nvSpPr>
          <p:cNvPr id="61" name="Oval 2"/>
          <p:cNvSpPr>
            <a:spLocks noChangeArrowheads="1"/>
          </p:cNvSpPr>
          <p:nvPr/>
        </p:nvSpPr>
        <p:spPr bwMode="auto">
          <a:xfrm>
            <a:off x="3574985" y="5787208"/>
            <a:ext cx="893877" cy="39499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00" dirty="0" smtClean="0">
                <a:solidFill>
                  <a:srgbClr val="FF0000"/>
                </a:solidFill>
              </a:rPr>
              <a:t>Court of</a:t>
            </a:r>
            <a:br>
              <a:rPr lang="en-US" sz="1000" dirty="0" smtClean="0">
                <a:solidFill>
                  <a:srgbClr val="FF0000"/>
                </a:solidFill>
              </a:rPr>
            </a:br>
            <a:r>
              <a:rPr lang="en-US" sz="1000" dirty="0" smtClean="0">
                <a:solidFill>
                  <a:srgbClr val="FF0000"/>
                </a:solidFill>
              </a:rPr>
              <a:t>Accusation</a:t>
            </a:r>
            <a:endParaRPr lang="en-GB" sz="1000" dirty="0">
              <a:solidFill>
                <a:srgbClr val="FF0000"/>
              </a:solidFill>
            </a:endParaRPr>
          </a:p>
        </p:txBody>
      </p:sp>
      <p:sp>
        <p:nvSpPr>
          <p:cNvPr id="62" name="Oval 2"/>
          <p:cNvSpPr>
            <a:spLocks noChangeArrowheads="1"/>
          </p:cNvSpPr>
          <p:nvPr/>
        </p:nvSpPr>
        <p:spPr bwMode="auto">
          <a:xfrm>
            <a:off x="3657743" y="3133287"/>
            <a:ext cx="728359" cy="4497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50" dirty="0" smtClean="0">
                <a:solidFill>
                  <a:srgbClr val="FF0000"/>
                </a:solidFill>
              </a:rPr>
              <a:t>Court of Councils</a:t>
            </a:r>
            <a:endParaRPr lang="en-GB" sz="1050" dirty="0">
              <a:solidFill>
                <a:srgbClr val="FF0000"/>
              </a:solidFill>
            </a:endParaRPr>
          </a:p>
        </p:txBody>
      </p:sp>
      <p:sp>
        <p:nvSpPr>
          <p:cNvPr id="63" name="Oval 2"/>
          <p:cNvSpPr>
            <a:spLocks noChangeArrowheads="1"/>
          </p:cNvSpPr>
          <p:nvPr/>
        </p:nvSpPr>
        <p:spPr bwMode="auto">
          <a:xfrm>
            <a:off x="2990645" y="2242006"/>
            <a:ext cx="728359" cy="4497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50" dirty="0" smtClean="0">
                <a:solidFill>
                  <a:srgbClr val="FF0000"/>
                </a:solidFill>
              </a:rPr>
              <a:t>Court of Judges</a:t>
            </a:r>
            <a:endParaRPr lang="en-GB" sz="1050" dirty="0">
              <a:solidFill>
                <a:srgbClr val="FF0000"/>
              </a:solidFill>
            </a:endParaRPr>
          </a:p>
        </p:txBody>
      </p:sp>
      <p:sp>
        <p:nvSpPr>
          <p:cNvPr id="64" name="Oval 2"/>
          <p:cNvSpPr>
            <a:spLocks noChangeArrowheads="1"/>
          </p:cNvSpPr>
          <p:nvPr/>
        </p:nvSpPr>
        <p:spPr bwMode="auto">
          <a:xfrm>
            <a:off x="4468862" y="2282482"/>
            <a:ext cx="728359" cy="4497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50" dirty="0" smtClean="0">
                <a:solidFill>
                  <a:srgbClr val="FF0000"/>
                </a:solidFill>
              </a:rPr>
              <a:t>Court of 70</a:t>
            </a:r>
            <a:endParaRPr lang="en-GB" sz="1050" dirty="0">
              <a:solidFill>
                <a:srgbClr val="FF0000"/>
              </a:solidFill>
            </a:endParaRPr>
          </a:p>
        </p:txBody>
      </p:sp>
      <p:sp>
        <p:nvSpPr>
          <p:cNvPr id="65" name="Oval 2"/>
          <p:cNvSpPr>
            <a:spLocks noChangeArrowheads="1"/>
          </p:cNvSpPr>
          <p:nvPr/>
        </p:nvSpPr>
        <p:spPr bwMode="auto">
          <a:xfrm>
            <a:off x="3743465" y="2132741"/>
            <a:ext cx="728359" cy="4497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50" dirty="0" smtClean="0">
                <a:solidFill>
                  <a:srgbClr val="FF0000"/>
                </a:solidFill>
              </a:rPr>
              <a:t>Court of Lord</a:t>
            </a:r>
            <a:endParaRPr lang="en-GB" sz="1050" dirty="0">
              <a:solidFill>
                <a:srgbClr val="FF0000"/>
              </a:solidFill>
            </a:endParaRPr>
          </a:p>
        </p:txBody>
      </p:sp>
    </p:spTree>
    <p:extLst>
      <p:ext uri="{BB962C8B-B14F-4D97-AF65-F5344CB8AC3E}">
        <p14:creationId xmlns:p14="http://schemas.microsoft.com/office/powerpoint/2010/main" val="30310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animBg="1"/>
      <p:bldP spid="56" grpId="0" animBg="1"/>
      <p:bldP spid="57" grpId="0" animBg="1"/>
      <p:bldP spid="58" grpId="0" animBg="1"/>
      <p:bldP spid="60" grpId="0" animBg="1"/>
      <p:bldP spid="61" grpId="0" animBg="1"/>
      <p:bldP spid="62" grpId="0" animBg="1"/>
      <p:bldP spid="63" grpId="0" animBg="1"/>
      <p:bldP spid="64" grpId="0" animBg="1"/>
      <p:bldP spid="6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600"/>
              </a:spcBef>
            </a:pPr>
            <a:r>
              <a:rPr lang="en-GB" dirty="0">
                <a:effectLst>
                  <a:outerShdw blurRad="38100" dist="38100" dir="2700000" algn="ctr" rotWithShape="0">
                    <a:schemeClr val="tx1"/>
                  </a:outerShdw>
                </a:effectLst>
              </a:rPr>
              <a:t>Righteousness and </a:t>
            </a:r>
            <a:r>
              <a:rPr lang="en-GB" dirty="0" smtClean="0">
                <a:effectLst>
                  <a:outerShdw blurRad="38100" dist="38100" dir="2700000" algn="ctr" rotWithShape="0">
                    <a:schemeClr val="tx1"/>
                  </a:outerShdw>
                </a:effectLst>
              </a:rPr>
              <a:t>justice are foundational</a:t>
            </a:r>
            <a:endParaRPr lang="en-GB" dirty="0">
              <a:effectLst>
                <a:outerShdw blurRad="38100" dist="38100" dir="2700000" algn="ctr" rotWithShape="0">
                  <a:schemeClr val="tx1"/>
                </a:outerShdw>
              </a:effectLst>
            </a:endParaRPr>
          </a:p>
          <a:p>
            <a:pPr>
              <a:spcBef>
                <a:spcPts val="600"/>
              </a:spcBef>
            </a:pPr>
            <a:r>
              <a:rPr lang="en-GB" dirty="0" smtClean="0">
                <a:effectLst>
                  <a:outerShdw blurRad="38100" dist="38100" dir="2700000" algn="ctr" rotWithShape="0">
                    <a:schemeClr val="tx1"/>
                  </a:outerShdw>
                </a:effectLst>
              </a:rPr>
              <a:t>Legislative </a:t>
            </a:r>
            <a:r>
              <a:rPr lang="en-GB" dirty="0">
                <a:effectLst>
                  <a:outerShdw blurRad="38100" dist="38100" dir="2700000" algn="ctr" rotWithShape="0">
                    <a:schemeClr val="tx1"/>
                  </a:outerShdw>
                </a:effectLst>
              </a:rPr>
              <a:t>protocol</a:t>
            </a:r>
          </a:p>
          <a:p>
            <a:pPr>
              <a:spcBef>
                <a:spcPts val="600"/>
              </a:spcBef>
            </a:pPr>
            <a:r>
              <a:rPr lang="en-GB" dirty="0" smtClean="0">
                <a:effectLst>
                  <a:outerShdw blurRad="38100" dist="38100" dir="2700000" algn="ctr" rotWithShape="0">
                    <a:schemeClr val="tx1"/>
                  </a:outerShdw>
                </a:effectLst>
              </a:rPr>
              <a:t>Court </a:t>
            </a:r>
            <a:r>
              <a:rPr lang="en-GB" dirty="0" smtClean="0">
                <a:effectLst>
                  <a:outerShdw blurRad="38100" dist="38100" dir="2700000" algn="ctr" rotWithShape="0">
                    <a:schemeClr val="tx1"/>
                  </a:outerShdw>
                </a:effectLst>
              </a:rPr>
              <a:t>of Seventy - Galactic </a:t>
            </a:r>
            <a:r>
              <a:rPr lang="en-GB" dirty="0">
                <a:effectLst>
                  <a:outerShdw blurRad="38100" dist="38100" dir="2700000" algn="ctr" rotWithShape="0">
                    <a:schemeClr val="tx1"/>
                  </a:outerShdw>
                </a:effectLst>
              </a:rPr>
              <a:t>Council</a:t>
            </a:r>
          </a:p>
          <a:p>
            <a:pPr>
              <a:spcBef>
                <a:spcPts val="600"/>
              </a:spcBef>
            </a:pPr>
            <a:r>
              <a:rPr lang="en-GB" dirty="0" smtClean="0">
                <a:effectLst>
                  <a:outerShdw blurRad="38100" dist="38100" dir="2700000" algn="ctr" rotWithShape="0">
                    <a:schemeClr val="tx1"/>
                  </a:outerShdw>
                </a:effectLst>
              </a:rPr>
              <a:t>High </a:t>
            </a:r>
            <a:r>
              <a:rPr lang="en-GB" dirty="0">
                <a:effectLst>
                  <a:outerShdw blurRad="38100" dist="38100" dir="2700000" algn="ctr" rotWithShape="0">
                    <a:schemeClr val="tx1"/>
                  </a:outerShdw>
                </a:effectLst>
              </a:rPr>
              <a:t>level judicial issues </a:t>
            </a:r>
            <a:r>
              <a:rPr lang="en-GB" dirty="0" smtClean="0">
                <a:effectLst>
                  <a:outerShdw blurRad="38100" dist="38100" dir="2700000" algn="ctr" rotWithShape="0">
                    <a:schemeClr val="tx1"/>
                  </a:outerShdw>
                </a:effectLst>
              </a:rPr>
              <a:t>Judgment, Justice, Grace, </a:t>
            </a:r>
            <a:r>
              <a:rPr lang="en-GB" dirty="0" smtClean="0">
                <a:effectLst>
                  <a:outerShdw blurRad="38100" dist="38100" dir="2700000" algn="ctr" rotWithShape="0">
                    <a:schemeClr val="tx1"/>
                  </a:outerShdw>
                </a:effectLst>
              </a:rPr>
              <a:t>Mercy </a:t>
            </a:r>
            <a:endParaRPr lang="en-GB" dirty="0">
              <a:effectLst>
                <a:outerShdw blurRad="38100" dist="38100" dir="2700000" algn="ctr" rotWithShape="0">
                  <a:schemeClr val="tx1"/>
                </a:outerShdw>
              </a:effectLst>
            </a:endParaRPr>
          </a:p>
          <a:p>
            <a:pPr>
              <a:spcBef>
                <a:spcPts val="600"/>
              </a:spcBef>
            </a:pPr>
            <a:r>
              <a:rPr lang="en-GB" dirty="0" smtClean="0">
                <a:effectLst>
                  <a:outerShdw blurRad="38100" dist="38100" dir="2700000" algn="ctr" rotWithShape="0">
                    <a:schemeClr val="tx1"/>
                  </a:outerShdw>
                </a:effectLst>
              </a:rPr>
              <a:t>12 Chancellors </a:t>
            </a:r>
            <a:r>
              <a:rPr lang="en-GB" dirty="0">
                <a:effectLst>
                  <a:outerShdw blurRad="38100" dist="38100" dir="2700000" algn="ctr" rotWithShape="0">
                    <a:schemeClr val="tx1"/>
                  </a:outerShdw>
                </a:effectLst>
              </a:rPr>
              <a:t>Houses </a:t>
            </a:r>
            <a:r>
              <a:rPr lang="en-GB" dirty="0" smtClean="0">
                <a:effectLst>
                  <a:outerShdw blurRad="38100" dist="38100" dir="2700000" algn="ctr" rotWithShape="0">
                    <a:schemeClr val="tx1"/>
                  </a:outerShdw>
                </a:effectLst>
              </a:rPr>
              <a:t>– precepts, statutes, </a:t>
            </a:r>
            <a:r>
              <a:rPr lang="en-GB" dirty="0">
                <a:effectLst>
                  <a:outerShdw blurRad="38100" dist="38100" dir="2700000" algn="ctr" rotWithShape="0">
                    <a:schemeClr val="tx1"/>
                  </a:outerShdw>
                </a:effectLst>
              </a:rPr>
              <a:t>laws </a:t>
            </a:r>
            <a:r>
              <a:rPr lang="en-GB" dirty="0" smtClean="0">
                <a:effectLst>
                  <a:outerShdw blurRad="38100" dist="38100" dir="2700000" algn="ctr" rotWithShape="0">
                    <a:schemeClr val="tx1"/>
                  </a:outerShdw>
                </a:effectLst>
              </a:rPr>
              <a:t>and ordinances</a:t>
            </a:r>
            <a:endParaRPr lang="en-GB" dirty="0" smtClean="0">
              <a:effectLst>
                <a:outerShdw blurRad="38100" dist="38100" dir="2700000" algn="ctr" rotWithShape="0">
                  <a:schemeClr val="tx1"/>
                </a:outerShdw>
              </a:effectLst>
            </a:endParaRPr>
          </a:p>
          <a:p>
            <a:pPr>
              <a:spcBef>
                <a:spcPts val="600"/>
              </a:spcBef>
            </a:pPr>
            <a:r>
              <a:rPr lang="en-GB" dirty="0" smtClean="0">
                <a:effectLst>
                  <a:outerShdw blurRad="38100" dist="38100" dir="2700000" algn="ctr" rotWithShape="0">
                    <a:schemeClr val="tx1"/>
                  </a:outerShdw>
                </a:effectLst>
              </a:rPr>
              <a:t>Court of Councils of the Fathers</a:t>
            </a:r>
            <a:endParaRPr lang="en-GB"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88851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836712"/>
            <a:ext cx="9144000" cy="6021288"/>
          </a:xfrm>
          <a:effectLst/>
        </p:spPr>
        <p:txBody>
          <a:bodyPr lIns="0" tIns="0" rIns="0" bIns="0">
            <a:noAutofit/>
          </a:bodyPr>
          <a:lstStyle/>
          <a:p>
            <a:pPr>
              <a:spcBef>
                <a:spcPts val="600"/>
              </a:spcBef>
            </a:pPr>
            <a:r>
              <a:rPr lang="en-GB" sz="4100" dirty="0" smtClean="0">
                <a:effectLst>
                  <a:outerShdw blurRad="38100" dist="38100" dir="2700000" algn="ctr" rotWithShape="0">
                    <a:schemeClr val="tx1"/>
                  </a:outerShdw>
                </a:effectLst>
              </a:rPr>
              <a:t>Court </a:t>
            </a:r>
            <a:r>
              <a:rPr lang="en-GB" sz="4100" dirty="0">
                <a:effectLst>
                  <a:outerShdw blurRad="38100" dist="38100" dir="2700000" algn="ctr" rotWithShape="0">
                    <a:schemeClr val="tx1"/>
                  </a:outerShdw>
                </a:effectLst>
              </a:rPr>
              <a:t>of kings </a:t>
            </a:r>
            <a:r>
              <a:rPr lang="en-GB" sz="4100" dirty="0" smtClean="0">
                <a:effectLst>
                  <a:outerShdw blurRad="38100" dist="38100" dir="2700000" algn="ctr" rotWithShape="0">
                    <a:schemeClr val="tx1"/>
                  </a:outerShdw>
                </a:effectLst>
              </a:rPr>
              <a:t>- Legislative </a:t>
            </a:r>
            <a:r>
              <a:rPr lang="en-GB" sz="4100" dirty="0">
                <a:effectLst>
                  <a:outerShdw blurRad="38100" dist="38100" dir="2700000" algn="ctr" rotWithShape="0">
                    <a:schemeClr val="tx1"/>
                  </a:outerShdw>
                </a:effectLst>
              </a:rPr>
              <a:t>decrees and laws</a:t>
            </a:r>
          </a:p>
          <a:p>
            <a:pPr>
              <a:spcBef>
                <a:spcPts val="600"/>
              </a:spcBef>
            </a:pPr>
            <a:r>
              <a:rPr lang="en-GB" sz="4100" dirty="0">
                <a:effectLst>
                  <a:outerShdw blurRad="38100" dist="38100" dir="2700000" algn="ctr" rotWithShape="0">
                    <a:schemeClr val="tx1"/>
                  </a:outerShdw>
                </a:effectLst>
              </a:rPr>
              <a:t>Court of chancellors </a:t>
            </a:r>
            <a:r>
              <a:rPr lang="en-GB" sz="4100" dirty="0" smtClean="0">
                <a:effectLst>
                  <a:outerShdw blurRad="38100" dist="38100" dir="2700000" algn="ctr" rotWithShape="0">
                    <a:schemeClr val="tx1"/>
                  </a:outerShdw>
                </a:effectLst>
              </a:rPr>
              <a:t>- Authorisations</a:t>
            </a:r>
            <a:endParaRPr lang="en-GB" sz="4100" dirty="0">
              <a:effectLst>
                <a:outerShdw blurRad="38100" dist="38100" dir="2700000" algn="ctr" rotWithShape="0">
                  <a:schemeClr val="tx1"/>
                </a:outerShdw>
              </a:effectLst>
            </a:endParaRPr>
          </a:p>
          <a:p>
            <a:pPr>
              <a:spcBef>
                <a:spcPts val="600"/>
              </a:spcBef>
            </a:pPr>
            <a:r>
              <a:rPr lang="en-GB" sz="4100" dirty="0">
                <a:effectLst>
                  <a:outerShdw blurRad="38100" dist="38100" dir="2700000" algn="ctr" rotWithShape="0">
                    <a:schemeClr val="tx1"/>
                  </a:outerShdw>
                </a:effectLst>
              </a:rPr>
              <a:t>Court of Scribes </a:t>
            </a:r>
            <a:r>
              <a:rPr lang="en-GB" sz="4100" dirty="0" smtClean="0">
                <a:effectLst>
                  <a:outerShdw blurRad="38100" dist="38100" dir="2700000" algn="ctr" rotWithShape="0">
                    <a:schemeClr val="tx1"/>
                  </a:outerShdw>
                </a:effectLst>
              </a:rPr>
              <a:t>– Written into the records</a:t>
            </a:r>
            <a:endParaRPr lang="en-GB" sz="4100" dirty="0">
              <a:effectLst>
                <a:outerShdw blurRad="38100" dist="38100" dir="2700000" algn="ctr" rotWithShape="0">
                  <a:schemeClr val="tx1"/>
                </a:outerShdw>
              </a:effectLst>
            </a:endParaRPr>
          </a:p>
          <a:p>
            <a:pPr>
              <a:spcBef>
                <a:spcPts val="600"/>
              </a:spcBef>
            </a:pPr>
            <a:r>
              <a:rPr lang="en-GB" sz="4100" dirty="0">
                <a:effectLst>
                  <a:outerShdw blurRad="38100" dist="38100" dir="2700000" algn="ctr" rotWithShape="0">
                    <a:schemeClr val="tx1"/>
                  </a:outerShdw>
                </a:effectLst>
              </a:rPr>
              <a:t>Court of war </a:t>
            </a:r>
            <a:r>
              <a:rPr lang="en-GB" sz="4100" dirty="0" smtClean="0">
                <a:effectLst>
                  <a:outerShdw blurRad="38100" dist="38100" dir="2700000" algn="ctr" rotWithShape="0">
                    <a:schemeClr val="tx1"/>
                  </a:outerShdw>
                </a:effectLst>
              </a:rPr>
              <a:t>- strategy</a:t>
            </a:r>
            <a:endParaRPr lang="en-GB" sz="4100" dirty="0">
              <a:effectLst>
                <a:outerShdw blurRad="38100" dist="38100" dir="2700000" algn="ctr" rotWithShape="0">
                  <a:schemeClr val="tx1"/>
                </a:outerShdw>
              </a:effectLst>
            </a:endParaRPr>
          </a:p>
          <a:p>
            <a:pPr>
              <a:spcBef>
                <a:spcPts val="600"/>
              </a:spcBef>
            </a:pPr>
            <a:r>
              <a:rPr lang="en-GB" sz="4100" dirty="0">
                <a:effectLst>
                  <a:outerShdw blurRad="38100" dist="38100" dir="2700000" algn="ctr" rotWithShape="0">
                    <a:schemeClr val="tx1"/>
                  </a:outerShdw>
                </a:effectLst>
              </a:rPr>
              <a:t>Court of </a:t>
            </a:r>
            <a:r>
              <a:rPr lang="en-GB" sz="4100" dirty="0" smtClean="0">
                <a:effectLst>
                  <a:outerShdw blurRad="38100" dist="38100" dir="2700000" algn="ctr" rotWithShape="0">
                    <a:schemeClr val="tx1"/>
                  </a:outerShdw>
                </a:effectLst>
              </a:rPr>
              <a:t>Angels </a:t>
            </a:r>
            <a:r>
              <a:rPr lang="en-GB" sz="4100" dirty="0" smtClean="0">
                <a:effectLst>
                  <a:outerShdw blurRad="38100" dist="38100" dir="2700000" algn="ctr" rotWithShape="0">
                    <a:schemeClr val="tx1"/>
                  </a:outerShdw>
                </a:effectLst>
              </a:rPr>
              <a:t>&amp; Court </a:t>
            </a:r>
            <a:r>
              <a:rPr lang="en-GB" sz="4100" dirty="0" smtClean="0">
                <a:effectLst>
                  <a:outerShdw blurRad="38100" dist="38100" dir="2700000" algn="ctr" rotWithShape="0">
                    <a:schemeClr val="tx1"/>
                  </a:outerShdw>
                </a:effectLst>
              </a:rPr>
              <a:t>of </a:t>
            </a:r>
            <a:r>
              <a:rPr lang="en-GB" sz="4100" dirty="0" smtClean="0">
                <a:effectLst>
                  <a:outerShdw blurRad="38100" dist="38100" dir="2700000" algn="ctr" rotWithShape="0">
                    <a:schemeClr val="tx1"/>
                  </a:outerShdw>
                </a:effectLst>
              </a:rPr>
              <a:t>the Upright </a:t>
            </a:r>
            <a:r>
              <a:rPr lang="en-GB" sz="4100" dirty="0" smtClean="0">
                <a:effectLst>
                  <a:outerShdw blurRad="38100" dist="38100" dir="2700000" algn="ctr" rotWithShape="0">
                    <a:schemeClr val="tx1"/>
                  </a:outerShdw>
                </a:effectLst>
              </a:rPr>
              <a:t>– assignments</a:t>
            </a:r>
          </a:p>
          <a:p>
            <a:pPr>
              <a:spcBef>
                <a:spcPts val="600"/>
              </a:spcBef>
            </a:pPr>
            <a:r>
              <a:rPr lang="en-GB" sz="4100" dirty="0" smtClean="0">
                <a:effectLst>
                  <a:outerShdw blurRad="38100" dist="38100" dir="2700000" algn="ctr" rotWithShape="0">
                    <a:schemeClr val="tx1"/>
                  </a:outerShdw>
                </a:effectLst>
              </a:rPr>
              <a:t>Mobile Court of accusation</a:t>
            </a:r>
            <a:endParaRPr lang="en-GB" sz="41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14184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1052736"/>
            <a:ext cx="9144000" cy="5805264"/>
          </a:xfrm>
          <a:effectLst/>
        </p:spPr>
        <p:txBody>
          <a:bodyPr lIns="0" tIns="0" rIns="0" bIns="0">
            <a:normAutofit/>
          </a:bodyPr>
          <a:lstStyle/>
          <a:p>
            <a:r>
              <a:rPr lang="en-GB" sz="6000" dirty="0">
                <a:effectLst>
                  <a:outerShdw blurRad="38100" dist="38100" dir="2700000" algn="ctr" rotWithShape="0">
                    <a:schemeClr val="tx1"/>
                  </a:outerShdw>
                </a:effectLst>
              </a:rPr>
              <a:t>God would rather have you an amateur in the new thing than a professional in the old thing!! -</a:t>
            </a:r>
            <a:r>
              <a:rPr lang="en-GB" sz="6000" dirty="0" smtClean="0">
                <a:effectLst>
                  <a:outerShdw blurRad="38100" dist="38100" dir="2700000" algn="ctr" rotWithShape="0">
                    <a:schemeClr val="tx1"/>
                  </a:outerShdw>
                </a:effectLst>
              </a:rPr>
              <a:t> </a:t>
            </a:r>
            <a:r>
              <a:rPr lang="en-GB" sz="4800" dirty="0">
                <a:effectLst>
                  <a:outerShdw blurRad="38100" dist="38100" dir="2700000" algn="ctr" rotWithShape="0">
                    <a:schemeClr val="tx1"/>
                  </a:outerShdw>
                </a:effectLst>
              </a:rPr>
              <a:t>David Wagner</a:t>
            </a:r>
          </a:p>
        </p:txBody>
      </p:sp>
    </p:spTree>
    <p:extLst>
      <p:ext uri="{BB962C8B-B14F-4D97-AF65-F5344CB8AC3E}">
        <p14:creationId xmlns:p14="http://schemas.microsoft.com/office/powerpoint/2010/main" val="397818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I </a:t>
            </a:r>
            <a:r>
              <a:rPr lang="en-GB" sz="4400" dirty="0" smtClean="0"/>
              <a:t>took </a:t>
            </a:r>
            <a:r>
              <a:rPr lang="en-GB" sz="4400" dirty="0"/>
              <a:t>the scroll for 2015 before the court of chancellors </a:t>
            </a:r>
            <a:r>
              <a:rPr lang="en-GB" sz="4400" dirty="0" smtClean="0"/>
              <a:t>and l presented </a:t>
            </a:r>
            <a:r>
              <a:rPr lang="en-GB" sz="4400" dirty="0"/>
              <a:t>the scroll in my role as </a:t>
            </a:r>
            <a:r>
              <a:rPr lang="en-GB" sz="4400" dirty="0" smtClean="0"/>
              <a:t>chancellor</a:t>
            </a:r>
            <a:endParaRPr lang="en-GB" sz="4400" dirty="0" smtClean="0"/>
          </a:p>
          <a:p>
            <a:r>
              <a:rPr lang="en-GB" sz="4400" dirty="0" smtClean="0"/>
              <a:t>Set </a:t>
            </a:r>
            <a:r>
              <a:rPr lang="en-GB" sz="4400" dirty="0"/>
              <a:t>out the order of </a:t>
            </a:r>
            <a:r>
              <a:rPr lang="en-GB" sz="4400" dirty="0" smtClean="0"/>
              <a:t>Melchizedek’s priestly </a:t>
            </a:r>
            <a:r>
              <a:rPr lang="en-GB" sz="4400" dirty="0"/>
              <a:t>and kingly </a:t>
            </a:r>
            <a:r>
              <a:rPr lang="en-GB" sz="4400" dirty="0" smtClean="0"/>
              <a:t>functions</a:t>
            </a:r>
          </a:p>
          <a:p>
            <a:r>
              <a:rPr lang="en-GB" sz="4400" dirty="0"/>
              <a:t>C</a:t>
            </a:r>
            <a:r>
              <a:rPr lang="en-GB" sz="4400" dirty="0" smtClean="0"/>
              <a:t>omplete </a:t>
            </a:r>
            <a:r>
              <a:rPr lang="en-GB" sz="4400" dirty="0"/>
              <a:t>the blueprint for the governmental functions of </a:t>
            </a:r>
            <a:r>
              <a:rPr lang="en-GB" sz="4400" dirty="0" smtClean="0"/>
              <a:t>Freedom </a:t>
            </a:r>
            <a:r>
              <a:rPr lang="en-GB" sz="4400" dirty="0"/>
              <a:t>A</a:t>
            </a:r>
            <a:r>
              <a:rPr lang="en-GB" sz="4400" dirty="0" smtClean="0"/>
              <a:t>postolic </a:t>
            </a:r>
            <a:r>
              <a:rPr lang="en-GB" sz="4400" dirty="0"/>
              <a:t>M</a:t>
            </a:r>
            <a:r>
              <a:rPr lang="en-GB" sz="4400" dirty="0" smtClean="0"/>
              <a:t>inistries</a:t>
            </a:r>
          </a:p>
        </p:txBody>
      </p:sp>
    </p:spTree>
    <p:extLst>
      <p:ext uri="{BB962C8B-B14F-4D97-AF65-F5344CB8AC3E}">
        <p14:creationId xmlns:p14="http://schemas.microsoft.com/office/powerpoint/2010/main" val="15184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300" dirty="0" smtClean="0">
                <a:effectLst>
                  <a:outerShdw blurRad="38100" dist="38100" dir="2700000" algn="ctr" rotWithShape="0">
                    <a:schemeClr val="tx1"/>
                  </a:outerShdw>
                </a:effectLst>
              </a:rPr>
              <a:t>Scales </a:t>
            </a:r>
            <a:r>
              <a:rPr lang="en-GB" sz="4300" dirty="0">
                <a:effectLst>
                  <a:outerShdw blurRad="38100" dist="38100" dir="2700000" algn="ctr" rotWithShape="0">
                    <a:schemeClr val="tx1"/>
                  </a:outerShdw>
                </a:effectLst>
              </a:rPr>
              <a:t>justice </a:t>
            </a:r>
          </a:p>
          <a:p>
            <a:pPr>
              <a:spcBef>
                <a:spcPts val="600"/>
              </a:spcBef>
            </a:pPr>
            <a:r>
              <a:rPr lang="en-GB" sz="4300" dirty="0">
                <a:effectLst>
                  <a:outerShdw blurRad="38100" dist="38100" dir="2700000" algn="ctr" rotWithShape="0">
                    <a:schemeClr val="tx1"/>
                  </a:outerShdw>
                </a:effectLst>
              </a:rPr>
              <a:t>Ancient Paths</a:t>
            </a:r>
          </a:p>
          <a:p>
            <a:pPr>
              <a:spcBef>
                <a:spcPts val="600"/>
              </a:spcBef>
            </a:pPr>
            <a:r>
              <a:rPr lang="en-GB" sz="4300" dirty="0">
                <a:effectLst>
                  <a:outerShdw blurRad="38100" dist="38100" dir="2700000" algn="ctr" rotWithShape="0">
                    <a:schemeClr val="tx1"/>
                  </a:outerShdw>
                </a:effectLst>
              </a:rPr>
              <a:t>End of a </a:t>
            </a:r>
            <a:r>
              <a:rPr lang="en-GB" sz="4300" dirty="0">
                <a:effectLst>
                  <a:outerShdw blurRad="38100" dist="38100" dir="2700000" algn="ctr" rotWithShape="0">
                    <a:schemeClr val="tx1"/>
                  </a:outerShdw>
                </a:effectLst>
              </a:rPr>
              <a:t>40 </a:t>
            </a:r>
            <a:r>
              <a:rPr lang="en-GB" sz="4300" dirty="0" smtClean="0">
                <a:effectLst>
                  <a:outerShdw blurRad="38100" dist="38100" dir="2700000" algn="ctr" rotWithShape="0">
                    <a:schemeClr val="tx1"/>
                  </a:outerShdw>
                </a:effectLst>
              </a:rPr>
              <a:t>year </a:t>
            </a:r>
            <a:r>
              <a:rPr lang="en-GB" sz="4300" dirty="0" smtClean="0">
                <a:effectLst>
                  <a:outerShdw blurRad="38100" dist="38100" dir="2700000" algn="ctr" rotWithShape="0">
                    <a:schemeClr val="tx1"/>
                  </a:outerShdw>
                </a:effectLst>
              </a:rPr>
              <a:t>generation in August </a:t>
            </a:r>
            <a:r>
              <a:rPr lang="en-GB" sz="4300" dirty="0">
                <a:effectLst>
                  <a:outerShdw blurRad="38100" dist="38100" dir="2700000" algn="ctr" rotWithShape="0">
                    <a:schemeClr val="tx1"/>
                  </a:outerShdw>
                </a:effectLst>
              </a:rPr>
              <a:t>2015</a:t>
            </a:r>
          </a:p>
          <a:p>
            <a:pPr>
              <a:spcBef>
                <a:spcPts val="600"/>
              </a:spcBef>
            </a:pPr>
            <a:r>
              <a:rPr lang="en-GB" sz="4300" dirty="0">
                <a:effectLst>
                  <a:outerShdw blurRad="38100" dist="38100" dir="2700000" algn="ctr" rotWithShape="0">
                    <a:schemeClr val="tx1"/>
                  </a:outerShdw>
                </a:effectLst>
              </a:rPr>
              <a:t>Beginning of a new order</a:t>
            </a:r>
          </a:p>
          <a:p>
            <a:pPr>
              <a:spcBef>
                <a:spcPts val="600"/>
              </a:spcBef>
            </a:pPr>
            <a:r>
              <a:rPr lang="en-GB" sz="4300" dirty="0">
                <a:effectLst>
                  <a:outerShdw blurRad="38100" dist="38100" dir="2700000" algn="ctr" rotWithShape="0">
                    <a:schemeClr val="tx1"/>
                  </a:outerShdw>
                </a:effectLst>
              </a:rPr>
              <a:t>Joshua Generation and </a:t>
            </a:r>
            <a:r>
              <a:rPr lang="en-GB" sz="4300" dirty="0" smtClean="0">
                <a:effectLst>
                  <a:outerShdw blurRad="38100" dist="38100" dir="2700000" algn="ctr" rotWithShape="0">
                    <a:schemeClr val="tx1"/>
                  </a:outerShdw>
                </a:effectLst>
              </a:rPr>
              <a:t>the order </a:t>
            </a:r>
            <a:r>
              <a:rPr lang="en-GB" sz="4300" dirty="0">
                <a:effectLst>
                  <a:outerShdw blurRad="38100" dist="38100" dir="2700000" algn="ctr" rotWithShape="0">
                    <a:schemeClr val="tx1"/>
                  </a:outerShdw>
                </a:effectLst>
              </a:rPr>
              <a:t>of </a:t>
            </a:r>
            <a:r>
              <a:rPr lang="en-GB" sz="4300" dirty="0" smtClean="0">
                <a:effectLst>
                  <a:outerShdw blurRad="38100" dist="38100" dir="2700000" algn="ctr" rotWithShape="0">
                    <a:schemeClr val="tx1"/>
                  </a:outerShdw>
                </a:effectLst>
              </a:rPr>
              <a:t>Melchizedek</a:t>
            </a:r>
          </a:p>
          <a:p>
            <a:pPr>
              <a:spcBef>
                <a:spcPts val="600"/>
              </a:spcBef>
            </a:pPr>
            <a:r>
              <a:rPr lang="en-GB" sz="4300" dirty="0" smtClean="0">
                <a:effectLst>
                  <a:outerShdw blurRad="38100" dist="38100" dir="2700000" algn="ctr" rotWithShape="0">
                    <a:schemeClr val="tx1"/>
                  </a:outerShdw>
                </a:effectLst>
              </a:rPr>
              <a:t>Lion - Kingly </a:t>
            </a:r>
            <a:r>
              <a:rPr lang="en-GB" sz="4300" dirty="0" smtClean="0">
                <a:effectLst>
                  <a:outerShdw blurRad="38100" dist="38100" dir="2700000" algn="ctr" rotWithShape="0">
                    <a:schemeClr val="tx1"/>
                  </a:outerShdw>
                </a:effectLst>
              </a:rPr>
              <a:t>order</a:t>
            </a:r>
            <a:endParaRPr lang="en-GB" sz="4300" dirty="0">
              <a:effectLst>
                <a:outerShdw blurRad="38100" dist="38100" dir="2700000" algn="ctr" rotWithShape="0">
                  <a:schemeClr val="tx1"/>
                </a:outerShdw>
              </a:effectLst>
            </a:endParaRP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2297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Set forth the legislative functions of the 3, </a:t>
            </a:r>
            <a:r>
              <a:rPr lang="en-GB" sz="4400" dirty="0" smtClean="0"/>
              <a:t>7’s </a:t>
            </a:r>
            <a:r>
              <a:rPr lang="en-GB" sz="4400" dirty="0"/>
              <a:t>and </a:t>
            </a:r>
            <a:r>
              <a:rPr lang="en-GB" sz="4400" dirty="0" smtClean="0"/>
              <a:t>12</a:t>
            </a:r>
          </a:p>
          <a:p>
            <a:r>
              <a:rPr lang="en-GB" sz="4400" dirty="0"/>
              <a:t>Investiture and enthronement for the 7 mountains</a:t>
            </a:r>
          </a:p>
          <a:p>
            <a:r>
              <a:rPr lang="en-GB" sz="4400" dirty="0" smtClean="0"/>
              <a:t>Engage </a:t>
            </a:r>
            <a:r>
              <a:rPr lang="en-GB" sz="4400" dirty="0"/>
              <a:t>the 4 chambers of the heart and the marriage </a:t>
            </a:r>
            <a:r>
              <a:rPr lang="en-GB" sz="4400" dirty="0" smtClean="0"/>
              <a:t>process</a:t>
            </a:r>
          </a:p>
          <a:p>
            <a:r>
              <a:rPr lang="en-GB" sz="4400" dirty="0" smtClean="0"/>
              <a:t>Engage </a:t>
            </a:r>
            <a:r>
              <a:rPr lang="en-GB" sz="4400" dirty="0"/>
              <a:t>the </a:t>
            </a:r>
            <a:r>
              <a:rPr lang="en-GB" sz="4400" dirty="0" err="1"/>
              <a:t>K</a:t>
            </a:r>
            <a:r>
              <a:rPr lang="en-GB" sz="4400" dirty="0" err="1" smtClean="0"/>
              <a:t>etubah</a:t>
            </a:r>
            <a:r>
              <a:rPr lang="en-GB" sz="4400" dirty="0" smtClean="0"/>
              <a:t> </a:t>
            </a:r>
            <a:r>
              <a:rPr lang="en-GB" sz="4400" dirty="0" smtClean="0"/>
              <a:t>(marriage </a:t>
            </a:r>
            <a:r>
              <a:rPr lang="en-GB" sz="4400" dirty="0" smtClean="0"/>
              <a:t>contract) and </a:t>
            </a:r>
            <a:r>
              <a:rPr lang="en-GB" sz="4400" dirty="0"/>
              <a:t>release </a:t>
            </a:r>
            <a:r>
              <a:rPr lang="en-GB" sz="4400" dirty="0" smtClean="0"/>
              <a:t>its </a:t>
            </a:r>
            <a:r>
              <a:rPr lang="en-GB" sz="4400" dirty="0"/>
              <a:t>revelation </a:t>
            </a:r>
            <a:endParaRPr lang="en-GB" sz="4400" dirty="0" smtClean="0"/>
          </a:p>
        </p:txBody>
      </p:sp>
    </p:spTree>
    <p:extLst>
      <p:ext uri="{BB962C8B-B14F-4D97-AF65-F5344CB8AC3E}">
        <p14:creationId xmlns:p14="http://schemas.microsoft.com/office/powerpoint/2010/main" val="39067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Establish </a:t>
            </a:r>
            <a:r>
              <a:rPr lang="en-GB" sz="4400" dirty="0"/>
              <a:t>the legislative </a:t>
            </a:r>
            <a:r>
              <a:rPr lang="en-GB" sz="4400" dirty="0" smtClean="0"/>
              <a:t>function</a:t>
            </a:r>
            <a:r>
              <a:rPr lang="en-GB" sz="4400" dirty="0"/>
              <a:t>  for the area and the affairs of the </a:t>
            </a:r>
            <a:r>
              <a:rPr lang="en-GB" sz="4400" dirty="0" smtClean="0"/>
              <a:t>nations</a:t>
            </a:r>
          </a:p>
          <a:p>
            <a:r>
              <a:rPr lang="en-GB" sz="4400" dirty="0" smtClean="0"/>
              <a:t>Open </a:t>
            </a:r>
            <a:r>
              <a:rPr lang="en-GB" sz="4400" dirty="0"/>
              <a:t>the revelation for the 12 high chancellors houses and the protocols for the 12 </a:t>
            </a:r>
            <a:r>
              <a:rPr lang="en-GB" sz="4400" dirty="0" smtClean="0"/>
              <a:t>heavenly </a:t>
            </a:r>
            <a:r>
              <a:rPr lang="en-GB" sz="4400" dirty="0"/>
              <a:t>laws of </a:t>
            </a:r>
            <a:r>
              <a:rPr lang="en-GB" sz="4400" dirty="0" smtClean="0"/>
              <a:t>Zion</a:t>
            </a:r>
            <a:endParaRPr lang="en-GB" sz="4400" dirty="0"/>
          </a:p>
          <a:p>
            <a:r>
              <a:rPr lang="en-GB" sz="4400" dirty="0"/>
              <a:t>S</a:t>
            </a:r>
            <a:r>
              <a:rPr lang="en-GB" sz="4400" dirty="0" smtClean="0"/>
              <a:t>ealed </a:t>
            </a:r>
            <a:r>
              <a:rPr lang="en-GB" sz="4400" dirty="0"/>
              <a:t>with </a:t>
            </a:r>
            <a:r>
              <a:rPr lang="en-GB" sz="4400" dirty="0" smtClean="0"/>
              <a:t>Lion </a:t>
            </a:r>
            <a:r>
              <a:rPr lang="en-GB" sz="4400" dirty="0"/>
              <a:t>O</a:t>
            </a:r>
            <a:r>
              <a:rPr lang="en-GB" sz="4400" dirty="0" smtClean="0"/>
              <a:t>x </a:t>
            </a:r>
            <a:r>
              <a:rPr lang="en-GB" sz="4400" dirty="0"/>
              <a:t>E</a:t>
            </a:r>
            <a:r>
              <a:rPr lang="en-GB" sz="4400" dirty="0" smtClean="0"/>
              <a:t>agle </a:t>
            </a:r>
            <a:r>
              <a:rPr lang="en-GB" sz="4400" dirty="0"/>
              <a:t>and </a:t>
            </a:r>
            <a:r>
              <a:rPr lang="en-GB" sz="4400" dirty="0" smtClean="0"/>
              <a:t>I added my </a:t>
            </a:r>
            <a:r>
              <a:rPr lang="en-GB" sz="4400" dirty="0"/>
              <a:t>seal as the man</a:t>
            </a:r>
          </a:p>
          <a:p>
            <a:endParaRPr lang="en-GB" sz="4400" dirty="0">
              <a:effectLst/>
            </a:endParaRPr>
          </a:p>
        </p:txBody>
      </p:sp>
    </p:spTree>
    <p:extLst>
      <p:ext uri="{BB962C8B-B14F-4D97-AF65-F5344CB8AC3E}">
        <p14:creationId xmlns:p14="http://schemas.microsoft.com/office/powerpoint/2010/main" val="22898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I went to the place on the </a:t>
            </a:r>
            <a:r>
              <a:rPr lang="en-GB" sz="4400" dirty="0" smtClean="0">
                <a:effectLst>
                  <a:outerShdw blurRad="38100" dist="38100" dir="2700000" algn="ctr" rotWithShape="0">
                    <a:schemeClr val="tx1"/>
                  </a:outerShdw>
                </a:effectLst>
              </a:rPr>
              <a:t>heights </a:t>
            </a:r>
            <a:r>
              <a:rPr lang="en-GB" sz="4400" dirty="0">
                <a:effectLst>
                  <a:outerShdw blurRad="38100" dist="38100" dir="2700000" algn="ctr" rotWithShape="0">
                    <a:schemeClr val="tx1"/>
                  </a:outerShdw>
                </a:effectLst>
              </a:rPr>
              <a:t>where the paths meet. Wisdom was standing holding up </a:t>
            </a:r>
            <a:r>
              <a:rPr lang="en-GB" sz="4400" dirty="0">
                <a:effectLst>
                  <a:outerShdw blurRad="38100" dist="38100" dir="2700000" algn="ctr" rotWithShape="0">
                    <a:schemeClr val="tx1"/>
                  </a:outerShdw>
                </a:effectLst>
              </a:rPr>
              <a:t>a</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scales.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There </a:t>
            </a:r>
            <a:r>
              <a:rPr lang="en-GB" sz="4400" dirty="0">
                <a:effectLst>
                  <a:outerShdw blurRad="38100" dist="38100" dir="2700000" algn="ctr" rotWithShape="0">
                    <a:schemeClr val="tx1"/>
                  </a:outerShdw>
                </a:effectLst>
              </a:rPr>
              <a:t>is a time of being weighed that is coming. </a:t>
            </a:r>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must judge and exercise judicial authority using </a:t>
            </a:r>
            <a:r>
              <a:rPr lang="en-GB" sz="4400" dirty="0" smtClean="0">
                <a:effectLst>
                  <a:outerShdw blurRad="38100" dist="38100" dir="2700000" algn="ctr" rotWithShape="0">
                    <a:schemeClr val="tx1"/>
                  </a:outerShdw>
                </a:effectLst>
              </a:rPr>
              <a:t>the </a:t>
            </a:r>
            <a:r>
              <a:rPr lang="en-GB" sz="4400" dirty="0" smtClean="0">
                <a:solidFill>
                  <a:srgbClr val="FFFF00"/>
                </a:solidFill>
                <a:effectLst>
                  <a:outerShdw blurRad="38100" dist="38100" dir="2700000" algn="ctr" rotWithShape="0">
                    <a:schemeClr val="tx1"/>
                  </a:outerShdw>
                </a:effectLst>
              </a:rPr>
              <a:t>scales </a:t>
            </a:r>
            <a:r>
              <a:rPr lang="en-GB" sz="4400" dirty="0">
                <a:solidFill>
                  <a:srgbClr val="FFFF00"/>
                </a:solidFill>
                <a:effectLst>
                  <a:outerShdw blurRad="38100" dist="38100" dir="2700000" algn="ctr" rotWithShape="0">
                    <a:schemeClr val="tx1"/>
                  </a:outerShdw>
                </a:effectLst>
              </a:rPr>
              <a:t>of justice</a:t>
            </a:r>
            <a:r>
              <a:rPr lang="en-GB" sz="4400" dirty="0" smtClean="0">
                <a:effectLst>
                  <a:outerShdw blurRad="38100" dist="38100" dir="2700000" algn="ctr" rotWithShape="0">
                    <a:schemeClr val="tx1"/>
                  </a:outerShdw>
                </a:effectLst>
              </a:rPr>
              <a:t>.</a:t>
            </a:r>
          </a:p>
          <a:p>
            <a:r>
              <a:rPr lang="en-GB" sz="4400" dirty="0" smtClean="0">
                <a:effectLst>
                  <a:outerShdw blurRad="38100" dist="38100" dir="2700000" algn="ctr" rotWithShape="0">
                    <a:schemeClr val="tx1"/>
                  </a:outerShdw>
                </a:effectLst>
              </a:rPr>
              <a:t>Judgment ?</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73930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Vision Destiny </a:t>
            </a:r>
            <a:r>
              <a:rPr lang="en-GB" dirty="0" smtClean="0"/>
              <a:t>2015</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p:spPr>
        <p:txBody>
          <a:bodyPr>
            <a:normAutofit fontScale="92500" lnSpcReduction="10000"/>
          </a:bodyPr>
          <a:lstStyle/>
          <a:p>
            <a:r>
              <a:rPr lang="en-GB" dirty="0">
                <a:effectLst>
                  <a:outerShdw blurRad="50800" dist="38100" dir="8100000" algn="tr" rotWithShape="0">
                    <a:prstClr val="black">
                      <a:alpha val="40000"/>
                    </a:prstClr>
                  </a:outerShdw>
                </a:effectLst>
              </a:rPr>
              <a:t>“</a:t>
            </a:r>
            <a:r>
              <a:rPr lang="en-GB" dirty="0"/>
              <a:t>2015 WILL BE A YEAR OF THUNDER TO GET THE ENEMY’S PLUNDER, QUAKING AND SHAKING, AND THE FIRE OF SIFTING FOR SHIFTING</a:t>
            </a:r>
            <a:r>
              <a:rPr lang="en-GB" dirty="0" smtClean="0"/>
              <a:t>!”</a:t>
            </a:r>
          </a:p>
          <a:p>
            <a:r>
              <a:rPr lang="en-GB" dirty="0"/>
              <a:t>2015 will be a year of God’s thunder, which will reveal the </a:t>
            </a:r>
            <a:r>
              <a:rPr lang="en-GB" dirty="0">
                <a:solidFill>
                  <a:srgbClr val="FFFF00"/>
                </a:solidFill>
              </a:rPr>
              <a:t>terribleness of His judgment </a:t>
            </a:r>
            <a:r>
              <a:rPr lang="en-GB" dirty="0"/>
              <a:t>and also the place of testing in which He brings the Bride to reveal His secrets. First, we will see with God’s thunder the Power of His Word and </a:t>
            </a:r>
            <a:r>
              <a:rPr lang="en-GB" dirty="0">
                <a:solidFill>
                  <a:srgbClr val="FFFF00"/>
                </a:solidFill>
              </a:rPr>
              <a:t>the terribleness of His judgments for the wicked</a:t>
            </a:r>
            <a:r>
              <a:rPr lang="en-GB" dirty="0"/>
              <a:t>.</a:t>
            </a:r>
          </a:p>
        </p:txBody>
      </p:sp>
    </p:spTree>
    <p:extLst>
      <p:ext uri="{BB962C8B-B14F-4D97-AF65-F5344CB8AC3E}">
        <p14:creationId xmlns:p14="http://schemas.microsoft.com/office/powerpoint/2010/main" val="99203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lnSpcReduction="10000"/>
          </a:bodyPr>
          <a:lstStyle/>
          <a:p>
            <a:pPr>
              <a:spcBef>
                <a:spcPts val="1200"/>
              </a:spcBef>
            </a:pPr>
            <a:r>
              <a:rPr lang="en-GB" sz="4400" dirty="0" smtClean="0"/>
              <a:t>What is judgment</a:t>
            </a:r>
            <a:r>
              <a:rPr lang="en-GB" sz="4400" dirty="0" smtClean="0"/>
              <a:t>?</a:t>
            </a:r>
          </a:p>
          <a:p>
            <a:pPr>
              <a:spcBef>
                <a:spcPts val="1200"/>
              </a:spcBef>
            </a:pPr>
            <a:r>
              <a:rPr lang="en-GB" sz="4400" dirty="0" smtClean="0"/>
              <a:t>Judgment is not punishment or bringing bad things on people</a:t>
            </a:r>
            <a:endParaRPr lang="en-GB" sz="4400" dirty="0" smtClean="0"/>
          </a:p>
          <a:p>
            <a:pPr>
              <a:spcBef>
                <a:spcPts val="1200"/>
              </a:spcBef>
            </a:pPr>
            <a:r>
              <a:rPr lang="en-GB" sz="4400" dirty="0" smtClean="0"/>
              <a:t>1 John 4:8 God is love</a:t>
            </a:r>
          </a:p>
          <a:p>
            <a:pPr>
              <a:spcBef>
                <a:spcPts val="1200"/>
              </a:spcBef>
            </a:pPr>
            <a:r>
              <a:rPr lang="en-GB" sz="4400" dirty="0"/>
              <a:t>Rom 4:2 Or do you think lightly of the riches of His kindness and tolerance and patience, not knowing that the </a:t>
            </a:r>
            <a:r>
              <a:rPr lang="en-GB" sz="4400" dirty="0">
                <a:solidFill>
                  <a:srgbClr val="FFFF00"/>
                </a:solidFill>
              </a:rPr>
              <a:t>kindness of God </a:t>
            </a:r>
            <a:r>
              <a:rPr lang="en-GB" sz="4400" dirty="0"/>
              <a:t>leads you to repentance?</a:t>
            </a:r>
            <a:endParaRPr lang="en-GB" sz="4400" dirty="0" smtClean="0"/>
          </a:p>
        </p:txBody>
      </p:sp>
    </p:spTree>
    <p:extLst>
      <p:ext uri="{BB962C8B-B14F-4D97-AF65-F5344CB8AC3E}">
        <p14:creationId xmlns:p14="http://schemas.microsoft.com/office/powerpoint/2010/main" val="322367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1 </a:t>
            </a:r>
            <a:r>
              <a:rPr lang="en-GB" sz="4400" dirty="0"/>
              <a:t>Peter 4:17 For it is time for </a:t>
            </a:r>
            <a:r>
              <a:rPr lang="en-GB" sz="4400" dirty="0">
                <a:solidFill>
                  <a:srgbClr val="FFFF00"/>
                </a:solidFill>
              </a:rPr>
              <a:t>judgment</a:t>
            </a:r>
            <a:r>
              <a:rPr lang="en-GB" sz="4400" dirty="0"/>
              <a:t> to begin with the household of God; and if it begins with us first, what will be the outcome for those who do not obey the gospel of God</a:t>
            </a:r>
            <a:r>
              <a:rPr lang="en-GB" sz="4400" dirty="0" smtClean="0"/>
              <a:t>? </a:t>
            </a:r>
            <a:endParaRPr lang="en-GB" sz="4400" dirty="0"/>
          </a:p>
          <a:p>
            <a:pPr>
              <a:spcBef>
                <a:spcPts val="1200"/>
              </a:spcBef>
            </a:pPr>
            <a:r>
              <a:rPr lang="en-GB" sz="4400" dirty="0"/>
              <a:t>Judgment is a decision for or against</a:t>
            </a:r>
          </a:p>
          <a:p>
            <a:pPr>
              <a:spcBef>
                <a:spcPts val="1200"/>
              </a:spcBef>
            </a:pPr>
            <a:r>
              <a:rPr lang="en-GB" sz="4400" dirty="0" smtClean="0"/>
              <a:t>Choice to see God and follow Him</a:t>
            </a:r>
            <a:endParaRPr lang="en-GB" sz="4400" dirty="0" smtClean="0"/>
          </a:p>
        </p:txBody>
      </p:sp>
    </p:spTree>
    <p:extLst>
      <p:ext uri="{BB962C8B-B14F-4D97-AF65-F5344CB8AC3E}">
        <p14:creationId xmlns:p14="http://schemas.microsoft.com/office/powerpoint/2010/main" val="178811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lnSpcReduction="10000"/>
          </a:bodyPr>
          <a:lstStyle/>
          <a:p>
            <a:pPr>
              <a:spcBef>
                <a:spcPts val="1200"/>
              </a:spcBef>
            </a:pPr>
            <a:r>
              <a:rPr lang="en-GB" sz="4400" dirty="0"/>
              <a:t> In the original Greek </a:t>
            </a:r>
            <a:r>
              <a:rPr lang="en-GB" sz="4400" dirty="0" smtClean="0"/>
              <a:t>the </a:t>
            </a:r>
            <a:r>
              <a:rPr lang="en-GB" sz="4400" dirty="0"/>
              <a:t>word </a:t>
            </a:r>
            <a:r>
              <a:rPr lang="en-GB" sz="4400" dirty="0" smtClean="0"/>
              <a:t>judgement is </a:t>
            </a:r>
            <a:r>
              <a:rPr lang="en-GB" sz="4400" dirty="0" err="1"/>
              <a:t>krima</a:t>
            </a:r>
            <a:r>
              <a:rPr lang="en-GB" sz="4400" dirty="0"/>
              <a:t> which means </a:t>
            </a:r>
            <a:r>
              <a:rPr lang="en-GB" sz="4400" dirty="0" smtClean="0"/>
              <a:t>a “decision</a:t>
            </a:r>
            <a:r>
              <a:rPr lang="en-GB" sz="4400" dirty="0"/>
              <a:t>” or “decree.” It’s the decision of a judge or authority</a:t>
            </a:r>
            <a:r>
              <a:rPr lang="en-GB" sz="4400" dirty="0" smtClean="0"/>
              <a:t>.</a:t>
            </a:r>
          </a:p>
          <a:p>
            <a:pPr>
              <a:spcBef>
                <a:spcPts val="1200"/>
              </a:spcBef>
            </a:pPr>
            <a:r>
              <a:rPr lang="en-GB" sz="4400" dirty="0" err="1"/>
              <a:t>Jn</a:t>
            </a:r>
            <a:r>
              <a:rPr lang="en-GB" sz="4400" dirty="0"/>
              <a:t> </a:t>
            </a:r>
            <a:r>
              <a:rPr lang="en-GB" sz="4400" dirty="0" smtClean="0"/>
              <a:t>3:17 “</a:t>
            </a:r>
            <a:r>
              <a:rPr lang="en-GB" sz="4400" dirty="0"/>
              <a:t>For </a:t>
            </a:r>
            <a:r>
              <a:rPr lang="en-GB" sz="4400" dirty="0"/>
              <a:t>God </a:t>
            </a:r>
            <a:r>
              <a:rPr lang="en-GB" sz="4400" dirty="0" smtClean="0"/>
              <a:t>did not send </a:t>
            </a:r>
            <a:r>
              <a:rPr lang="en-GB" sz="4400" dirty="0"/>
              <a:t>the Son into the world to judge (</a:t>
            </a:r>
            <a:r>
              <a:rPr lang="en-GB" sz="4400" dirty="0" err="1"/>
              <a:t>krino</a:t>
            </a:r>
            <a:r>
              <a:rPr lang="en-GB" sz="4400" dirty="0"/>
              <a:t>) the world…” </a:t>
            </a:r>
          </a:p>
          <a:p>
            <a:pPr>
              <a:spcBef>
                <a:spcPts val="1200"/>
              </a:spcBef>
            </a:pPr>
            <a:r>
              <a:rPr lang="en-GB" sz="4400" dirty="0" err="1"/>
              <a:t>Jn</a:t>
            </a:r>
            <a:r>
              <a:rPr lang="en-GB" sz="4400" dirty="0"/>
              <a:t> </a:t>
            </a:r>
            <a:r>
              <a:rPr lang="en-GB" sz="4400" dirty="0" smtClean="0"/>
              <a:t>9:39 “</a:t>
            </a:r>
            <a:r>
              <a:rPr lang="en-GB" sz="4400" dirty="0"/>
              <a:t>For </a:t>
            </a:r>
            <a:r>
              <a:rPr lang="en-GB" sz="4400" dirty="0"/>
              <a:t>judgment (</a:t>
            </a:r>
            <a:r>
              <a:rPr lang="en-GB" sz="4400" dirty="0" err="1"/>
              <a:t>krima</a:t>
            </a:r>
            <a:r>
              <a:rPr lang="en-GB" sz="4400" dirty="0"/>
              <a:t>) I have come into this world</a:t>
            </a:r>
            <a:r>
              <a:rPr lang="en-GB" sz="4400" dirty="0" smtClean="0"/>
              <a:t>…”</a:t>
            </a:r>
            <a:endParaRPr lang="en-GB" sz="4400" dirty="0" smtClean="0"/>
          </a:p>
        </p:txBody>
      </p:sp>
    </p:spTree>
    <p:extLst>
      <p:ext uri="{BB962C8B-B14F-4D97-AF65-F5344CB8AC3E}">
        <p14:creationId xmlns:p14="http://schemas.microsoft.com/office/powerpoint/2010/main" val="122729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Jesus did not come to judge the world, yet the world will be judged on account of Jesus.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Now </a:t>
            </a:r>
            <a:r>
              <a:rPr lang="en-GB" sz="4400" dirty="0">
                <a:effectLst>
                  <a:outerShdw blurRad="38100" dist="38100" dir="2700000" algn="ctr" rotWithShape="0">
                    <a:schemeClr val="tx1"/>
                  </a:outerShdw>
                </a:effectLst>
              </a:rPr>
              <a:t>if Jesus said He is not the one doing the deciding (</a:t>
            </a:r>
            <a:r>
              <a:rPr lang="en-GB" sz="4400" dirty="0" err="1">
                <a:effectLst>
                  <a:outerShdw blurRad="38100" dist="38100" dir="2700000" algn="ctr" rotWithShape="0">
                    <a:schemeClr val="tx1"/>
                  </a:outerShdw>
                </a:effectLst>
              </a:rPr>
              <a:t>krino</a:t>
            </a:r>
            <a:r>
              <a:rPr lang="en-GB" sz="4400" dirty="0">
                <a:effectLst>
                  <a:outerShdw blurRad="38100" dist="38100" dir="2700000" algn="ctr" rotWithShape="0">
                    <a:schemeClr val="tx1"/>
                  </a:outerShdw>
                </a:effectLst>
              </a:rPr>
              <a:t>), but that decisions (</a:t>
            </a:r>
            <a:r>
              <a:rPr lang="en-GB" sz="4400" dirty="0" err="1">
                <a:effectLst>
                  <a:outerShdw blurRad="38100" dist="38100" dir="2700000" algn="ctr" rotWithShape="0">
                    <a:schemeClr val="tx1"/>
                  </a:outerShdw>
                </a:effectLst>
              </a:rPr>
              <a:t>krima</a:t>
            </a:r>
            <a:r>
              <a:rPr lang="en-GB" sz="4400" dirty="0">
                <a:effectLst>
                  <a:outerShdw blurRad="38100" dist="38100" dir="2700000" algn="ctr" rotWithShape="0">
                    <a:schemeClr val="tx1"/>
                  </a:outerShdw>
                </a:effectLst>
              </a:rPr>
              <a:t>) will be made on account of Him, then who is making these </a:t>
            </a:r>
            <a:r>
              <a:rPr lang="en-GB" sz="4400" dirty="0" smtClean="0">
                <a:effectLst>
                  <a:outerShdw blurRad="38100" dist="38100" dir="2700000" algn="ctr" rotWithShape="0">
                    <a:schemeClr val="tx1"/>
                  </a:outerShdw>
                </a:effectLst>
              </a:rPr>
              <a:t>decisions?</a:t>
            </a:r>
          </a:p>
        </p:txBody>
      </p:sp>
    </p:spTree>
    <p:extLst>
      <p:ext uri="{BB962C8B-B14F-4D97-AF65-F5344CB8AC3E}">
        <p14:creationId xmlns:p14="http://schemas.microsoft.com/office/powerpoint/2010/main" val="275083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effectLst>
                  <a:outerShdw blurRad="38100" dist="38100" dir="2700000" algn="ctr" rotWithShape="0">
                    <a:schemeClr val="tx1"/>
                  </a:outerShdw>
                </a:effectLst>
              </a:rPr>
              <a:t>We </a:t>
            </a:r>
            <a:r>
              <a:rPr lang="en-GB" sz="4400" dirty="0">
                <a:effectLst>
                  <a:outerShdw blurRad="38100" dist="38100" dir="2700000" algn="ctr" rotWithShape="0">
                    <a:schemeClr val="tx1"/>
                  </a:outerShdw>
                </a:effectLst>
              </a:rPr>
              <a:t>are! Every </a:t>
            </a:r>
            <a:r>
              <a:rPr lang="en-GB" sz="4400" dirty="0" smtClean="0">
                <a:effectLst>
                  <a:outerShdw blurRad="38100" dist="38100" dir="2700000" algn="ctr" rotWithShape="0">
                    <a:schemeClr val="tx1"/>
                  </a:outerShdw>
                </a:effectLst>
              </a:rPr>
              <a:t>one </a:t>
            </a:r>
            <a:r>
              <a:rPr lang="en-GB" sz="4400" dirty="0">
                <a:effectLst>
                  <a:outerShdw blurRad="38100" dist="38100" dir="2700000" algn="ctr" rotWithShape="0">
                    <a:schemeClr val="tx1"/>
                  </a:outerShdw>
                </a:effectLst>
              </a:rPr>
              <a:t>of us will either decide to put our faith in Jesus or we won’t.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a:effectLst>
                  <a:outerShdw blurRad="38100" dist="38100" dir="2700000" algn="ctr" rotWithShape="0">
                    <a:schemeClr val="tx1"/>
                  </a:outerShdw>
                </a:effectLst>
              </a:rPr>
              <a:t>2 </a:t>
            </a:r>
            <a:r>
              <a:rPr lang="en-GB" sz="4400" dirty="0" err="1">
                <a:effectLst>
                  <a:outerShdw blurRad="38100" dist="38100" dir="2700000" algn="ctr" rotWithShape="0">
                    <a:schemeClr val="tx1"/>
                  </a:outerShdw>
                </a:effectLst>
              </a:rPr>
              <a:t>Cor</a:t>
            </a: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5:5,17 Those </a:t>
            </a:r>
            <a:r>
              <a:rPr lang="en-GB" sz="4400" dirty="0">
                <a:effectLst>
                  <a:outerShdw blurRad="38100" dist="38100" dir="2700000" algn="ctr" rotWithShape="0">
                    <a:schemeClr val="tx1"/>
                  </a:outerShdw>
                </a:effectLst>
              </a:rPr>
              <a:t>who put their faith in Christ are made into a new creation and given His Spirit as a deposit guaranteeing what is to come </a:t>
            </a:r>
          </a:p>
        </p:txBody>
      </p:sp>
    </p:spTree>
    <p:extLst>
      <p:ext uri="{BB962C8B-B14F-4D97-AF65-F5344CB8AC3E}">
        <p14:creationId xmlns:p14="http://schemas.microsoft.com/office/powerpoint/2010/main" val="296647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lnSpc>
                <a:spcPct val="110000"/>
              </a:lnSpc>
              <a:spcBef>
                <a:spcPts val="600"/>
              </a:spcBef>
            </a:pPr>
            <a:r>
              <a:rPr lang="en-GB" sz="4400" dirty="0" smtClean="0">
                <a:effectLst>
                  <a:outerShdw blurRad="38100" dist="38100" dir="2700000" algn="ctr" rotWithShape="0">
                    <a:schemeClr val="tx1"/>
                  </a:outerShdw>
                </a:effectLst>
              </a:rPr>
              <a:t>When </a:t>
            </a:r>
            <a:r>
              <a:rPr lang="en-GB" sz="4400" dirty="0">
                <a:effectLst>
                  <a:outerShdw blurRad="38100" dist="38100" dir="2700000" algn="ctr" rotWithShape="0">
                    <a:schemeClr val="tx1"/>
                  </a:outerShdw>
                </a:effectLst>
              </a:rPr>
              <a:t>Jesus returns in glory He will not judge anyone.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He </a:t>
            </a:r>
            <a:r>
              <a:rPr lang="en-GB" sz="4400" dirty="0">
                <a:effectLst>
                  <a:outerShdw blurRad="38100" dist="38100" dir="2700000" algn="ctr" rotWithShape="0">
                    <a:schemeClr val="tx1"/>
                  </a:outerShdw>
                </a:effectLst>
              </a:rPr>
              <a:t>will simply separate those who have </a:t>
            </a:r>
            <a:r>
              <a:rPr lang="en-GB" sz="4400" dirty="0" smtClean="0">
                <a:effectLst>
                  <a:outerShdw blurRad="38100" dist="38100" dir="2700000" algn="ctr" rotWithShape="0">
                    <a:schemeClr val="tx1"/>
                  </a:outerShdw>
                </a:effectLst>
              </a:rPr>
              <a:t>chosen to follow  Him </a:t>
            </a:r>
            <a:r>
              <a:rPr lang="en-GB" sz="4400" dirty="0">
                <a:effectLst>
                  <a:outerShdw blurRad="38100" dist="38100" dir="2700000" algn="ctr" rotWithShape="0">
                    <a:schemeClr val="tx1"/>
                  </a:outerShdw>
                </a:effectLst>
              </a:rPr>
              <a:t>from those who have chosen to bet on themselves.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Grace of God that brings salvation has appeared to all men, but not all men will </a:t>
            </a:r>
            <a:r>
              <a:rPr lang="en-GB" sz="4400" dirty="0" smtClean="0">
                <a:effectLst>
                  <a:outerShdw blurRad="38100" dist="38100" dir="2700000" algn="ctr" rotWithShape="0">
                    <a:schemeClr val="tx1"/>
                  </a:outerShdw>
                </a:effectLst>
              </a:rPr>
              <a:t>choose to put </a:t>
            </a:r>
            <a:r>
              <a:rPr lang="en-GB" sz="4400" dirty="0">
                <a:effectLst>
                  <a:outerShdw blurRad="38100" dist="38100" dir="2700000" algn="ctr" rotWithShape="0">
                    <a:schemeClr val="tx1"/>
                  </a:outerShdw>
                </a:effectLst>
              </a:rPr>
              <a:t>their faith in Him.</a:t>
            </a:r>
          </a:p>
        </p:txBody>
      </p:sp>
    </p:spTree>
    <p:extLst>
      <p:ext uri="{BB962C8B-B14F-4D97-AF65-F5344CB8AC3E}">
        <p14:creationId xmlns:p14="http://schemas.microsoft.com/office/powerpoint/2010/main" val="346384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300" dirty="0">
                <a:effectLst>
                  <a:outerShdw blurRad="38100" dist="38100" dir="2700000" algn="ctr" rotWithShape="0">
                    <a:schemeClr val="tx1"/>
                  </a:outerShdw>
                </a:effectLst>
              </a:rPr>
              <a:t>Judgment </a:t>
            </a:r>
            <a:r>
              <a:rPr lang="en-GB" sz="4300" dirty="0" smtClean="0">
                <a:effectLst>
                  <a:outerShdw blurRad="38100" dist="38100" dir="2700000" algn="ctr" rotWithShape="0">
                    <a:schemeClr val="tx1"/>
                  </a:outerShdw>
                </a:effectLst>
              </a:rPr>
              <a:t>– verdict and separation</a:t>
            </a:r>
            <a:endParaRPr lang="en-GB" sz="4300" dirty="0" smtClean="0">
              <a:effectLst>
                <a:outerShdw blurRad="38100" dist="38100" dir="2700000" algn="ctr" rotWithShape="0">
                  <a:schemeClr val="tx1"/>
                </a:outerShdw>
              </a:effectLst>
            </a:endParaRPr>
          </a:p>
          <a:p>
            <a:pPr>
              <a:spcBef>
                <a:spcPts val="600"/>
              </a:spcBef>
            </a:pPr>
            <a:r>
              <a:rPr lang="en-GB" sz="4300" dirty="0">
                <a:effectLst>
                  <a:outerShdw blurRad="38100" dist="38100" dir="2700000" algn="ctr" rotWithShape="0">
                    <a:schemeClr val="tx1"/>
                  </a:outerShdw>
                </a:effectLst>
              </a:rPr>
              <a:t>Shift in </a:t>
            </a:r>
            <a:r>
              <a:rPr lang="en-GB" sz="4300" dirty="0" smtClean="0">
                <a:effectLst>
                  <a:outerShdw blurRad="38100" dist="38100" dir="2700000" algn="ctr" rotWithShape="0">
                    <a:schemeClr val="tx1"/>
                  </a:outerShdw>
                </a:effectLst>
              </a:rPr>
              <a:t>heavens</a:t>
            </a:r>
          </a:p>
          <a:p>
            <a:pPr>
              <a:spcBef>
                <a:spcPts val="600"/>
              </a:spcBef>
            </a:pPr>
            <a:r>
              <a:rPr lang="en-GB" sz="4300" dirty="0" smtClean="0">
                <a:effectLst>
                  <a:outerShdw blurRad="38100" dist="38100" dir="2700000" algn="ctr" rotWithShape="0">
                    <a:schemeClr val="tx1"/>
                  </a:outerShdw>
                </a:effectLst>
              </a:rPr>
              <a:t>New sounds and frequencies</a:t>
            </a:r>
            <a:endParaRPr lang="en-GB" sz="4300" dirty="0">
              <a:effectLst>
                <a:outerShdw blurRad="38100" dist="38100" dir="2700000" algn="ctr" rotWithShape="0">
                  <a:schemeClr val="tx1"/>
                </a:outerShdw>
              </a:effectLst>
            </a:endParaRPr>
          </a:p>
          <a:p>
            <a:pPr>
              <a:spcBef>
                <a:spcPts val="600"/>
              </a:spcBef>
            </a:pPr>
            <a:r>
              <a:rPr lang="en-GB" sz="4300" dirty="0" smtClean="0">
                <a:effectLst>
                  <a:outerShdw blurRad="38100" dist="38100" dir="2700000" algn="ctr" rotWithShape="0">
                    <a:schemeClr val="tx1"/>
                  </a:outerShdw>
                </a:effectLst>
              </a:rPr>
              <a:t>Legislation</a:t>
            </a:r>
            <a:endParaRPr lang="en-GB" sz="4300" dirty="0">
              <a:effectLst>
                <a:outerShdw blurRad="38100" dist="38100" dir="2700000" algn="ctr" rotWithShape="0">
                  <a:schemeClr val="tx1"/>
                </a:outerShdw>
              </a:effectLst>
            </a:endParaRPr>
          </a:p>
          <a:p>
            <a:pPr>
              <a:spcBef>
                <a:spcPts val="600"/>
              </a:spcBef>
            </a:pPr>
            <a:r>
              <a:rPr lang="en-GB" sz="4300" dirty="0">
                <a:effectLst>
                  <a:outerShdw blurRad="38100" dist="38100" dir="2700000" algn="ctr" rotWithShape="0">
                    <a:schemeClr val="tx1"/>
                  </a:outerShdw>
                </a:effectLst>
              </a:rPr>
              <a:t>12 </a:t>
            </a:r>
            <a:r>
              <a:rPr lang="en-GB" sz="4300" dirty="0" smtClean="0">
                <a:effectLst>
                  <a:outerShdw blurRad="38100" dist="38100" dir="2700000" algn="ctr" rotWithShape="0">
                    <a:schemeClr val="tx1"/>
                  </a:outerShdw>
                </a:effectLst>
              </a:rPr>
              <a:t>High Chancellors </a:t>
            </a:r>
            <a:r>
              <a:rPr lang="en-GB" sz="4300" dirty="0">
                <a:effectLst>
                  <a:outerShdw blurRad="38100" dist="38100" dir="2700000" algn="ctr" rotWithShape="0">
                    <a:schemeClr val="tx1"/>
                  </a:outerShdw>
                </a:effectLst>
              </a:rPr>
              <a:t>Houses</a:t>
            </a:r>
          </a:p>
          <a:p>
            <a:pPr>
              <a:spcBef>
                <a:spcPts val="600"/>
              </a:spcBef>
            </a:pPr>
            <a:r>
              <a:rPr lang="en-GB" sz="4300" dirty="0">
                <a:effectLst>
                  <a:outerShdw blurRad="38100" dist="38100" dir="2700000" algn="ctr" rotWithShape="0">
                    <a:schemeClr val="tx1"/>
                  </a:outerShdw>
                </a:effectLst>
              </a:rPr>
              <a:t>12 Laws of Zion ( Heavenly Government )</a:t>
            </a:r>
          </a:p>
          <a:p>
            <a:pPr>
              <a:spcBef>
                <a:spcPts val="600"/>
              </a:spcBef>
            </a:pPr>
            <a:r>
              <a:rPr lang="en-GB" sz="4300" dirty="0" smtClean="0">
                <a:effectLst>
                  <a:outerShdw blurRad="38100" dist="38100" dir="2700000" algn="ctr" rotWithShape="0">
                    <a:schemeClr val="tx1"/>
                  </a:outerShdw>
                </a:effectLst>
              </a:rPr>
              <a:t>Choice</a:t>
            </a:r>
            <a:endParaRPr lang="en-GB" sz="4300" dirty="0">
              <a:effectLst>
                <a:outerShdw blurRad="38100" dist="38100" dir="2700000" algn="ctr" rotWithShape="0">
                  <a:schemeClr val="tx1"/>
                </a:outerShdw>
              </a:effectLst>
            </a:endParaRP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7912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lnSpc>
                <a:spcPct val="110000"/>
              </a:lnSpc>
              <a:spcBef>
                <a:spcPts val="600"/>
              </a:spcBef>
            </a:pPr>
            <a:r>
              <a:rPr lang="en-GB" sz="4400" dirty="0" smtClean="0"/>
              <a:t>Judgment is not </a:t>
            </a:r>
            <a:r>
              <a:rPr lang="en-GB" sz="4400" dirty="0" smtClean="0"/>
              <a:t>a punishment </a:t>
            </a:r>
            <a:r>
              <a:rPr lang="en-GB" sz="4400" dirty="0" smtClean="0"/>
              <a:t>to death but a decision to call us to choose life</a:t>
            </a:r>
          </a:p>
          <a:p>
            <a:pPr>
              <a:lnSpc>
                <a:spcPct val="110000"/>
              </a:lnSpc>
              <a:spcBef>
                <a:spcPts val="600"/>
              </a:spcBef>
            </a:pPr>
            <a:r>
              <a:rPr lang="en-GB" sz="4400" dirty="0"/>
              <a:t>Col </a:t>
            </a:r>
            <a:r>
              <a:rPr lang="en-GB" sz="4400" dirty="0" smtClean="0"/>
              <a:t>2:10 Those </a:t>
            </a:r>
            <a:r>
              <a:rPr lang="en-GB" sz="4400" dirty="0"/>
              <a:t>who are in Christ are </a:t>
            </a:r>
            <a:r>
              <a:rPr lang="en-GB" sz="4400" dirty="0" smtClean="0"/>
              <a:t>complete </a:t>
            </a:r>
            <a:r>
              <a:rPr lang="en-GB" sz="4400" dirty="0"/>
              <a:t>and </a:t>
            </a:r>
            <a:r>
              <a:rPr lang="en-GB" sz="4400" dirty="0" err="1"/>
              <a:t>Heb</a:t>
            </a:r>
            <a:r>
              <a:rPr lang="en-GB" sz="4400" dirty="0"/>
              <a:t> </a:t>
            </a:r>
            <a:r>
              <a:rPr lang="en-GB" sz="4400" dirty="0" smtClean="0"/>
              <a:t>10:14 perfect </a:t>
            </a:r>
            <a:r>
              <a:rPr lang="en-GB" sz="4400" dirty="0"/>
              <a:t>forever </a:t>
            </a:r>
            <a:endParaRPr lang="en-GB" sz="4400" dirty="0" smtClean="0"/>
          </a:p>
          <a:p>
            <a:pPr>
              <a:lnSpc>
                <a:spcPct val="110000"/>
              </a:lnSpc>
              <a:spcBef>
                <a:spcPts val="600"/>
              </a:spcBef>
            </a:pPr>
            <a:r>
              <a:rPr lang="en-GB" sz="4400" dirty="0" smtClean="0"/>
              <a:t>John 12:47 </a:t>
            </a:r>
            <a:r>
              <a:rPr lang="en-GB" sz="4400" dirty="0" smtClean="0"/>
              <a:t>Jesus </a:t>
            </a:r>
            <a:r>
              <a:rPr lang="en-GB" sz="4400" dirty="0"/>
              <a:t>said He would not judge even the </a:t>
            </a:r>
            <a:r>
              <a:rPr lang="en-GB" sz="4400" dirty="0" smtClean="0"/>
              <a:t>lost, so why </a:t>
            </a:r>
            <a:r>
              <a:rPr lang="en-GB" sz="4400" dirty="0"/>
              <a:t>would He judge those He has redeemed and are now reckoned perfect</a:t>
            </a:r>
            <a:r>
              <a:rPr lang="en-GB" sz="4400" dirty="0" smtClean="0"/>
              <a:t>?</a:t>
            </a:r>
            <a:endParaRPr lang="en-GB" sz="4400" dirty="0"/>
          </a:p>
        </p:txBody>
      </p:sp>
    </p:spTree>
    <p:extLst>
      <p:ext uri="{BB962C8B-B14F-4D97-AF65-F5344CB8AC3E}">
        <p14:creationId xmlns:p14="http://schemas.microsoft.com/office/powerpoint/2010/main" val="154131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85000" lnSpcReduction="10000"/>
          </a:bodyPr>
          <a:lstStyle/>
          <a:p>
            <a:pPr>
              <a:lnSpc>
                <a:spcPct val="120000"/>
              </a:lnSpc>
              <a:spcBef>
                <a:spcPts val="600"/>
              </a:spcBef>
            </a:pPr>
            <a:r>
              <a:rPr lang="en-GB" sz="4400" dirty="0"/>
              <a:t>1 Pet </a:t>
            </a:r>
            <a:r>
              <a:rPr lang="en-GB" sz="4400" dirty="0" smtClean="0"/>
              <a:t>3:18 “</a:t>
            </a:r>
            <a:r>
              <a:rPr lang="en-GB" sz="4400" dirty="0"/>
              <a:t>Christ died for sins once for all</a:t>
            </a:r>
            <a:r>
              <a:rPr lang="en-GB" sz="4400" dirty="0" smtClean="0"/>
              <a:t>”</a:t>
            </a:r>
          </a:p>
          <a:p>
            <a:pPr>
              <a:lnSpc>
                <a:spcPct val="120000"/>
              </a:lnSpc>
              <a:spcBef>
                <a:spcPts val="600"/>
              </a:spcBef>
            </a:pPr>
            <a:r>
              <a:rPr lang="en-GB" sz="4400" dirty="0"/>
              <a:t>1 Pet </a:t>
            </a:r>
            <a:r>
              <a:rPr lang="en-GB" sz="4400" dirty="0" smtClean="0"/>
              <a:t>4:1 If </a:t>
            </a:r>
            <a:r>
              <a:rPr lang="en-GB" sz="4400" dirty="0"/>
              <a:t>my sins have been removed and God is now “done with sin</a:t>
            </a:r>
            <a:r>
              <a:rPr lang="en-GB" sz="4400" dirty="0" smtClean="0"/>
              <a:t>”, </a:t>
            </a:r>
            <a:r>
              <a:rPr lang="en-GB" sz="4400" dirty="0"/>
              <a:t>then what is left to punish?</a:t>
            </a:r>
          </a:p>
          <a:p>
            <a:pPr>
              <a:lnSpc>
                <a:spcPct val="120000"/>
              </a:lnSpc>
              <a:spcBef>
                <a:spcPts val="600"/>
              </a:spcBef>
            </a:pPr>
            <a:r>
              <a:rPr lang="en-GB" sz="4400" dirty="0" smtClean="0"/>
              <a:t>Isa 53:5 </a:t>
            </a:r>
            <a:r>
              <a:rPr lang="en-GB" sz="4400" dirty="0"/>
              <a:t>T</a:t>
            </a:r>
            <a:r>
              <a:rPr lang="en-GB" sz="4400" dirty="0" smtClean="0"/>
              <a:t>he </a:t>
            </a:r>
            <a:r>
              <a:rPr lang="en-GB" sz="4400" dirty="0"/>
              <a:t>punishment that brought us peace was placed on </a:t>
            </a:r>
            <a:r>
              <a:rPr lang="en-GB" sz="4400" dirty="0" smtClean="0"/>
              <a:t>Christ</a:t>
            </a:r>
            <a:endParaRPr lang="en-GB" sz="4400" dirty="0" smtClean="0"/>
          </a:p>
          <a:p>
            <a:pPr>
              <a:lnSpc>
                <a:spcPct val="120000"/>
              </a:lnSpc>
              <a:spcBef>
                <a:spcPts val="600"/>
              </a:spcBef>
            </a:pPr>
            <a:r>
              <a:rPr lang="en-GB" sz="4400" dirty="0" smtClean="0"/>
              <a:t>Therefore how </a:t>
            </a:r>
            <a:r>
              <a:rPr lang="en-GB" sz="4400" dirty="0"/>
              <a:t>can God now punish </a:t>
            </a:r>
            <a:r>
              <a:rPr lang="en-GB" sz="4400" dirty="0" smtClean="0"/>
              <a:t>us?</a:t>
            </a:r>
          </a:p>
          <a:p>
            <a:pPr>
              <a:lnSpc>
                <a:spcPct val="120000"/>
              </a:lnSpc>
              <a:spcBef>
                <a:spcPts val="600"/>
              </a:spcBef>
            </a:pPr>
            <a:r>
              <a:rPr lang="en-GB" sz="4400" dirty="0"/>
              <a:t>H</a:t>
            </a:r>
            <a:r>
              <a:rPr lang="en-GB" sz="4400" dirty="0" smtClean="0"/>
              <a:t>e would </a:t>
            </a:r>
            <a:r>
              <a:rPr lang="en-GB" sz="4400" dirty="0"/>
              <a:t>be unjust if He punished twice for the same offence</a:t>
            </a:r>
            <a:endParaRPr lang="en-GB" sz="4400" dirty="0" smtClean="0"/>
          </a:p>
        </p:txBody>
      </p:sp>
    </p:spTree>
    <p:extLst>
      <p:ext uri="{BB962C8B-B14F-4D97-AF65-F5344CB8AC3E}">
        <p14:creationId xmlns:p14="http://schemas.microsoft.com/office/powerpoint/2010/main" val="229759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lnSpc>
                <a:spcPct val="110000"/>
              </a:lnSpc>
              <a:spcBef>
                <a:spcPts val="600"/>
              </a:spcBef>
            </a:pPr>
            <a:r>
              <a:rPr lang="en-GB" sz="4400" dirty="0" smtClean="0"/>
              <a:t>There are consequences for our choices</a:t>
            </a:r>
          </a:p>
          <a:p>
            <a:pPr>
              <a:lnSpc>
                <a:spcPct val="110000"/>
              </a:lnSpc>
              <a:spcBef>
                <a:spcPts val="600"/>
              </a:spcBef>
            </a:pPr>
            <a:r>
              <a:rPr lang="en-GB" sz="4400" dirty="0" smtClean="0"/>
              <a:t>Unconfessed sin gives the enemy the legal rights to deceive </a:t>
            </a:r>
            <a:r>
              <a:rPr lang="en-GB" sz="4400" dirty="0" smtClean="0"/>
              <a:t>us and afflict us</a:t>
            </a:r>
            <a:endParaRPr lang="en-GB" sz="4400" dirty="0" smtClean="0"/>
          </a:p>
          <a:p>
            <a:pPr>
              <a:lnSpc>
                <a:spcPct val="110000"/>
              </a:lnSpc>
              <a:spcBef>
                <a:spcPts val="600"/>
              </a:spcBef>
            </a:pPr>
            <a:r>
              <a:rPr lang="en-GB" sz="4400" dirty="0" smtClean="0"/>
              <a:t>God </a:t>
            </a:r>
            <a:r>
              <a:rPr lang="en-GB" sz="4400" dirty="0" smtClean="0"/>
              <a:t>often gets </a:t>
            </a:r>
            <a:r>
              <a:rPr lang="en-GB" sz="4400" dirty="0" smtClean="0"/>
              <a:t>the bad press for the enemies works based on our choices</a:t>
            </a:r>
          </a:p>
          <a:p>
            <a:pPr>
              <a:lnSpc>
                <a:spcPct val="110000"/>
              </a:lnSpc>
              <a:spcBef>
                <a:spcPts val="600"/>
              </a:spcBef>
            </a:pPr>
            <a:r>
              <a:rPr lang="en-GB" sz="4400" dirty="0" smtClean="0"/>
              <a:t>We ultimately choose which path to follow and what destination we are headed for</a:t>
            </a:r>
          </a:p>
        </p:txBody>
      </p:sp>
    </p:spTree>
    <p:extLst>
      <p:ext uri="{BB962C8B-B14F-4D97-AF65-F5344CB8AC3E}">
        <p14:creationId xmlns:p14="http://schemas.microsoft.com/office/powerpoint/2010/main" val="119088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lnSpc>
                <a:spcPct val="110000"/>
              </a:lnSpc>
              <a:spcBef>
                <a:spcPts val="600"/>
              </a:spcBef>
            </a:pPr>
            <a:r>
              <a:rPr lang="en-GB" sz="4400" dirty="0" smtClean="0"/>
              <a:t>This is why we must learn to judge </a:t>
            </a:r>
          </a:p>
          <a:p>
            <a:pPr>
              <a:lnSpc>
                <a:spcPct val="110000"/>
              </a:lnSpc>
              <a:spcBef>
                <a:spcPts val="600"/>
              </a:spcBef>
            </a:pPr>
            <a:r>
              <a:rPr lang="en-GB" sz="4400" dirty="0" smtClean="0"/>
              <a:t>This why we must learn to legislate</a:t>
            </a:r>
          </a:p>
          <a:p>
            <a:pPr>
              <a:lnSpc>
                <a:spcPct val="110000"/>
              </a:lnSpc>
              <a:spcBef>
                <a:spcPts val="600"/>
              </a:spcBef>
            </a:pPr>
            <a:r>
              <a:rPr lang="en-GB" sz="4400" dirty="0" smtClean="0"/>
              <a:t>This is why we must learn to exercise dominion</a:t>
            </a:r>
          </a:p>
          <a:p>
            <a:pPr>
              <a:lnSpc>
                <a:spcPct val="110000"/>
              </a:lnSpc>
              <a:spcBef>
                <a:spcPts val="600"/>
              </a:spcBef>
            </a:pPr>
            <a:r>
              <a:rPr lang="en-GB" sz="4400" dirty="0" smtClean="0"/>
              <a:t>This why we must learn to destroy the works of the devil</a:t>
            </a:r>
          </a:p>
          <a:p>
            <a:pPr>
              <a:lnSpc>
                <a:spcPct val="110000"/>
              </a:lnSpc>
              <a:spcBef>
                <a:spcPts val="600"/>
              </a:spcBef>
            </a:pPr>
            <a:r>
              <a:rPr lang="en-GB" sz="4400" dirty="0" smtClean="0"/>
              <a:t>This is why we must be sons of God</a:t>
            </a:r>
          </a:p>
          <a:p>
            <a:pPr>
              <a:lnSpc>
                <a:spcPct val="110000"/>
              </a:lnSpc>
              <a:spcBef>
                <a:spcPts val="600"/>
              </a:spcBef>
            </a:pPr>
            <a:endParaRPr lang="en-GB" sz="4400" dirty="0" smtClean="0"/>
          </a:p>
        </p:txBody>
      </p:sp>
    </p:spTree>
    <p:extLst>
      <p:ext uri="{BB962C8B-B14F-4D97-AF65-F5344CB8AC3E}">
        <p14:creationId xmlns:p14="http://schemas.microsoft.com/office/powerpoint/2010/main" val="59659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85000" lnSpcReduction="20000"/>
          </a:bodyPr>
          <a:lstStyle/>
          <a:p>
            <a:pPr>
              <a:lnSpc>
                <a:spcPct val="120000"/>
              </a:lnSpc>
              <a:spcBef>
                <a:spcPts val="600"/>
              </a:spcBef>
            </a:pPr>
            <a:r>
              <a:rPr lang="en-GB" sz="4400" dirty="0"/>
              <a:t>Son the generation of those </a:t>
            </a:r>
            <a:r>
              <a:rPr lang="en-GB" sz="4400" dirty="0" smtClean="0"/>
              <a:t>I </a:t>
            </a:r>
            <a:r>
              <a:rPr lang="en-GB" sz="4400" dirty="0"/>
              <a:t>called and chose to be the Joshua Generation is coming to an end. </a:t>
            </a:r>
            <a:endParaRPr lang="en-GB" sz="4400" dirty="0" smtClean="0"/>
          </a:p>
          <a:p>
            <a:pPr>
              <a:lnSpc>
                <a:spcPct val="120000"/>
              </a:lnSpc>
              <a:spcBef>
                <a:spcPts val="600"/>
              </a:spcBef>
            </a:pPr>
            <a:r>
              <a:rPr lang="en-GB" sz="4400" dirty="0" smtClean="0"/>
              <a:t>I </a:t>
            </a:r>
            <a:r>
              <a:rPr lang="en-GB" sz="4400" dirty="0"/>
              <a:t>am about to release the sword of Judgment </a:t>
            </a:r>
            <a:r>
              <a:rPr lang="en-GB" sz="4400" dirty="0" smtClean="0"/>
              <a:t>to</a:t>
            </a:r>
            <a:r>
              <a:rPr lang="en-GB" sz="4400" dirty="0" smtClean="0"/>
              <a:t> </a:t>
            </a:r>
            <a:r>
              <a:rPr lang="en-GB" sz="4400" dirty="0"/>
              <a:t>that generation. Fire is coming but not as many </a:t>
            </a:r>
            <a:r>
              <a:rPr lang="en-GB" sz="4400" dirty="0" smtClean="0"/>
              <a:t>would </a:t>
            </a:r>
            <a:r>
              <a:rPr lang="en-GB" sz="4400" dirty="0"/>
              <a:t>suppose. This fire is to be </a:t>
            </a:r>
            <a:r>
              <a:rPr lang="en-GB" sz="4400" dirty="0" smtClean="0"/>
              <a:t>a </a:t>
            </a:r>
            <a:r>
              <a:rPr lang="en-GB" sz="4400" dirty="0" smtClean="0"/>
              <a:t> </a:t>
            </a:r>
            <a:r>
              <a:rPr lang="en-GB" sz="4400" dirty="0"/>
              <a:t>consuming fire </a:t>
            </a:r>
            <a:r>
              <a:rPr lang="en-GB" sz="4400" dirty="0" smtClean="0"/>
              <a:t>to </a:t>
            </a:r>
            <a:r>
              <a:rPr lang="en-GB" sz="4400" dirty="0"/>
              <a:t>reveal true sons. I am giving swords to </a:t>
            </a:r>
            <a:r>
              <a:rPr lang="en-GB" sz="4400" dirty="0" smtClean="0"/>
              <a:t>those, </a:t>
            </a:r>
            <a:r>
              <a:rPr lang="en-GB" sz="4400" dirty="0"/>
              <a:t>who like Joshua and Caleb </a:t>
            </a:r>
            <a:r>
              <a:rPr lang="en-GB" sz="4400" dirty="0" smtClean="0"/>
              <a:t>will operate </a:t>
            </a:r>
            <a:r>
              <a:rPr lang="en-GB" sz="4400" dirty="0"/>
              <a:t>with a true forerunners spirit to prepare the way. </a:t>
            </a:r>
          </a:p>
        </p:txBody>
      </p:sp>
    </p:spTree>
    <p:extLst>
      <p:ext uri="{BB962C8B-B14F-4D97-AF65-F5344CB8AC3E}">
        <p14:creationId xmlns:p14="http://schemas.microsoft.com/office/powerpoint/2010/main" val="31692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Son </a:t>
            </a:r>
            <a:r>
              <a:rPr lang="en-GB" sz="4400" dirty="0"/>
              <a:t>I have given you such a sword it must be used wisely to divide and separate the true church of My </a:t>
            </a:r>
            <a:r>
              <a:rPr lang="en-GB" sz="4400" dirty="0" smtClean="0"/>
              <a:t>intention that is </a:t>
            </a:r>
            <a:r>
              <a:rPr lang="en-GB" sz="4400" dirty="0"/>
              <a:t>patterned after the supernatural heavenly blueprint from that which is </a:t>
            </a:r>
            <a:r>
              <a:rPr lang="en-GB" sz="4400" dirty="0" smtClean="0"/>
              <a:t>man’s </a:t>
            </a:r>
            <a:r>
              <a:rPr lang="en-GB" sz="4400" dirty="0"/>
              <a:t>attempt from the knowledge of what is good.</a:t>
            </a:r>
          </a:p>
          <a:p>
            <a:pPr marL="0" indent="0">
              <a:spcBef>
                <a:spcPts val="1200"/>
              </a:spcBef>
              <a:buNone/>
            </a:pPr>
            <a:endParaRPr lang="en-GB" sz="4400" dirty="0" smtClean="0"/>
          </a:p>
        </p:txBody>
      </p:sp>
    </p:spTree>
    <p:extLst>
      <p:ext uri="{BB962C8B-B14F-4D97-AF65-F5344CB8AC3E}">
        <p14:creationId xmlns:p14="http://schemas.microsoft.com/office/powerpoint/2010/main" val="377364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I am calling the heavenly assemblies to create the statutes necessary to release the </a:t>
            </a:r>
            <a:r>
              <a:rPr lang="en-GB" sz="4400" dirty="0" smtClean="0"/>
              <a:t>ordinances </a:t>
            </a:r>
            <a:r>
              <a:rPr lang="en-GB" sz="4400" dirty="0"/>
              <a:t>of judgment</a:t>
            </a:r>
            <a:r>
              <a:rPr lang="en-GB" sz="4400" dirty="0" smtClean="0"/>
              <a:t>.</a:t>
            </a:r>
          </a:p>
          <a:p>
            <a:pPr>
              <a:spcBef>
                <a:spcPts val="1200"/>
              </a:spcBef>
            </a:pPr>
            <a:r>
              <a:rPr lang="en-GB" sz="4400" dirty="0" smtClean="0"/>
              <a:t>I </a:t>
            </a:r>
            <a:r>
              <a:rPr lang="en-GB" sz="4400" dirty="0"/>
              <a:t>will pass judgment on all that calls itself My household and l </a:t>
            </a:r>
            <a:r>
              <a:rPr lang="en-GB" sz="4400" dirty="0" smtClean="0"/>
              <a:t>will expose </a:t>
            </a:r>
            <a:r>
              <a:rPr lang="en-GB" sz="4400" dirty="0"/>
              <a:t>the true motives of that which is man made as opposed to that which is designed by Me. </a:t>
            </a:r>
            <a:endParaRPr lang="en-GB" sz="4400" dirty="0" smtClean="0"/>
          </a:p>
        </p:txBody>
      </p:sp>
    </p:spTree>
    <p:extLst>
      <p:ext uri="{BB962C8B-B14F-4D97-AF65-F5344CB8AC3E}">
        <p14:creationId xmlns:p14="http://schemas.microsoft.com/office/powerpoint/2010/main" val="271736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I </a:t>
            </a:r>
            <a:r>
              <a:rPr lang="en-GB" sz="4400" dirty="0"/>
              <a:t>will remove what grace that remains on the old generational order to multiply My grace and favour on the </a:t>
            </a:r>
            <a:r>
              <a:rPr lang="en-GB" sz="4400" dirty="0" smtClean="0"/>
              <a:t>new </a:t>
            </a:r>
            <a:r>
              <a:rPr lang="en-GB" sz="4400" dirty="0"/>
              <a:t>order that is being </a:t>
            </a:r>
            <a:r>
              <a:rPr lang="en-GB" sz="4400" dirty="0" smtClean="0"/>
              <a:t>revealed.</a:t>
            </a:r>
          </a:p>
          <a:p>
            <a:pPr>
              <a:spcBef>
                <a:spcPts val="1200"/>
              </a:spcBef>
            </a:pPr>
            <a:r>
              <a:rPr lang="en-GB" sz="4400" dirty="0" smtClean="0"/>
              <a:t>Son </a:t>
            </a:r>
            <a:r>
              <a:rPr lang="en-GB" sz="4400" dirty="0"/>
              <a:t>there is the fire of My presence and the fire of My judgment both will blaze on the earth. </a:t>
            </a:r>
            <a:endParaRPr lang="en-GB" sz="4400" dirty="0" smtClean="0"/>
          </a:p>
        </p:txBody>
      </p:sp>
    </p:spTree>
    <p:extLst>
      <p:ext uri="{BB962C8B-B14F-4D97-AF65-F5344CB8AC3E}">
        <p14:creationId xmlns:p14="http://schemas.microsoft.com/office/powerpoint/2010/main" val="412101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a:t>Son be prepared for the warfare that will inevitably be the result of My judgment and the humanistic responses of those who refuse My invitation </a:t>
            </a:r>
            <a:r>
              <a:rPr lang="en-GB" sz="4800" dirty="0" smtClean="0"/>
              <a:t>to </a:t>
            </a:r>
            <a:r>
              <a:rPr lang="en-GB" sz="4800" dirty="0"/>
              <a:t>cross over into the new heavenly order. </a:t>
            </a:r>
          </a:p>
          <a:p>
            <a:pPr marL="0" indent="0">
              <a:spcBef>
                <a:spcPts val="1200"/>
              </a:spcBef>
              <a:buNone/>
            </a:pPr>
            <a:endParaRPr lang="en-GB" sz="4400" dirty="0" smtClean="0"/>
          </a:p>
        </p:txBody>
      </p:sp>
    </p:spTree>
    <p:extLst>
      <p:ext uri="{BB962C8B-B14F-4D97-AF65-F5344CB8AC3E}">
        <p14:creationId xmlns:p14="http://schemas.microsoft.com/office/powerpoint/2010/main" val="22146324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Sword </a:t>
            </a:r>
            <a:r>
              <a:rPr lang="en-GB" sz="4800" dirty="0"/>
              <a:t>bearers will be </a:t>
            </a:r>
            <a:r>
              <a:rPr lang="en-GB" sz="4800" dirty="0" smtClean="0"/>
              <a:t>raised, revealed </a:t>
            </a:r>
            <a:r>
              <a:rPr lang="en-GB" sz="4800" dirty="0"/>
              <a:t>and released to draw the lines and call people to cross over. </a:t>
            </a:r>
            <a:endParaRPr lang="en-GB" sz="4800" dirty="0" smtClean="0"/>
          </a:p>
          <a:p>
            <a:pPr>
              <a:spcBef>
                <a:spcPts val="1200"/>
              </a:spcBef>
            </a:pPr>
            <a:r>
              <a:rPr lang="en-GB" sz="4800" dirty="0" smtClean="0"/>
              <a:t>The </a:t>
            </a:r>
            <a:r>
              <a:rPr lang="en-GB" sz="4800" dirty="0"/>
              <a:t>Sword you bear is to divide and separate not to kill and destroy. </a:t>
            </a:r>
          </a:p>
          <a:p>
            <a:pPr marL="0" indent="0">
              <a:spcBef>
                <a:spcPts val="1200"/>
              </a:spcBef>
              <a:buNone/>
            </a:pPr>
            <a:endParaRPr lang="en-GB" sz="4400" dirty="0" smtClean="0"/>
          </a:p>
        </p:txBody>
      </p:sp>
    </p:spTree>
    <p:extLst>
      <p:ext uri="{BB962C8B-B14F-4D97-AF65-F5344CB8AC3E}">
        <p14:creationId xmlns:p14="http://schemas.microsoft.com/office/powerpoint/2010/main" val="33346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lnSpcReduction="10000"/>
          </a:bodyPr>
          <a:lstStyle/>
          <a:p>
            <a:pPr>
              <a:spcBef>
                <a:spcPts val="1200"/>
              </a:spcBef>
            </a:pPr>
            <a:r>
              <a:rPr lang="en-GB" sz="4400" dirty="0" smtClean="0"/>
              <a:t>Sons of Issachar</a:t>
            </a:r>
          </a:p>
          <a:p>
            <a:pPr>
              <a:spcBef>
                <a:spcPts val="1200"/>
              </a:spcBef>
            </a:pPr>
            <a:r>
              <a:rPr lang="en-GB" sz="4400" dirty="0"/>
              <a:t>1 </a:t>
            </a:r>
            <a:r>
              <a:rPr lang="en-GB" sz="4400" dirty="0" err="1" smtClean="0"/>
              <a:t>Chron</a:t>
            </a:r>
            <a:r>
              <a:rPr lang="en-GB" sz="4400" dirty="0" smtClean="0"/>
              <a:t> </a:t>
            </a:r>
            <a:r>
              <a:rPr lang="en-GB" sz="4400" dirty="0"/>
              <a:t>12:32 Of the sons of Issachar, men who understood the times, with knowledge of what Israel should do</a:t>
            </a:r>
          </a:p>
          <a:p>
            <a:pPr>
              <a:spcBef>
                <a:spcPts val="1200"/>
              </a:spcBef>
            </a:pPr>
            <a:r>
              <a:rPr lang="en-GB" sz="4400" dirty="0"/>
              <a:t>Our </a:t>
            </a:r>
            <a:r>
              <a:rPr lang="en-GB" sz="4400" dirty="0" smtClean="0"/>
              <a:t>destiny &amp; ministry </a:t>
            </a:r>
            <a:r>
              <a:rPr lang="en-GB" sz="4400" dirty="0"/>
              <a:t>calling is to be forerunners</a:t>
            </a:r>
          </a:p>
          <a:p>
            <a:pPr>
              <a:spcBef>
                <a:spcPts val="1200"/>
              </a:spcBef>
            </a:pPr>
            <a:r>
              <a:rPr lang="en-GB" sz="4400" dirty="0" smtClean="0"/>
              <a:t>1 </a:t>
            </a:r>
            <a:r>
              <a:rPr lang="en-GB" sz="4400" dirty="0" err="1" smtClean="0"/>
              <a:t>Chron</a:t>
            </a:r>
            <a:r>
              <a:rPr lang="en-GB" sz="4400" dirty="0"/>
              <a:t> 7:5 Their relatives among all the families of Issachar were mighty men of </a:t>
            </a:r>
            <a:r>
              <a:rPr lang="en-GB" sz="4400" dirty="0" smtClean="0"/>
              <a:t>valour</a:t>
            </a:r>
          </a:p>
        </p:txBody>
      </p:sp>
    </p:spTree>
    <p:extLst>
      <p:ext uri="{BB962C8B-B14F-4D97-AF65-F5344CB8AC3E}">
        <p14:creationId xmlns:p14="http://schemas.microsoft.com/office/powerpoint/2010/main" val="42155127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lnSpc>
                <a:spcPct val="110000"/>
              </a:lnSpc>
              <a:spcBef>
                <a:spcPts val="600"/>
              </a:spcBef>
            </a:pPr>
            <a:r>
              <a:rPr lang="en-GB" sz="4400" dirty="0" smtClean="0"/>
              <a:t>Along </a:t>
            </a:r>
            <a:r>
              <a:rPr lang="en-GB" sz="4400" dirty="0"/>
              <a:t>with judgment of the old will come new expressions of true heavenly government. </a:t>
            </a:r>
            <a:endParaRPr lang="en-GB" sz="4400" dirty="0" smtClean="0"/>
          </a:p>
          <a:p>
            <a:pPr>
              <a:lnSpc>
                <a:spcPct val="110000"/>
              </a:lnSpc>
              <a:spcBef>
                <a:spcPts val="600"/>
              </a:spcBef>
            </a:pPr>
            <a:r>
              <a:rPr lang="en-GB" sz="4400" dirty="0" smtClean="0"/>
              <a:t>Chancellors</a:t>
            </a:r>
            <a:r>
              <a:rPr lang="en-GB" sz="4400" dirty="0" smtClean="0"/>
              <a:t>, scribes, kings, lords, </a:t>
            </a:r>
            <a:r>
              <a:rPr lang="en-GB" sz="4400" dirty="0"/>
              <a:t>oracles and legislators are being </a:t>
            </a:r>
            <a:r>
              <a:rPr lang="en-GB" sz="4400" dirty="0" smtClean="0"/>
              <a:t>prepared </a:t>
            </a:r>
            <a:r>
              <a:rPr lang="en-GB" sz="4400" dirty="0"/>
              <a:t>to take charge of My House and My Courts. </a:t>
            </a:r>
          </a:p>
        </p:txBody>
      </p:sp>
    </p:spTree>
    <p:extLst>
      <p:ext uri="{BB962C8B-B14F-4D97-AF65-F5344CB8AC3E}">
        <p14:creationId xmlns:p14="http://schemas.microsoft.com/office/powerpoint/2010/main" val="364613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lnSpc>
                <a:spcPct val="110000"/>
              </a:lnSpc>
              <a:spcBef>
                <a:spcPts val="600"/>
              </a:spcBef>
            </a:pPr>
            <a:r>
              <a:rPr lang="en-GB" sz="4800" dirty="0" smtClean="0"/>
              <a:t>The </a:t>
            </a:r>
            <a:r>
              <a:rPr lang="en-GB" sz="4800" dirty="0"/>
              <a:t>12 heavenly houses are being prepared and the doors will be opened and the legislative force of heavenly government discharged on the earth</a:t>
            </a:r>
            <a:r>
              <a:rPr lang="en-GB" sz="4800" dirty="0" smtClean="0"/>
              <a:t>.</a:t>
            </a:r>
            <a:endParaRPr lang="en-GB" sz="4800" dirty="0"/>
          </a:p>
        </p:txBody>
      </p:sp>
    </p:spTree>
    <p:extLst>
      <p:ext uri="{BB962C8B-B14F-4D97-AF65-F5344CB8AC3E}">
        <p14:creationId xmlns:p14="http://schemas.microsoft.com/office/powerpoint/2010/main" val="18588417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My Kingdom and My glory will not only fill the earth once again but will bring full restoration and order to the whole of the created order. </a:t>
            </a:r>
          </a:p>
          <a:p>
            <a:pPr>
              <a:spcBef>
                <a:spcPts val="1200"/>
              </a:spcBef>
            </a:pPr>
            <a:r>
              <a:rPr lang="en-GB" sz="4400" dirty="0"/>
              <a:t>The </a:t>
            </a:r>
            <a:r>
              <a:rPr lang="en-GB" sz="4400" dirty="0" smtClean="0"/>
              <a:t>question, </a:t>
            </a:r>
            <a:r>
              <a:rPr lang="en-GB" sz="4400" dirty="0"/>
              <a:t>the </a:t>
            </a:r>
            <a:r>
              <a:rPr lang="en-GB" sz="4400" dirty="0" smtClean="0"/>
              <a:t>sound, </a:t>
            </a:r>
            <a:r>
              <a:rPr lang="en-GB" sz="4400" dirty="0"/>
              <a:t>the call being released from My abode is the ancient eternal pathway beckoning My people to walk this way </a:t>
            </a:r>
            <a:r>
              <a:rPr lang="en-GB" sz="4400" dirty="0" smtClean="0"/>
              <a:t>again.</a:t>
            </a:r>
          </a:p>
          <a:p>
            <a:pPr marL="0" indent="0">
              <a:spcBef>
                <a:spcPts val="1200"/>
              </a:spcBef>
              <a:buNone/>
            </a:pPr>
            <a:endParaRPr lang="en-GB" sz="4400" dirty="0" smtClean="0"/>
          </a:p>
        </p:txBody>
      </p:sp>
    </p:spTree>
    <p:extLst>
      <p:ext uri="{BB962C8B-B14F-4D97-AF65-F5344CB8AC3E}">
        <p14:creationId xmlns:p14="http://schemas.microsoft.com/office/powerpoint/2010/main" val="78302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Will My people answer the </a:t>
            </a:r>
            <a:r>
              <a:rPr lang="en-GB" sz="4400" dirty="0" smtClean="0"/>
              <a:t>call from the </a:t>
            </a:r>
            <a:r>
              <a:rPr lang="en-GB" sz="4400" dirty="0"/>
              <a:t>deep desire for </a:t>
            </a:r>
            <a:r>
              <a:rPr lang="en-GB" sz="4400" dirty="0" smtClean="0"/>
              <a:t>their eternal </a:t>
            </a:r>
            <a:r>
              <a:rPr lang="en-GB" sz="4400" dirty="0"/>
              <a:t>destiny and purpose</a:t>
            </a:r>
            <a:r>
              <a:rPr lang="en-GB" sz="4400" dirty="0" smtClean="0"/>
              <a:t>.</a:t>
            </a:r>
            <a:endParaRPr lang="en-GB" sz="4400" dirty="0" smtClean="0"/>
          </a:p>
          <a:p>
            <a:pPr>
              <a:spcBef>
                <a:spcPts val="1200"/>
              </a:spcBef>
            </a:pPr>
            <a:r>
              <a:rPr lang="en-GB" sz="4400" dirty="0" smtClean="0"/>
              <a:t>My </a:t>
            </a:r>
            <a:r>
              <a:rPr lang="en-GB" sz="4400" dirty="0"/>
              <a:t>sound is a frequency that will cause major </a:t>
            </a:r>
            <a:r>
              <a:rPr lang="en-GB" sz="4400" dirty="0">
                <a:solidFill>
                  <a:srgbClr val="FFFF00"/>
                </a:solidFill>
              </a:rPr>
              <a:t>shifts</a:t>
            </a:r>
            <a:r>
              <a:rPr lang="en-GB" sz="4400" dirty="0"/>
              <a:t> to take place throughout the created order physical and spiritual as they once again fully connect and cooperate.</a:t>
            </a:r>
          </a:p>
          <a:p>
            <a:pPr>
              <a:spcBef>
                <a:spcPts val="1200"/>
              </a:spcBef>
            </a:pPr>
            <a:endParaRPr lang="en-GB" sz="4400" dirty="0" smtClean="0"/>
          </a:p>
        </p:txBody>
      </p:sp>
    </p:spTree>
    <p:extLst>
      <p:ext uri="{BB962C8B-B14F-4D97-AF65-F5344CB8AC3E}">
        <p14:creationId xmlns:p14="http://schemas.microsoft.com/office/powerpoint/2010/main" val="65474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a:effectLst>
                  <a:outerShdw blurRad="38100" dist="38100" dir="2700000" algn="ctr" rotWithShape="0">
                    <a:schemeClr val="tx1"/>
                  </a:outerShdw>
                </a:effectLst>
              </a:rPr>
              <a:t>Y</a:t>
            </a:r>
            <a:r>
              <a:rPr lang="en-GB" sz="4400" dirty="0" smtClean="0">
                <a:effectLst>
                  <a:outerShdw blurRad="38100" dist="38100" dir="2700000" algn="ctr" rotWithShape="0">
                    <a:schemeClr val="tx1"/>
                  </a:outerShdw>
                </a:effectLst>
              </a:rPr>
              <a:t>our </a:t>
            </a:r>
            <a:r>
              <a:rPr lang="en-GB" sz="4400" dirty="0">
                <a:effectLst>
                  <a:outerShdw blurRad="38100" dist="38100" dir="2700000" algn="ctr" rotWithShape="0">
                    <a:schemeClr val="tx1"/>
                  </a:outerShdw>
                </a:effectLst>
              </a:rPr>
              <a:t>mandate </a:t>
            </a:r>
            <a:r>
              <a:rPr lang="en-GB" sz="4400" dirty="0" smtClean="0">
                <a:effectLst>
                  <a:outerShdw blurRad="38100" dist="38100" dir="2700000" algn="ctr" rotWithShape="0">
                    <a:schemeClr val="tx1"/>
                  </a:outerShdw>
                </a:effectLst>
              </a:rPr>
              <a:t>is </a:t>
            </a:r>
            <a:r>
              <a:rPr lang="en-GB" sz="4400" dirty="0">
                <a:effectLst>
                  <a:outerShdw blurRad="38100" dist="38100" dir="2700000" algn="ctr" rotWithShape="0">
                    <a:schemeClr val="tx1"/>
                  </a:outerShdw>
                </a:effectLst>
              </a:rPr>
              <a:t>to establish the new order for your life and for the Joshua </a:t>
            </a:r>
            <a:r>
              <a:rPr lang="en-GB" sz="4400" dirty="0" smtClean="0">
                <a:effectLst>
                  <a:outerShdw blurRad="38100" dist="38100" dir="2700000" algn="ctr" rotWithShape="0">
                    <a:schemeClr val="tx1"/>
                  </a:outerShdw>
                </a:effectLst>
              </a:rPr>
              <a:t>Generation</a:t>
            </a:r>
            <a:r>
              <a:rPr lang="en-GB" sz="4400" dirty="0">
                <a:effectLst>
                  <a:outerShdw blurRad="38100" dist="38100" dir="2700000" algn="ctr" rotWithShape="0">
                    <a:schemeClr val="tx1"/>
                  </a:outerShdw>
                </a:effectLst>
              </a:rPr>
              <a:t>.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Set </a:t>
            </a:r>
            <a:r>
              <a:rPr lang="en-GB" sz="4400" dirty="0">
                <a:effectLst>
                  <a:outerShdw blurRad="38100" dist="38100" dir="2700000" algn="ctr" rotWithShape="0">
                    <a:schemeClr val="tx1"/>
                  </a:outerShdw>
                </a:effectLst>
              </a:rPr>
              <a:t>forth the vision for 2015 clearly and simply and move into action mode.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Prepare </a:t>
            </a:r>
            <a:r>
              <a:rPr lang="en-GB" sz="4400" dirty="0">
                <a:effectLst>
                  <a:outerShdw blurRad="38100" dist="38100" dir="2700000" algn="ctr" rotWithShape="0">
                    <a:schemeClr val="tx1"/>
                  </a:outerShdw>
                </a:effectLst>
              </a:rPr>
              <a:t>the </a:t>
            </a:r>
            <a:r>
              <a:rPr lang="en-GB" sz="4400" dirty="0" smtClean="0">
                <a:effectLst>
                  <a:outerShdw blurRad="38100" dist="38100" dir="2700000" algn="ctr" rotWithShape="0">
                    <a:schemeClr val="tx1"/>
                  </a:outerShdw>
                </a:effectLst>
              </a:rPr>
              <a:t>way, </a:t>
            </a:r>
            <a:r>
              <a:rPr lang="en-GB" sz="4400" dirty="0">
                <a:effectLst>
                  <a:outerShdw blurRad="38100" dist="38100" dir="2700000" algn="ctr" rotWithShape="0">
                    <a:schemeClr val="tx1"/>
                  </a:outerShdw>
                </a:effectLst>
              </a:rPr>
              <a:t>as the church systems have been weighed on the balances of justice and My judgement is that </a:t>
            </a:r>
            <a:r>
              <a:rPr lang="en-GB" sz="4400" dirty="0" smtClean="0">
                <a:effectLst>
                  <a:outerShdw blurRad="38100" dist="38100" dir="2700000" algn="ctr" rotWithShape="0">
                    <a:schemeClr val="tx1"/>
                  </a:outerShdw>
                </a:effectLst>
              </a:rPr>
              <a:t>they </a:t>
            </a:r>
            <a:r>
              <a:rPr lang="en-GB" sz="4400" dirty="0" smtClean="0">
                <a:effectLst>
                  <a:outerShdw blurRad="38100" dist="38100" dir="2700000" algn="ctr" rotWithShape="0">
                    <a:schemeClr val="tx1"/>
                  </a:outerShdw>
                </a:effectLst>
              </a:rPr>
              <a:t>have </a:t>
            </a:r>
            <a:r>
              <a:rPr lang="en-GB" sz="4400" dirty="0">
                <a:effectLst>
                  <a:outerShdw blurRad="38100" dist="38100" dir="2700000" algn="ctr" rotWithShape="0">
                    <a:schemeClr val="tx1"/>
                  </a:outerShdw>
                </a:effectLst>
              </a:rPr>
              <a:t>been found wanting. </a:t>
            </a:r>
          </a:p>
        </p:txBody>
      </p:sp>
    </p:spTree>
    <p:extLst>
      <p:ext uri="{BB962C8B-B14F-4D97-AF65-F5344CB8AC3E}">
        <p14:creationId xmlns:p14="http://schemas.microsoft.com/office/powerpoint/2010/main" val="82988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1052736"/>
            <a:ext cx="9144000" cy="5949280"/>
          </a:xfrm>
          <a:effectLst/>
        </p:spPr>
        <p:txBody>
          <a:bodyPr lIns="0" tIns="0" rIns="0" bIns="0">
            <a:normAutofit/>
          </a:bodyPr>
          <a:lstStyle/>
          <a:p>
            <a:pPr>
              <a:spcBef>
                <a:spcPts val="600"/>
              </a:spcBef>
            </a:pPr>
            <a:r>
              <a:rPr lang="en-GB" sz="5400" dirty="0" smtClean="0">
                <a:effectLst>
                  <a:outerShdw blurRad="38100" dist="38100" dir="2700000" algn="ctr" rotWithShape="0">
                    <a:schemeClr val="tx1"/>
                  </a:outerShdw>
                </a:effectLst>
              </a:rPr>
              <a:t>I </a:t>
            </a:r>
            <a:r>
              <a:rPr lang="en-GB" sz="5400" dirty="0">
                <a:effectLst>
                  <a:outerShdw blurRad="38100" dist="38100" dir="2700000" algn="ctr" rotWithShape="0">
                    <a:schemeClr val="tx1"/>
                  </a:outerShdw>
                </a:effectLst>
              </a:rPr>
              <a:t>am giving My verdict, My eyes have been moving to and fro for 40 years and now I am calling for the true </a:t>
            </a:r>
            <a:r>
              <a:rPr lang="en-GB" sz="5400" dirty="0" err="1">
                <a:effectLst>
                  <a:outerShdw blurRad="38100" dist="38100" dir="2700000" algn="ctr" rotWithShape="0">
                    <a:schemeClr val="tx1"/>
                  </a:outerShdw>
                </a:effectLst>
              </a:rPr>
              <a:t>Ekklesia</a:t>
            </a:r>
            <a:r>
              <a:rPr lang="en-GB" sz="5400" dirty="0">
                <a:effectLst>
                  <a:outerShdw blurRad="38100" dist="38100" dir="2700000" algn="ctr" rotWithShape="0">
                    <a:schemeClr val="tx1"/>
                  </a:outerShdw>
                </a:effectLst>
              </a:rPr>
              <a:t> to arise and cross over into </a:t>
            </a:r>
            <a:r>
              <a:rPr lang="en-GB" sz="5400" dirty="0" smtClean="0">
                <a:effectLst>
                  <a:outerShdw blurRad="38100" dist="38100" dir="2700000" algn="ctr" rotWithShape="0">
                    <a:schemeClr val="tx1"/>
                  </a:outerShdw>
                </a:effectLst>
              </a:rPr>
              <a:t>being the </a:t>
            </a:r>
            <a:r>
              <a:rPr lang="en-GB" sz="5400" dirty="0">
                <a:effectLst>
                  <a:outerShdw blurRad="38100" dist="38100" dir="2700000" algn="ctr" rotWithShape="0">
                    <a:schemeClr val="tx1"/>
                  </a:outerShdw>
                </a:effectLst>
              </a:rPr>
              <a:t>new order</a:t>
            </a:r>
            <a:r>
              <a:rPr lang="en-GB" sz="5400" dirty="0" smtClean="0">
                <a:effectLst>
                  <a:outerShdw blurRad="38100" dist="38100" dir="2700000" algn="ctr" rotWithShape="0">
                    <a:schemeClr val="tx1"/>
                  </a:outerShdw>
                </a:effectLst>
              </a:rPr>
              <a:t>.</a:t>
            </a:r>
          </a:p>
        </p:txBody>
      </p:sp>
    </p:spTree>
    <p:extLst>
      <p:ext uri="{BB962C8B-B14F-4D97-AF65-F5344CB8AC3E}">
        <p14:creationId xmlns:p14="http://schemas.microsoft.com/office/powerpoint/2010/main" val="13237712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1052736"/>
            <a:ext cx="9144000" cy="5949280"/>
          </a:xfrm>
          <a:effectLst/>
        </p:spPr>
        <p:txBody>
          <a:bodyPr lIns="0" tIns="0" rIns="0" bIns="0">
            <a:normAutofit/>
          </a:bodyPr>
          <a:lstStyle/>
          <a:p>
            <a:pPr>
              <a:spcBef>
                <a:spcPts val="600"/>
              </a:spcBef>
            </a:pPr>
            <a:r>
              <a:rPr lang="en-GB" sz="4400" dirty="0" smtClean="0">
                <a:effectLst>
                  <a:outerShdw blurRad="38100" dist="38100" dir="2700000" algn="ctr" rotWithShape="0">
                    <a:schemeClr val="tx1"/>
                  </a:outerShdw>
                </a:effectLst>
              </a:rPr>
              <a:t>I am </a:t>
            </a:r>
            <a:r>
              <a:rPr lang="en-GB" sz="4400" dirty="0" smtClean="0">
                <a:effectLst>
                  <a:outerShdw blurRad="38100" dist="38100" dir="2700000" algn="ctr" rotWithShape="0">
                    <a:schemeClr val="tx1"/>
                  </a:outerShdw>
                </a:effectLst>
              </a:rPr>
              <a:t>looking </a:t>
            </a:r>
            <a:r>
              <a:rPr lang="en-GB" sz="4400" dirty="0">
                <a:effectLst>
                  <a:outerShdw blurRad="38100" dist="38100" dir="2700000" algn="ctr" rotWithShape="0">
                    <a:schemeClr val="tx1"/>
                  </a:outerShdw>
                </a:effectLst>
              </a:rPr>
              <a:t>with </a:t>
            </a:r>
            <a:r>
              <a:rPr lang="en-GB" sz="4400" dirty="0" smtClean="0">
                <a:effectLst>
                  <a:outerShdw blurRad="38100" dist="38100" dir="2700000" algn="ctr" rotWithShape="0">
                    <a:schemeClr val="tx1"/>
                  </a:outerShdw>
                </a:effectLst>
              </a:rPr>
              <a:t>My </a:t>
            </a:r>
            <a:r>
              <a:rPr lang="en-GB" sz="4400" dirty="0">
                <a:effectLst>
                  <a:outerShdw blurRad="38100" dist="38100" dir="2700000" algn="ctr" rotWithShape="0">
                    <a:schemeClr val="tx1"/>
                  </a:outerShdw>
                </a:effectLst>
              </a:rPr>
              <a:t>eyes and </a:t>
            </a:r>
            <a:r>
              <a:rPr lang="en-GB" sz="4400" dirty="0" smtClean="0">
                <a:effectLst>
                  <a:outerShdw blurRad="38100" dist="38100" dir="2700000" algn="ctr" rotWithShape="0">
                    <a:schemeClr val="tx1"/>
                  </a:outerShdw>
                </a:effectLst>
              </a:rPr>
              <a:t>will pass judgment. </a:t>
            </a:r>
            <a:r>
              <a:rPr lang="en-GB" sz="4400" dirty="0" smtClean="0">
                <a:effectLst>
                  <a:outerShdw blurRad="38100" dist="38100" dir="2700000" algn="ctr" rotWithShape="0">
                    <a:schemeClr val="tx1"/>
                  </a:outerShdw>
                </a:effectLst>
              </a:rPr>
              <a:t>My verdict and decision </a:t>
            </a:r>
            <a:r>
              <a:rPr lang="en-GB" sz="4400" dirty="0" smtClean="0">
                <a:effectLst>
                  <a:outerShdw blurRad="38100" dist="38100" dir="2700000" algn="ctr" rotWithShape="0">
                    <a:schemeClr val="tx1"/>
                  </a:outerShdw>
                </a:effectLst>
              </a:rPr>
              <a:t>will be based </a:t>
            </a:r>
            <a:r>
              <a:rPr lang="en-GB" sz="4400" dirty="0">
                <a:effectLst>
                  <a:outerShdw blurRad="38100" dist="38100" dir="2700000" algn="ctr" rotWithShape="0">
                    <a:schemeClr val="tx1"/>
                  </a:outerShdw>
                </a:effectLst>
              </a:rPr>
              <a:t>on what is a reflection and a shadow of a blueprint with </a:t>
            </a:r>
            <a:r>
              <a:rPr lang="en-GB" sz="4400" dirty="0" smtClean="0">
                <a:effectLst>
                  <a:outerShdw blurRad="38100" dist="38100" dir="2700000" algn="ctr" rotWithShape="0">
                    <a:schemeClr val="tx1"/>
                  </a:outerShdw>
                </a:effectLst>
              </a:rPr>
              <a:t>a government </a:t>
            </a:r>
            <a:r>
              <a:rPr lang="en-GB" sz="4400" dirty="0">
                <a:effectLst>
                  <a:outerShdw blurRad="38100" dist="38100" dir="2700000" algn="ctr" rotWithShape="0">
                    <a:schemeClr val="tx1"/>
                  </a:outerShdw>
                </a:effectLst>
              </a:rPr>
              <a:t>established in heaven and </a:t>
            </a:r>
            <a:r>
              <a:rPr lang="en-GB" sz="4400" dirty="0" smtClean="0">
                <a:effectLst>
                  <a:outerShdw blurRad="38100" dist="38100" dir="2700000" algn="ctr" rotWithShape="0">
                    <a:schemeClr val="tx1"/>
                  </a:outerShdw>
                </a:effectLst>
              </a:rPr>
              <a:t>reflected on </a:t>
            </a:r>
            <a:r>
              <a:rPr lang="en-GB" sz="4400" dirty="0">
                <a:effectLst>
                  <a:outerShdw blurRad="38100" dist="38100" dir="2700000" algn="ctr" rotWithShape="0">
                    <a:schemeClr val="tx1"/>
                  </a:outerShdw>
                </a:effectLst>
              </a:rPr>
              <a:t>earth. </a:t>
            </a:r>
            <a:endParaRPr lang="en-GB" sz="4400" dirty="0" smtClean="0">
              <a:effectLst>
                <a:outerShdw blurRad="38100" dist="38100" dir="2700000" algn="ctr" rotWithShape="0">
                  <a:schemeClr val="tx1"/>
                </a:outerShdw>
              </a:effectLst>
            </a:endParaRPr>
          </a:p>
          <a:p>
            <a:pPr>
              <a:spcBef>
                <a:spcPts val="600"/>
              </a:spcBef>
            </a:pPr>
            <a:r>
              <a:rPr lang="en-GB" sz="4400" dirty="0" smtClean="0">
                <a:effectLst>
                  <a:outerShdw blurRad="38100" dist="38100" dir="2700000" algn="ctr" rotWithShape="0">
                    <a:schemeClr val="tx1"/>
                  </a:outerShdw>
                </a:effectLst>
              </a:rPr>
              <a:t>Earthly </a:t>
            </a:r>
            <a:r>
              <a:rPr lang="en-GB" sz="4400" dirty="0">
                <a:effectLst>
                  <a:outerShdw blurRad="38100" dist="38100" dir="2700000" algn="ctr" rotWithShape="0">
                    <a:schemeClr val="tx1"/>
                  </a:outerShdw>
                </a:effectLst>
              </a:rPr>
              <a:t>w</a:t>
            </a:r>
            <a:r>
              <a:rPr lang="en-GB" sz="4400" dirty="0" smtClean="0">
                <a:effectLst>
                  <a:outerShdw blurRad="38100" dist="38100" dir="2700000" algn="ctr" rotWithShape="0">
                    <a:schemeClr val="tx1"/>
                  </a:outerShdw>
                </a:effectLst>
              </a:rPr>
              <a:t>ilderness </a:t>
            </a:r>
            <a:r>
              <a:rPr lang="en-GB" sz="4400" dirty="0">
                <a:effectLst>
                  <a:outerShdw blurRad="38100" dist="38100" dir="2700000" algn="ctr" rotWithShape="0">
                    <a:schemeClr val="tx1"/>
                  </a:outerShdw>
                </a:effectLst>
              </a:rPr>
              <a:t>m</a:t>
            </a:r>
            <a:r>
              <a:rPr lang="en-GB" sz="4400" dirty="0" smtClean="0">
                <a:effectLst>
                  <a:outerShdw blurRad="38100" dist="38100" dir="2700000" algn="ctr" rotWithShape="0">
                    <a:schemeClr val="tx1"/>
                  </a:outerShdw>
                </a:effectLst>
              </a:rPr>
              <a:t>ountains </a:t>
            </a:r>
            <a:r>
              <a:rPr lang="en-GB" sz="4400" dirty="0">
                <a:effectLst>
                  <a:outerShdw blurRad="38100" dist="38100" dir="2700000" algn="ctr" rotWithShape="0">
                    <a:schemeClr val="tx1"/>
                  </a:outerShdw>
                </a:effectLst>
              </a:rPr>
              <a:t>will crumble and fall into sea</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9578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800" dirty="0" smtClean="0">
                <a:effectLst>
                  <a:outerShdw blurRad="38100" dist="38100" dir="2700000" algn="ctr" rotWithShape="0">
                    <a:schemeClr val="tx1"/>
                  </a:outerShdw>
                </a:effectLst>
              </a:rPr>
              <a:t>The </a:t>
            </a:r>
            <a:r>
              <a:rPr lang="en-GB" sz="4800" dirty="0">
                <a:effectLst>
                  <a:outerShdw blurRad="38100" dist="38100" dir="2700000" algn="ctr" rotWithShape="0">
                    <a:schemeClr val="tx1"/>
                  </a:outerShdw>
                </a:effectLst>
              </a:rPr>
              <a:t>sound must be </a:t>
            </a:r>
            <a:r>
              <a:rPr lang="en-GB" sz="4800" dirty="0" smtClean="0">
                <a:effectLst>
                  <a:outerShdw blurRad="38100" dist="38100" dir="2700000" algn="ctr" rotWithShape="0">
                    <a:schemeClr val="tx1"/>
                  </a:outerShdw>
                </a:effectLst>
              </a:rPr>
              <a:t>heard, </a:t>
            </a:r>
            <a:r>
              <a:rPr lang="en-GB" sz="4800" dirty="0">
                <a:effectLst>
                  <a:outerShdw blurRad="38100" dist="38100" dir="2700000" algn="ctr" rotWithShape="0">
                    <a:schemeClr val="tx1"/>
                  </a:outerShdw>
                </a:effectLst>
              </a:rPr>
              <a:t>the thunder from My throne has decreed and the balance has been tipped</a:t>
            </a:r>
            <a:r>
              <a:rPr lang="en-GB" sz="4800" dirty="0" smtClean="0">
                <a:effectLst>
                  <a:outerShdw blurRad="38100" dist="38100" dir="2700000" algn="ctr" rotWithShape="0">
                    <a:schemeClr val="tx1"/>
                  </a:outerShdw>
                </a:effectLst>
              </a:rPr>
              <a:t>.</a:t>
            </a:r>
          </a:p>
          <a:p>
            <a:pPr>
              <a:spcBef>
                <a:spcPts val="600"/>
              </a:spcBef>
            </a:pPr>
            <a:r>
              <a:rPr lang="en-GB" sz="4800" dirty="0" smtClean="0">
                <a:effectLst>
                  <a:outerShdw blurRad="38100" dist="38100" dir="2700000" algn="ctr" rotWithShape="0">
                    <a:schemeClr val="tx1"/>
                  </a:outerShdw>
                </a:effectLst>
              </a:rPr>
              <a:t>My </a:t>
            </a:r>
            <a:r>
              <a:rPr lang="en-GB" sz="4800" dirty="0">
                <a:effectLst>
                  <a:outerShdw blurRad="38100" dist="38100" dir="2700000" algn="ctr" rotWithShape="0">
                    <a:schemeClr val="tx1"/>
                  </a:outerShdw>
                </a:effectLst>
              </a:rPr>
              <a:t>judgment is found in favour of the heavenly reflection of true government. </a:t>
            </a:r>
            <a:endParaRPr lang="en-GB" sz="48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236050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800" dirty="0" smtClean="0">
                <a:effectLst>
                  <a:outerShdw blurRad="38100" dist="38100" dir="2700000" algn="ctr" rotWithShape="0">
                    <a:schemeClr val="tx1"/>
                  </a:outerShdw>
                </a:effectLst>
              </a:rPr>
              <a:t>My </a:t>
            </a:r>
            <a:r>
              <a:rPr lang="en-GB" sz="4800" dirty="0">
                <a:effectLst>
                  <a:outerShdw blurRad="38100" dist="38100" dir="2700000" algn="ctr" rotWithShape="0">
                    <a:schemeClr val="tx1"/>
                  </a:outerShdw>
                </a:effectLst>
              </a:rPr>
              <a:t>hand is about to be released </a:t>
            </a:r>
            <a:r>
              <a:rPr lang="en-GB" sz="4800" dirty="0" smtClean="0">
                <a:effectLst>
                  <a:outerShdw blurRad="38100" dist="38100" dir="2700000" algn="ctr" rotWithShape="0">
                    <a:schemeClr val="tx1"/>
                  </a:outerShdw>
                </a:effectLst>
              </a:rPr>
              <a:t>so issue </a:t>
            </a:r>
            <a:r>
              <a:rPr lang="en-GB" sz="4800" dirty="0">
                <a:effectLst>
                  <a:outerShdw blurRad="38100" dist="38100" dir="2700000" algn="ctr" rotWithShape="0">
                    <a:schemeClr val="tx1"/>
                  </a:outerShdw>
                </a:effectLst>
              </a:rPr>
              <a:t>the </a:t>
            </a:r>
            <a:r>
              <a:rPr lang="en-GB" sz="4800" dirty="0" smtClean="0">
                <a:effectLst>
                  <a:outerShdw blurRad="38100" dist="38100" dir="2700000" algn="ctr" rotWithShape="0">
                    <a:schemeClr val="tx1"/>
                  </a:outerShdw>
                </a:effectLst>
              </a:rPr>
              <a:t>challenge</a:t>
            </a:r>
          </a:p>
          <a:p>
            <a:pPr>
              <a:spcBef>
                <a:spcPts val="600"/>
              </a:spcBef>
            </a:pPr>
            <a:r>
              <a:rPr lang="en-GB" sz="4800" dirty="0" smtClean="0">
                <a:effectLst>
                  <a:outerShdw blurRad="38100" dist="38100" dir="2700000" algn="ctr" rotWithShape="0">
                    <a:schemeClr val="tx1"/>
                  </a:outerShdw>
                </a:effectLst>
              </a:rPr>
              <a:t>T</a:t>
            </a:r>
            <a:r>
              <a:rPr lang="en-GB" sz="4800" dirty="0" smtClean="0">
                <a:effectLst>
                  <a:outerShdw blurRad="38100" dist="38100" dir="2700000" algn="ctr" rotWithShape="0">
                    <a:schemeClr val="tx1"/>
                  </a:outerShdw>
                </a:effectLst>
              </a:rPr>
              <a:t>o </a:t>
            </a:r>
            <a:r>
              <a:rPr lang="en-GB" sz="4800" dirty="0" smtClean="0">
                <a:effectLst>
                  <a:outerShdw blurRad="38100" dist="38100" dir="2700000" algn="ctr" rotWithShape="0">
                    <a:schemeClr val="tx1"/>
                  </a:outerShdw>
                </a:effectLst>
              </a:rPr>
              <a:t>embrace </a:t>
            </a:r>
            <a:r>
              <a:rPr lang="en-GB" sz="4800" dirty="0">
                <a:effectLst>
                  <a:outerShdw blurRad="38100" dist="38100" dir="2700000" algn="ctr" rotWithShape="0">
                    <a:schemeClr val="tx1"/>
                  </a:outerShdw>
                </a:effectLst>
              </a:rPr>
              <a:t>the new order and engage heaven or remain in the old of the wilderness that I am leaving </a:t>
            </a:r>
            <a:r>
              <a:rPr lang="en-GB" sz="4800" dirty="0" smtClean="0">
                <a:effectLst>
                  <a:outerShdw blurRad="38100" dist="38100" dir="2700000" algn="ctr" rotWithShape="0">
                    <a:schemeClr val="tx1"/>
                  </a:outerShdw>
                </a:effectLst>
              </a:rPr>
              <a:t>desolate of </a:t>
            </a:r>
            <a:r>
              <a:rPr lang="en-GB" sz="4800" dirty="0">
                <a:effectLst>
                  <a:outerShdw blurRad="38100" dist="38100" dir="2700000" algn="ctr" rotWithShape="0">
                    <a:schemeClr val="tx1"/>
                  </a:outerShdw>
                </a:effectLst>
              </a:rPr>
              <a:t>My presence</a:t>
            </a:r>
            <a:r>
              <a:rPr lang="en-GB" sz="4800" dirty="0" smtClean="0">
                <a:effectLst>
                  <a:outerShdw blurRad="38100" dist="38100" dir="2700000" algn="ctr" rotWithShape="0">
                    <a:schemeClr val="tx1"/>
                  </a:outerShdw>
                </a:effectLst>
              </a:rPr>
              <a:t>.</a:t>
            </a:r>
          </a:p>
        </p:txBody>
      </p:sp>
    </p:spTree>
    <p:extLst>
      <p:ext uri="{BB962C8B-B14F-4D97-AF65-F5344CB8AC3E}">
        <p14:creationId xmlns:p14="http://schemas.microsoft.com/office/powerpoint/2010/main" val="371219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The </a:t>
            </a:r>
            <a:r>
              <a:rPr lang="en-GB" sz="4800" dirty="0">
                <a:effectLst>
                  <a:outerShdw blurRad="38100" dist="38100" dir="2700000" algn="ctr" rotWithShape="0">
                    <a:schemeClr val="tx1"/>
                  </a:outerShdw>
                </a:effectLst>
              </a:rPr>
              <a:t>40 years of this generation is coming to an end all who have heard but failed to act and be ready will follow the 5 foolish virgins and their lamps will cease to burn with My oil</a:t>
            </a:r>
            <a:r>
              <a:rPr lang="en-GB" sz="4800" dirty="0" smtClean="0">
                <a:effectLst>
                  <a:outerShdw blurRad="38100" dist="38100" dir="2700000" algn="ctr" rotWithShape="0">
                    <a:schemeClr val="tx1"/>
                  </a:outerShdw>
                </a:effectLst>
              </a:rPr>
              <a:t>.</a:t>
            </a:r>
            <a:endParaRPr lang="en-GB" sz="48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023438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11188" y="5276850"/>
            <a:ext cx="7634287" cy="742950"/>
          </a:xfrm>
          <a:prstGeom prst="rect">
            <a:avLst/>
          </a:prstGeom>
          <a:solidFill>
            <a:srgbClr val="00FFFF">
              <a:alpha val="5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7" name="Rectangle 3"/>
          <p:cNvSpPr>
            <a:spLocks noChangeArrowheads="1"/>
          </p:cNvSpPr>
          <p:nvPr/>
        </p:nvSpPr>
        <p:spPr bwMode="auto">
          <a:xfrm>
            <a:off x="1763713" y="4533900"/>
            <a:ext cx="6481762" cy="742950"/>
          </a:xfrm>
          <a:prstGeom prst="rect">
            <a:avLst/>
          </a:prstGeom>
          <a:solidFill>
            <a:srgbClr val="008080">
              <a:alpha val="5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8" name="Rectangle 4"/>
          <p:cNvSpPr>
            <a:spLocks noChangeArrowheads="1"/>
          </p:cNvSpPr>
          <p:nvPr/>
        </p:nvSpPr>
        <p:spPr bwMode="auto">
          <a:xfrm>
            <a:off x="2987675" y="3789363"/>
            <a:ext cx="5257800" cy="742950"/>
          </a:xfrm>
          <a:prstGeom prst="rect">
            <a:avLst/>
          </a:prstGeom>
          <a:solidFill>
            <a:srgbClr val="0000FF">
              <a:alpha val="42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9" name="Rectangle 5"/>
          <p:cNvSpPr>
            <a:spLocks noChangeArrowheads="1"/>
          </p:cNvSpPr>
          <p:nvPr/>
        </p:nvSpPr>
        <p:spPr bwMode="auto">
          <a:xfrm>
            <a:off x="4859338" y="2276475"/>
            <a:ext cx="3384550" cy="1512888"/>
          </a:xfrm>
          <a:prstGeom prst="rect">
            <a:avLst/>
          </a:prstGeom>
          <a:solidFill>
            <a:srgbClr val="3366FF">
              <a:alpha val="28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0" name="Rectangle 6"/>
          <p:cNvSpPr>
            <a:spLocks noChangeArrowheads="1"/>
          </p:cNvSpPr>
          <p:nvPr/>
        </p:nvSpPr>
        <p:spPr bwMode="auto">
          <a:xfrm>
            <a:off x="6948488" y="1557338"/>
            <a:ext cx="1296987" cy="719137"/>
          </a:xfrm>
          <a:prstGeom prst="rect">
            <a:avLst/>
          </a:prstGeom>
          <a:solidFill>
            <a:srgbClr val="0000FF">
              <a:alpha val="66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1" name="Rectangle 7"/>
          <p:cNvSpPr>
            <a:spLocks noChangeArrowheads="1"/>
          </p:cNvSpPr>
          <p:nvPr/>
        </p:nvSpPr>
        <p:spPr bwMode="auto">
          <a:xfrm>
            <a:off x="8243888" y="1268413"/>
            <a:ext cx="1008062" cy="4746625"/>
          </a:xfrm>
          <a:prstGeom prst="rect">
            <a:avLst/>
          </a:prstGeom>
          <a:solidFill>
            <a:srgbClr val="99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2" name="Rectangle 8"/>
          <p:cNvSpPr>
            <a:spLocks noChangeArrowheads="1"/>
          </p:cNvSpPr>
          <p:nvPr/>
        </p:nvSpPr>
        <p:spPr bwMode="auto">
          <a:xfrm>
            <a:off x="4356100" y="3044825"/>
            <a:ext cx="2663825" cy="74453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3" name="Text Box 9"/>
          <p:cNvSpPr txBox="1">
            <a:spLocks noChangeArrowheads="1"/>
          </p:cNvSpPr>
          <p:nvPr/>
        </p:nvSpPr>
        <p:spPr bwMode="auto">
          <a:xfrm>
            <a:off x="684213" y="5373688"/>
            <a:ext cx="7416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400" dirty="0" smtClean="0">
                <a:solidFill>
                  <a:srgbClr val="000000"/>
                </a:solidFill>
              </a:rPr>
              <a:t>Fatherhood, Sonship, Royal Identity</a:t>
            </a:r>
            <a:r>
              <a:rPr lang="en-GB" sz="1200" dirty="0" smtClean="0">
                <a:solidFill>
                  <a:srgbClr val="000000"/>
                </a:solidFill>
              </a:rPr>
              <a:t>         </a:t>
            </a:r>
            <a:r>
              <a:rPr lang="en-GB" sz="1600" dirty="0" smtClean="0">
                <a:solidFill>
                  <a:srgbClr val="000000"/>
                </a:solidFill>
              </a:rPr>
              <a:t>A CALL TO INTIMACY</a:t>
            </a:r>
            <a:r>
              <a:rPr lang="en-GB" sz="1200" dirty="0" smtClean="0">
                <a:solidFill>
                  <a:srgbClr val="000000"/>
                </a:solidFill>
              </a:rPr>
              <a:t>             </a:t>
            </a:r>
            <a:r>
              <a:rPr lang="en-GB" sz="1400" dirty="0" smtClean="0">
                <a:solidFill>
                  <a:srgbClr val="000000"/>
                </a:solidFill>
              </a:rPr>
              <a:t>Habitation of God</a:t>
            </a:r>
            <a:r>
              <a:rPr lang="en-GB" sz="1200" dirty="0" smtClean="0">
                <a:solidFill>
                  <a:srgbClr val="000000"/>
                </a:solidFill>
              </a:rPr>
              <a:t/>
            </a:r>
            <a:br>
              <a:rPr lang="en-GB" sz="1200" dirty="0" smtClean="0">
                <a:solidFill>
                  <a:srgbClr val="000000"/>
                </a:solidFill>
              </a:rPr>
            </a:br>
            <a:r>
              <a:rPr lang="en-GB" sz="1200" dirty="0" smtClean="0">
                <a:solidFill>
                  <a:srgbClr val="000000"/>
                </a:solidFill>
              </a:rPr>
              <a:t>                          Song Solomon 8:6</a:t>
            </a:r>
          </a:p>
        </p:txBody>
      </p:sp>
      <p:sp>
        <p:nvSpPr>
          <p:cNvPr id="21514" name="Text Box 10"/>
          <p:cNvSpPr txBox="1">
            <a:spLocks noChangeArrowheads="1"/>
          </p:cNvSpPr>
          <p:nvPr/>
        </p:nvSpPr>
        <p:spPr bwMode="auto">
          <a:xfrm>
            <a:off x="1908175" y="4724400"/>
            <a:ext cx="59769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Matt 13	GATHERING &amp; REMOVING STUMBLING BLOCKS</a:t>
            </a:r>
            <a:br>
              <a:rPr lang="en-GB" sz="1600" dirty="0" smtClean="0">
                <a:solidFill>
                  <a:srgbClr val="000000"/>
                </a:solidFill>
              </a:rPr>
            </a:br>
            <a:r>
              <a:rPr lang="en-GB" sz="1600" dirty="0" smtClean="0">
                <a:solidFill>
                  <a:srgbClr val="000000"/>
                </a:solidFill>
              </a:rPr>
              <a:t>Releasing Joshua Generation</a:t>
            </a:r>
            <a:r>
              <a:rPr lang="en-GB" sz="1200" dirty="0" smtClean="0">
                <a:solidFill>
                  <a:srgbClr val="000000"/>
                </a:solidFill>
              </a:rPr>
              <a:t> 	</a:t>
            </a:r>
          </a:p>
        </p:txBody>
      </p:sp>
      <p:sp>
        <p:nvSpPr>
          <p:cNvPr id="21515" name="Text Box 11"/>
          <p:cNvSpPr txBox="1">
            <a:spLocks noChangeArrowheads="1"/>
          </p:cNvSpPr>
          <p:nvPr/>
        </p:nvSpPr>
        <p:spPr bwMode="auto">
          <a:xfrm>
            <a:off x="3059113" y="3933825"/>
            <a:ext cx="511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1 Peter 4:17   JUDGMENT OF GOD’S HOUSEHOLD</a:t>
            </a:r>
            <a:r>
              <a:rPr lang="en-GB" sz="1200" dirty="0" smtClean="0">
                <a:solidFill>
                  <a:srgbClr val="000000"/>
                </a:solidFill>
              </a:rPr>
              <a:t> 	</a:t>
            </a:r>
          </a:p>
        </p:txBody>
      </p:sp>
      <p:sp>
        <p:nvSpPr>
          <p:cNvPr id="21516" name="Text Box 12"/>
          <p:cNvSpPr txBox="1">
            <a:spLocks noChangeArrowheads="1"/>
          </p:cNvSpPr>
          <p:nvPr/>
        </p:nvSpPr>
        <p:spPr bwMode="auto">
          <a:xfrm>
            <a:off x="4427538" y="3128963"/>
            <a:ext cx="252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sz="1600" dirty="0" smtClean="0">
                <a:solidFill>
                  <a:srgbClr val="000000"/>
                </a:solidFill>
              </a:rPr>
              <a:t>Gen 41     HARVEST OF                 	 LABOURERS</a:t>
            </a:r>
            <a:endParaRPr lang="en-GB" sz="1200" dirty="0" smtClean="0">
              <a:solidFill>
                <a:srgbClr val="000000"/>
              </a:solidFill>
            </a:endParaRPr>
          </a:p>
        </p:txBody>
      </p:sp>
      <p:sp>
        <p:nvSpPr>
          <p:cNvPr id="21517" name="Text Box 13"/>
          <p:cNvSpPr txBox="1">
            <a:spLocks noChangeArrowheads="1"/>
          </p:cNvSpPr>
          <p:nvPr/>
        </p:nvSpPr>
        <p:spPr bwMode="auto">
          <a:xfrm>
            <a:off x="4787900" y="2420938"/>
            <a:ext cx="33845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err="1" smtClean="0">
                <a:solidFill>
                  <a:srgbClr val="000000"/>
                </a:solidFill>
              </a:rPr>
              <a:t>Heb</a:t>
            </a:r>
            <a:r>
              <a:rPr lang="en-GB" sz="1600" dirty="0" smtClean="0">
                <a:solidFill>
                  <a:srgbClr val="000000"/>
                </a:solidFill>
              </a:rPr>
              <a:t> 12:27    SHAKING OF WORLD SYSTEMS</a:t>
            </a:r>
            <a:r>
              <a:rPr lang="en-GB" sz="1200" dirty="0" smtClean="0">
                <a:solidFill>
                  <a:srgbClr val="000000"/>
                </a:solidFill>
              </a:rPr>
              <a:t>	</a:t>
            </a:r>
          </a:p>
        </p:txBody>
      </p:sp>
      <p:sp>
        <p:nvSpPr>
          <p:cNvPr id="21518" name="Text Box 14"/>
          <p:cNvSpPr txBox="1">
            <a:spLocks noChangeArrowheads="1"/>
          </p:cNvSpPr>
          <p:nvPr/>
        </p:nvSpPr>
        <p:spPr bwMode="auto">
          <a:xfrm>
            <a:off x="7092950" y="1628775"/>
            <a:ext cx="100806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  FINAL </a:t>
            </a:r>
            <a:br>
              <a:rPr lang="en-GB" sz="1600" smtClean="0">
                <a:solidFill>
                  <a:srgbClr val="000000"/>
                </a:solidFill>
              </a:rPr>
            </a:br>
            <a:r>
              <a:rPr lang="en-GB" sz="1600" smtClean="0">
                <a:solidFill>
                  <a:srgbClr val="000000"/>
                </a:solidFill>
              </a:rPr>
              <a:t>HARVEST</a:t>
            </a:r>
            <a:r>
              <a:rPr lang="en-GB" sz="1200" smtClean="0">
                <a:solidFill>
                  <a:srgbClr val="000000"/>
                </a:solidFill>
              </a:rPr>
              <a:t>	</a:t>
            </a:r>
          </a:p>
        </p:txBody>
      </p:sp>
      <p:sp>
        <p:nvSpPr>
          <p:cNvPr id="21519" name="Text Box 15"/>
          <p:cNvSpPr txBox="1">
            <a:spLocks noChangeArrowheads="1"/>
          </p:cNvSpPr>
          <p:nvPr/>
        </p:nvSpPr>
        <p:spPr bwMode="auto">
          <a:xfrm>
            <a:off x="7092950" y="3213100"/>
            <a:ext cx="935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ISA 2:2</a:t>
            </a:r>
          </a:p>
        </p:txBody>
      </p:sp>
      <p:sp>
        <p:nvSpPr>
          <p:cNvPr id="21520" name="Text Box 16"/>
          <p:cNvSpPr txBox="1">
            <a:spLocks noChangeArrowheads="1"/>
          </p:cNvSpPr>
          <p:nvPr/>
        </p:nvSpPr>
        <p:spPr bwMode="auto">
          <a:xfrm>
            <a:off x="7740650" y="981075"/>
            <a:ext cx="9350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LAST DAY</a:t>
            </a:r>
          </a:p>
        </p:txBody>
      </p:sp>
      <p:sp>
        <p:nvSpPr>
          <p:cNvPr id="21521" name="Text Box 17"/>
          <p:cNvSpPr txBox="1">
            <a:spLocks noChangeArrowheads="1"/>
          </p:cNvSpPr>
          <p:nvPr/>
        </p:nvSpPr>
        <p:spPr bwMode="auto">
          <a:xfrm>
            <a:off x="8532813" y="2349500"/>
            <a:ext cx="4318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A</a:t>
            </a:r>
            <a:br>
              <a:rPr lang="en-GB" sz="1600" smtClean="0">
                <a:solidFill>
                  <a:srgbClr val="000000"/>
                </a:solidFill>
              </a:rPr>
            </a:br>
            <a:r>
              <a:rPr lang="en-GB" sz="1600" smtClean="0">
                <a:solidFill>
                  <a:srgbClr val="000000"/>
                </a:solidFill>
              </a:rPr>
              <a:t>G</a:t>
            </a:r>
            <a:br>
              <a:rPr lang="en-GB" sz="1600" smtClean="0">
                <a:solidFill>
                  <a:srgbClr val="000000"/>
                </a:solidFill>
              </a:rPr>
            </a:br>
            <a:r>
              <a:rPr lang="en-GB" sz="1600" smtClean="0">
                <a:solidFill>
                  <a:srgbClr val="000000"/>
                </a:solidFill>
              </a:rPr>
              <a:t>E</a:t>
            </a:r>
          </a:p>
          <a:p>
            <a:pPr algn="ctr" fontAlgn="base">
              <a:spcBef>
                <a:spcPct val="50000"/>
              </a:spcBef>
              <a:spcAft>
                <a:spcPct val="0"/>
              </a:spcAft>
            </a:pPr>
            <a:r>
              <a:rPr lang="en-GB" sz="1600" smtClean="0">
                <a:solidFill>
                  <a:srgbClr val="000000"/>
                </a:solidFill>
              </a:rPr>
              <a:t>T</a:t>
            </a:r>
            <a:br>
              <a:rPr lang="en-GB" sz="1600" smtClean="0">
                <a:solidFill>
                  <a:srgbClr val="000000"/>
                </a:solidFill>
              </a:rPr>
            </a:br>
            <a:r>
              <a:rPr lang="en-GB" sz="1600" smtClean="0">
                <a:solidFill>
                  <a:srgbClr val="000000"/>
                </a:solidFill>
              </a:rPr>
              <a:t>O</a:t>
            </a:r>
          </a:p>
          <a:p>
            <a:pPr algn="ctr" fontAlgn="base">
              <a:spcBef>
                <a:spcPct val="50000"/>
              </a:spcBef>
              <a:spcAft>
                <a:spcPct val="0"/>
              </a:spcAft>
            </a:pPr>
            <a:r>
              <a:rPr lang="en-GB" sz="1600" smtClean="0">
                <a:solidFill>
                  <a:srgbClr val="000000"/>
                </a:solidFill>
              </a:rPr>
              <a:t>C</a:t>
            </a:r>
            <a:br>
              <a:rPr lang="en-GB" sz="1600" smtClean="0">
                <a:solidFill>
                  <a:srgbClr val="000000"/>
                </a:solidFill>
              </a:rPr>
            </a:br>
            <a:r>
              <a:rPr lang="en-GB" sz="1600" smtClean="0">
                <a:solidFill>
                  <a:srgbClr val="000000"/>
                </a:solidFill>
              </a:rPr>
              <a:t>O</a:t>
            </a:r>
            <a:br>
              <a:rPr lang="en-GB" sz="1600" smtClean="0">
                <a:solidFill>
                  <a:srgbClr val="000000"/>
                </a:solidFill>
              </a:rPr>
            </a:br>
            <a:r>
              <a:rPr lang="en-GB" sz="1600" smtClean="0">
                <a:solidFill>
                  <a:srgbClr val="000000"/>
                </a:solidFill>
              </a:rPr>
              <a:t>M</a:t>
            </a:r>
            <a:br>
              <a:rPr lang="en-GB" sz="1600" smtClean="0">
                <a:solidFill>
                  <a:srgbClr val="000000"/>
                </a:solidFill>
              </a:rPr>
            </a:br>
            <a:r>
              <a:rPr lang="en-GB" sz="1600" smtClean="0">
                <a:solidFill>
                  <a:srgbClr val="000000"/>
                </a:solidFill>
              </a:rPr>
              <a:t>E</a:t>
            </a:r>
          </a:p>
        </p:txBody>
      </p:sp>
      <p:sp>
        <p:nvSpPr>
          <p:cNvPr id="21522" name="Text Box 18"/>
          <p:cNvSpPr txBox="1">
            <a:spLocks noChangeArrowheads="1"/>
          </p:cNvSpPr>
          <p:nvPr/>
        </p:nvSpPr>
        <p:spPr bwMode="auto">
          <a:xfrm>
            <a:off x="7524750" y="6092825"/>
            <a:ext cx="143986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DAY OF RESURRECTION</a:t>
            </a:r>
            <a:br>
              <a:rPr lang="en-GB" sz="1200" smtClean="0">
                <a:solidFill>
                  <a:srgbClr val="000000"/>
                </a:solidFill>
              </a:rPr>
            </a:br>
            <a:r>
              <a:rPr lang="en-GB" sz="1200" smtClean="0">
                <a:solidFill>
                  <a:srgbClr val="000000"/>
                </a:solidFill>
              </a:rPr>
              <a:t>&amp; JUDGMENT</a:t>
            </a:r>
          </a:p>
        </p:txBody>
      </p:sp>
      <p:sp>
        <p:nvSpPr>
          <p:cNvPr id="21523" name="Text Box 19"/>
          <p:cNvSpPr txBox="1">
            <a:spLocks noChangeArrowheads="1"/>
          </p:cNvSpPr>
          <p:nvPr/>
        </p:nvSpPr>
        <p:spPr bwMode="auto">
          <a:xfrm>
            <a:off x="1187450" y="56610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dirty="0" smtClean="0">
                <a:solidFill>
                  <a:srgbClr val="FF0000"/>
                </a:solidFill>
              </a:rPr>
              <a:t>WINE</a:t>
            </a:r>
          </a:p>
        </p:txBody>
      </p:sp>
      <p:sp>
        <p:nvSpPr>
          <p:cNvPr id="21524" name="Text Box 20"/>
          <p:cNvSpPr txBox="1">
            <a:spLocks noChangeArrowheads="1"/>
          </p:cNvSpPr>
          <p:nvPr/>
        </p:nvSpPr>
        <p:spPr bwMode="auto">
          <a:xfrm>
            <a:off x="2555875" y="43656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dirty="0" smtClean="0">
                <a:solidFill>
                  <a:srgbClr val="FF0000"/>
                </a:solidFill>
              </a:rPr>
              <a:t>FIRE</a:t>
            </a:r>
          </a:p>
        </p:txBody>
      </p:sp>
      <p:sp>
        <p:nvSpPr>
          <p:cNvPr id="21525" name="Text Box 21"/>
          <p:cNvSpPr txBox="1">
            <a:spLocks noChangeArrowheads="1"/>
          </p:cNvSpPr>
          <p:nvPr/>
        </p:nvSpPr>
        <p:spPr bwMode="auto">
          <a:xfrm>
            <a:off x="4427538" y="2781300"/>
            <a:ext cx="935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smtClean="0">
                <a:solidFill>
                  <a:srgbClr val="FF0000"/>
                </a:solidFill>
              </a:rPr>
              <a:t>WIND</a:t>
            </a:r>
          </a:p>
        </p:txBody>
      </p:sp>
      <p:sp>
        <p:nvSpPr>
          <p:cNvPr id="21526" name="Text Box 22"/>
          <p:cNvSpPr txBox="1">
            <a:spLocks noChangeArrowheads="1"/>
          </p:cNvSpPr>
          <p:nvPr/>
        </p:nvSpPr>
        <p:spPr bwMode="auto">
          <a:xfrm>
            <a:off x="1475581" y="188982"/>
            <a:ext cx="5905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3600" dirty="0" smtClean="0">
                <a:solidFill>
                  <a:srgbClr val="009900"/>
                </a:solidFill>
                <a:effectLst>
                  <a:outerShdw blurRad="38100" dist="38100" dir="2700000" algn="tl">
                    <a:srgbClr val="C0C0C0"/>
                  </a:outerShdw>
                </a:effectLst>
              </a:rPr>
              <a:t>Prophetic Timetable</a:t>
            </a:r>
          </a:p>
        </p:txBody>
      </p:sp>
      <p:sp>
        <p:nvSpPr>
          <p:cNvPr id="21527" name="Text Box 23"/>
          <p:cNvSpPr txBox="1">
            <a:spLocks noChangeArrowheads="1"/>
          </p:cNvSpPr>
          <p:nvPr/>
        </p:nvSpPr>
        <p:spPr bwMode="auto">
          <a:xfrm>
            <a:off x="107950" y="908050"/>
            <a:ext cx="41767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dirty="0" smtClean="0">
                <a:solidFill>
                  <a:srgbClr val="000000"/>
                </a:solidFill>
              </a:rPr>
              <a:t>Acts 2  Wine, Fire, Wind</a:t>
            </a:r>
          </a:p>
          <a:p>
            <a:pPr fontAlgn="base">
              <a:spcBef>
                <a:spcPct val="50000"/>
              </a:spcBef>
              <a:spcAft>
                <a:spcPct val="0"/>
              </a:spcAft>
            </a:pPr>
            <a:r>
              <a:rPr lang="en-GB" dirty="0" smtClean="0">
                <a:solidFill>
                  <a:srgbClr val="000000"/>
                </a:solidFill>
              </a:rPr>
              <a:t>Early Rain – Latter Rain</a:t>
            </a:r>
          </a:p>
          <a:p>
            <a:pPr fontAlgn="base">
              <a:spcBef>
                <a:spcPct val="50000"/>
              </a:spcBef>
              <a:spcAft>
                <a:spcPct val="0"/>
              </a:spcAft>
            </a:pPr>
            <a:r>
              <a:rPr lang="en-GB" dirty="0" smtClean="0">
                <a:solidFill>
                  <a:srgbClr val="000000"/>
                </a:solidFill>
              </a:rPr>
              <a:t>Former Glory – Latter Glory</a:t>
            </a:r>
          </a:p>
        </p:txBody>
      </p:sp>
      <p:cxnSp>
        <p:nvCxnSpPr>
          <p:cNvPr id="3" name="Straight Arrow Connector 2"/>
          <p:cNvCxnSpPr/>
          <p:nvPr/>
        </p:nvCxnSpPr>
        <p:spPr bwMode="auto">
          <a:xfrm>
            <a:off x="2699792" y="2272161"/>
            <a:ext cx="0" cy="1481931"/>
          </a:xfrm>
          <a:prstGeom prst="straightConnector1">
            <a:avLst/>
          </a:prstGeom>
          <a:solidFill>
            <a:schemeClr val="accent1"/>
          </a:solidFill>
          <a:ln w="666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414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3.04187E-6 L 0.05608 -0.00116 " pathEditMode="relative" rAng="0" ptsTypes="AA">
                                      <p:cBhvr>
                                        <p:cTn id="6" dur="2000" fill="hold"/>
                                        <p:tgtEl>
                                          <p:spTgt spid="3"/>
                                        </p:tgtEl>
                                        <p:attrNameLst>
                                          <p:attrName>ppt_x</p:attrName>
                                          <p:attrName>ppt_y</p:attrName>
                                        </p:attrNameLst>
                                      </p:cBhvr>
                                      <p:rCtr x="279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I </a:t>
            </a:r>
            <a:r>
              <a:rPr lang="en-GB" sz="4800" dirty="0">
                <a:effectLst>
                  <a:outerShdw blurRad="38100" dist="38100" dir="2700000" algn="ctr" rotWithShape="0">
                    <a:schemeClr val="tx1"/>
                  </a:outerShdw>
                </a:effectLst>
              </a:rPr>
              <a:t>have given you My sword 3 times and now you must be bold and fearless in </a:t>
            </a:r>
            <a:r>
              <a:rPr lang="en-GB" sz="4800" dirty="0" smtClean="0">
                <a:effectLst>
                  <a:outerShdw blurRad="38100" dist="38100" dir="2700000" algn="ctr" rotWithShape="0">
                    <a:schemeClr val="tx1"/>
                  </a:outerShdw>
                </a:effectLst>
              </a:rPr>
              <a:t>its </a:t>
            </a:r>
            <a:r>
              <a:rPr lang="en-GB" sz="4800" dirty="0">
                <a:effectLst>
                  <a:outerShdw blurRad="38100" dist="38100" dir="2700000" algn="ctr" rotWithShape="0">
                    <a:schemeClr val="tx1"/>
                  </a:outerShdw>
                </a:effectLst>
              </a:rPr>
              <a:t>use. </a:t>
            </a:r>
            <a:endParaRPr lang="en-GB" sz="4800" dirty="0" smtClean="0">
              <a:effectLst>
                <a:outerShdw blurRad="38100" dist="38100" dir="2700000" algn="ctr" rotWithShape="0">
                  <a:schemeClr val="tx1"/>
                </a:outerShdw>
              </a:effectLst>
            </a:endParaRPr>
          </a:p>
          <a:p>
            <a:pPr>
              <a:lnSpc>
                <a:spcPct val="110000"/>
              </a:lnSpc>
              <a:spcBef>
                <a:spcPts val="600"/>
              </a:spcBef>
            </a:pPr>
            <a:r>
              <a:rPr lang="en-GB" sz="4800" dirty="0" smtClean="0">
                <a:effectLst>
                  <a:outerShdw blurRad="38100" dist="38100" dir="2700000" algn="ctr" rotWithShape="0">
                    <a:schemeClr val="tx1"/>
                  </a:outerShdw>
                </a:effectLst>
              </a:rPr>
              <a:t>Draw </a:t>
            </a:r>
            <a:r>
              <a:rPr lang="en-GB" sz="4800" dirty="0">
                <a:effectLst>
                  <a:outerShdw blurRad="38100" dist="38100" dir="2700000" algn="ctr" rotWithShape="0">
                    <a:schemeClr val="tx1"/>
                  </a:outerShdw>
                </a:effectLst>
              </a:rPr>
              <a:t>the line with the fire of </a:t>
            </a:r>
            <a:r>
              <a:rPr lang="en-GB" sz="4800" dirty="0" smtClean="0">
                <a:effectLst>
                  <a:outerShdw blurRad="38100" dist="38100" dir="2700000" algn="ctr" rotWithShape="0">
                    <a:schemeClr val="tx1"/>
                  </a:outerShdw>
                </a:effectLst>
              </a:rPr>
              <a:t>the </a:t>
            </a:r>
            <a:r>
              <a:rPr lang="en-GB" sz="4800" dirty="0">
                <a:effectLst>
                  <a:outerShdw blurRad="38100" dist="38100" dir="2700000" algn="ctr" rotWithShape="0">
                    <a:schemeClr val="tx1"/>
                  </a:outerShdw>
                </a:effectLst>
              </a:rPr>
              <a:t>words of My judgment </a:t>
            </a:r>
            <a:r>
              <a:rPr lang="en-GB" sz="4800" dirty="0" smtClean="0">
                <a:effectLst>
                  <a:outerShdw blurRad="38100" dist="38100" dir="2700000" algn="ctr" rotWithShape="0">
                    <a:schemeClr val="tx1"/>
                  </a:outerShdw>
                </a:effectLst>
              </a:rPr>
              <a:t>and decrees </a:t>
            </a:r>
            <a:r>
              <a:rPr lang="en-GB" sz="4800" dirty="0">
                <a:effectLst>
                  <a:outerShdw blurRad="38100" dist="38100" dir="2700000" algn="ctr" rotWithShape="0">
                    <a:schemeClr val="tx1"/>
                  </a:outerShdw>
                </a:effectLst>
              </a:rPr>
              <a:t>and </a:t>
            </a:r>
            <a:r>
              <a:rPr lang="en-GB" sz="4800" dirty="0" smtClean="0">
                <a:effectLst>
                  <a:outerShdw blurRad="38100" dist="38100" dir="2700000" algn="ctr" rotWithShape="0">
                    <a:schemeClr val="tx1"/>
                  </a:outerShdw>
                </a:effectLst>
              </a:rPr>
              <a:t>issue My </a:t>
            </a:r>
            <a:r>
              <a:rPr lang="en-GB" sz="4800" dirty="0">
                <a:effectLst>
                  <a:outerShdw blurRad="38100" dist="38100" dir="2700000" algn="ctr" rotWithShape="0">
                    <a:schemeClr val="tx1"/>
                  </a:outerShdw>
                </a:effectLst>
              </a:rPr>
              <a:t>call to crossover. </a:t>
            </a:r>
            <a:endParaRPr lang="en-GB" sz="48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10329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To choose, </a:t>
            </a:r>
            <a:r>
              <a:rPr lang="en-GB" sz="4800" dirty="0">
                <a:effectLst>
                  <a:outerShdw blurRad="38100" dist="38100" dir="2700000" algn="ctr" rotWithShape="0">
                    <a:schemeClr val="tx1"/>
                  </a:outerShdw>
                </a:effectLst>
              </a:rPr>
              <a:t>must be the challenge, </a:t>
            </a:r>
            <a:r>
              <a:rPr lang="en-GB" sz="4800" dirty="0" smtClean="0">
                <a:effectLst>
                  <a:outerShdw blurRad="38100" dist="38100" dir="2700000" algn="ctr" rotWithShape="0">
                    <a:schemeClr val="tx1"/>
                  </a:outerShdw>
                </a:effectLst>
              </a:rPr>
              <a:t>to choose </a:t>
            </a:r>
            <a:r>
              <a:rPr lang="en-GB" sz="4800" dirty="0">
                <a:effectLst>
                  <a:outerShdw blurRad="38100" dist="38100" dir="2700000" algn="ctr" rotWithShape="0">
                    <a:schemeClr val="tx1"/>
                  </a:outerShdw>
                </a:effectLst>
              </a:rPr>
              <a:t>the new way of the new order beyond the veil. </a:t>
            </a:r>
          </a:p>
          <a:p>
            <a:pPr>
              <a:lnSpc>
                <a:spcPct val="110000"/>
              </a:lnSpc>
              <a:spcBef>
                <a:spcPts val="600"/>
              </a:spcBef>
            </a:pPr>
            <a:r>
              <a:rPr lang="en-GB" sz="4800" dirty="0">
                <a:effectLst>
                  <a:outerShdw blurRad="38100" dist="38100" dir="2700000" algn="ctr" rotWithShape="0">
                    <a:schemeClr val="tx1"/>
                  </a:outerShdw>
                </a:effectLst>
              </a:rPr>
              <a:t>Order your own house and the </a:t>
            </a:r>
            <a:r>
              <a:rPr lang="en-GB" sz="4800" dirty="0" smtClean="0">
                <a:effectLst>
                  <a:outerShdw blurRad="38100" dist="38100" dir="2700000" algn="ctr" rotWithShape="0">
                    <a:schemeClr val="tx1"/>
                  </a:outerShdw>
                </a:effectLst>
              </a:rPr>
              <a:t>churches </a:t>
            </a:r>
            <a:r>
              <a:rPr lang="en-GB" sz="4800" dirty="0">
                <a:effectLst>
                  <a:outerShdw blurRad="38100" dist="38100" dir="2700000" algn="ctr" rotWithShape="0">
                    <a:schemeClr val="tx1"/>
                  </a:outerShdw>
                </a:effectLst>
              </a:rPr>
              <a:t>house to the </a:t>
            </a:r>
            <a:r>
              <a:rPr lang="en-GB" sz="4800" dirty="0" smtClean="0">
                <a:effectLst>
                  <a:outerShdw blurRad="38100" dist="38100" dir="2700000" algn="ctr" rotWithShape="0">
                    <a:schemeClr val="tx1"/>
                  </a:outerShdw>
                </a:effectLst>
              </a:rPr>
              <a:t>Lion’s </a:t>
            </a:r>
            <a:r>
              <a:rPr lang="en-GB" sz="4800" dirty="0">
                <a:effectLst>
                  <a:outerShdw blurRad="38100" dist="38100" dir="2700000" algn="ctr" rotWithShape="0">
                    <a:schemeClr val="tx1"/>
                  </a:outerShdw>
                </a:effectLst>
              </a:rPr>
              <a:t>roar and be ready. </a:t>
            </a:r>
            <a:endParaRPr lang="en-GB" sz="48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19016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5400" dirty="0" smtClean="0">
                <a:effectLst>
                  <a:outerShdw blurRad="38100" dist="38100" dir="2700000" algn="ctr" rotWithShape="0">
                    <a:schemeClr val="tx1"/>
                  </a:outerShdw>
                </a:effectLst>
              </a:rPr>
              <a:t>Judgment </a:t>
            </a:r>
            <a:r>
              <a:rPr lang="en-GB" sz="5400" dirty="0">
                <a:effectLst>
                  <a:outerShdw blurRad="38100" dist="38100" dir="2700000" algn="ctr" rotWithShape="0">
                    <a:schemeClr val="tx1"/>
                  </a:outerShdw>
                </a:effectLst>
              </a:rPr>
              <a:t>of my household will continue but that can no longer be your concern once the 40 </a:t>
            </a:r>
            <a:r>
              <a:rPr lang="en-GB" sz="5400" dirty="0" smtClean="0">
                <a:effectLst>
                  <a:outerShdw blurRad="38100" dist="38100" dir="2700000" algn="ctr" rotWithShape="0">
                    <a:schemeClr val="tx1"/>
                  </a:outerShdw>
                </a:effectLst>
              </a:rPr>
              <a:t>years is </a:t>
            </a:r>
            <a:r>
              <a:rPr lang="en-GB" sz="5400" dirty="0">
                <a:effectLst>
                  <a:outerShdw blurRad="38100" dist="38100" dir="2700000" algn="ctr" rotWithShape="0">
                    <a:schemeClr val="tx1"/>
                  </a:outerShdw>
                </a:effectLst>
              </a:rPr>
              <a:t>ended. </a:t>
            </a:r>
            <a:r>
              <a:rPr lang="en-GB" sz="5400" dirty="0" smtClean="0">
                <a:effectLst>
                  <a:outerShdw blurRad="38100" dist="38100" dir="2700000" algn="ctr" rotWithShape="0">
                    <a:schemeClr val="tx1"/>
                  </a:outerShdw>
                </a:effectLst>
              </a:rPr>
              <a:t> Spend </a:t>
            </a:r>
            <a:r>
              <a:rPr lang="en-GB" sz="5400" dirty="0">
                <a:effectLst>
                  <a:outerShdw blurRad="38100" dist="38100" dir="2700000" algn="ctr" rotWithShape="0">
                    <a:schemeClr val="tx1"/>
                  </a:outerShdw>
                </a:effectLst>
              </a:rPr>
              <a:t>no more time on </a:t>
            </a:r>
            <a:r>
              <a:rPr lang="en-GB" sz="5400" dirty="0" smtClean="0">
                <a:effectLst>
                  <a:outerShdw blurRad="38100" dist="38100" dir="2700000" algn="ctr" rotWithShape="0">
                    <a:schemeClr val="tx1"/>
                  </a:outerShdw>
                </a:effectLst>
              </a:rPr>
              <a:t>this. </a:t>
            </a:r>
            <a:endParaRPr lang="en-GB" sz="5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0912516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a:effectLst>
                  <a:outerShdw blurRad="38100" dist="38100" dir="2700000" algn="ctr" rotWithShape="0">
                    <a:schemeClr val="tx1"/>
                  </a:outerShdw>
                </a:effectLst>
              </a:rPr>
              <a:t>The die has been cast.</a:t>
            </a:r>
          </a:p>
          <a:p>
            <a:pPr>
              <a:lnSpc>
                <a:spcPct val="110000"/>
              </a:lnSpc>
              <a:spcBef>
                <a:spcPts val="600"/>
              </a:spcBef>
            </a:pPr>
            <a:r>
              <a:rPr lang="en-GB" sz="4400" dirty="0">
                <a:effectLst>
                  <a:outerShdw blurRad="38100" dist="38100" dir="2700000" algn="ctr" rotWithShape="0">
                    <a:schemeClr val="tx1"/>
                  </a:outerShdw>
                </a:effectLst>
              </a:rPr>
              <a:t>I have stepped over the line.</a:t>
            </a:r>
          </a:p>
          <a:p>
            <a:pPr>
              <a:lnSpc>
                <a:spcPct val="110000"/>
              </a:lnSpc>
              <a:spcBef>
                <a:spcPts val="600"/>
              </a:spcBef>
            </a:pPr>
            <a:r>
              <a:rPr lang="en-GB" sz="4400" dirty="0">
                <a:effectLst>
                  <a:outerShdw blurRad="38100" dist="38100" dir="2700000" algn="ctr" rotWithShape="0">
                    <a:schemeClr val="tx1"/>
                  </a:outerShdw>
                </a:effectLst>
              </a:rPr>
              <a:t>The decision has been made. </a:t>
            </a:r>
          </a:p>
          <a:p>
            <a:pPr>
              <a:lnSpc>
                <a:spcPct val="110000"/>
              </a:lnSpc>
              <a:spcBef>
                <a:spcPts val="600"/>
              </a:spcBef>
            </a:pPr>
            <a:r>
              <a:rPr lang="en-GB" sz="4400" dirty="0">
                <a:effectLst>
                  <a:outerShdw blurRad="38100" dist="38100" dir="2700000" algn="ctr" rotWithShape="0">
                    <a:schemeClr val="tx1"/>
                  </a:outerShdw>
                </a:effectLst>
              </a:rPr>
              <a:t>I am a disciple of His.</a:t>
            </a:r>
          </a:p>
          <a:p>
            <a:pPr>
              <a:lnSpc>
                <a:spcPct val="110000"/>
              </a:lnSpc>
              <a:spcBef>
                <a:spcPts val="600"/>
              </a:spcBef>
            </a:pPr>
            <a:r>
              <a:rPr lang="en-GB" sz="4400" dirty="0">
                <a:effectLst>
                  <a:outerShdw blurRad="38100" dist="38100" dir="2700000" algn="ctr" rotWithShape="0">
                    <a:schemeClr val="tx1"/>
                  </a:outerShdw>
                </a:effectLst>
              </a:rPr>
              <a:t>I will not look back</a:t>
            </a:r>
            <a:r>
              <a:rPr lang="en-GB" sz="4400" dirty="0" smtClean="0">
                <a:effectLst>
                  <a:outerShdw blurRad="38100" dist="38100" dir="2700000" algn="ctr" rotWithShape="0">
                    <a:schemeClr val="tx1"/>
                  </a:outerShdw>
                </a:effectLst>
              </a:rPr>
              <a:t>...let </a:t>
            </a:r>
            <a:r>
              <a:rPr lang="en-GB" sz="4400" dirty="0">
                <a:effectLst>
                  <a:outerShdw blurRad="38100" dist="38100" dir="2700000" algn="ctr" rotWithShape="0">
                    <a:schemeClr val="tx1"/>
                  </a:outerShdw>
                </a:effectLst>
              </a:rPr>
              <a:t>up</a:t>
            </a:r>
            <a:r>
              <a:rPr lang="en-GB" sz="4400" dirty="0" smtClean="0">
                <a:effectLst>
                  <a:outerShdw blurRad="38100" dist="38100" dir="2700000" algn="ctr" rotWithShape="0">
                    <a:schemeClr val="tx1"/>
                  </a:outerShdw>
                </a:effectLst>
              </a:rPr>
              <a:t>...slow </a:t>
            </a:r>
            <a:r>
              <a:rPr lang="en-GB" sz="4400" dirty="0">
                <a:effectLst>
                  <a:outerShdw blurRad="38100" dist="38100" dir="2700000" algn="ctr" rotWithShape="0">
                    <a:schemeClr val="tx1"/>
                  </a:outerShdw>
                </a:effectLst>
              </a:rPr>
              <a:t>down... </a:t>
            </a:r>
            <a:r>
              <a:rPr lang="en-GB" sz="4400" dirty="0" smtClean="0">
                <a:effectLst>
                  <a:outerShdw blurRad="38100" dist="38100" dir="2700000" algn="ctr" rotWithShape="0">
                    <a:schemeClr val="tx1"/>
                  </a:outerShdw>
                </a:effectLst>
              </a:rPr>
              <a:t>back </a:t>
            </a:r>
            <a:r>
              <a:rPr lang="en-GB" sz="4400" dirty="0">
                <a:effectLst>
                  <a:outerShdw blurRad="38100" dist="38100" dir="2700000" algn="ctr" rotWithShape="0">
                    <a:schemeClr val="tx1"/>
                  </a:outerShdw>
                </a:effectLst>
              </a:rPr>
              <a:t>away... </a:t>
            </a:r>
            <a:r>
              <a:rPr lang="en-GB" sz="4400" dirty="0" smtClean="0">
                <a:effectLst>
                  <a:outerShdw blurRad="38100" dist="38100" dir="2700000" algn="ctr" rotWithShape="0">
                    <a:schemeClr val="tx1"/>
                  </a:outerShdw>
                </a:effectLst>
              </a:rPr>
              <a:t>or </a:t>
            </a:r>
            <a:r>
              <a:rPr lang="en-GB" sz="4400" dirty="0">
                <a:effectLst>
                  <a:outerShdw blurRad="38100" dist="38100" dir="2700000" algn="ctr" rotWithShape="0">
                    <a:schemeClr val="tx1"/>
                  </a:outerShdw>
                </a:effectLst>
              </a:rPr>
              <a:t>be still.</a:t>
            </a:r>
          </a:p>
          <a:p>
            <a:pPr>
              <a:lnSpc>
                <a:spcPct val="110000"/>
              </a:lnSpc>
              <a:spcBef>
                <a:spcPts val="600"/>
              </a:spcBef>
            </a:pPr>
            <a:r>
              <a:rPr lang="en-GB" sz="4400" dirty="0">
                <a:effectLst>
                  <a:outerShdw blurRad="38100" dist="38100" dir="2700000" algn="ctr" rotWithShape="0">
                    <a:schemeClr val="tx1"/>
                  </a:outerShdw>
                </a:effectLst>
              </a:rPr>
              <a:t>My past is redeemed.</a:t>
            </a:r>
          </a:p>
          <a:p>
            <a:pPr>
              <a:lnSpc>
                <a:spcPct val="110000"/>
              </a:lnSpc>
              <a:spcBef>
                <a:spcPts val="600"/>
              </a:spcBef>
            </a:pPr>
            <a:r>
              <a:rPr lang="en-GB" sz="4400" dirty="0">
                <a:effectLst>
                  <a:outerShdw blurRad="38100" dist="38100" dir="2700000" algn="ctr" rotWithShape="0">
                    <a:schemeClr val="tx1"/>
                  </a:outerShdw>
                </a:effectLst>
              </a:rPr>
              <a:t>My present makes sense.</a:t>
            </a:r>
          </a:p>
          <a:p>
            <a:pPr>
              <a:lnSpc>
                <a:spcPct val="110000"/>
              </a:lnSpc>
              <a:spcBef>
                <a:spcPts val="600"/>
              </a:spcBef>
            </a:pPr>
            <a:r>
              <a:rPr lang="en-GB" sz="4400" dirty="0">
                <a:effectLst>
                  <a:outerShdw blurRad="38100" dist="38100" dir="2700000" algn="ctr" rotWithShape="0">
                    <a:schemeClr val="tx1"/>
                  </a:outerShdw>
                </a:effectLst>
              </a:rPr>
              <a:t>My future is secure</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8623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a:effectLst>
                  <a:outerShdw blurRad="38100" dist="38100" dir="2700000" algn="ctr" rotWithShape="0">
                    <a:schemeClr val="tx1"/>
                  </a:outerShdw>
                </a:effectLst>
              </a:rPr>
              <a:t>I am finished and done </a:t>
            </a:r>
            <a:r>
              <a:rPr lang="en-GB" sz="4800" dirty="0" smtClean="0">
                <a:effectLst>
                  <a:outerShdw blurRad="38100" dist="38100" dir="2700000" algn="ctr" rotWithShape="0">
                    <a:schemeClr val="tx1"/>
                  </a:outerShdw>
                </a:effectLst>
              </a:rPr>
              <a:t>with: low-living, sight-walking</a:t>
            </a:r>
            <a:r>
              <a:rPr lang="en-GB" sz="4800" dirty="0">
                <a:effectLst>
                  <a:outerShdw blurRad="38100" dist="38100" dir="2700000" algn="ctr" rotWithShape="0">
                    <a:schemeClr val="tx1"/>
                  </a:outerShdw>
                </a:effectLst>
              </a:rPr>
              <a:t>, </a:t>
            </a:r>
            <a:r>
              <a:rPr lang="en-GB" sz="4800" dirty="0" smtClean="0">
                <a:effectLst>
                  <a:outerShdw blurRad="38100" dist="38100" dir="2700000" algn="ctr" rotWithShape="0">
                    <a:schemeClr val="tx1"/>
                  </a:outerShdw>
                </a:effectLst>
              </a:rPr>
              <a:t>chintzy-giving, dwarf </a:t>
            </a:r>
            <a:r>
              <a:rPr lang="en-GB" sz="4800" dirty="0">
                <a:effectLst>
                  <a:outerShdw blurRad="38100" dist="38100" dir="2700000" algn="ctr" rotWithShape="0">
                    <a:schemeClr val="tx1"/>
                  </a:outerShdw>
                </a:effectLst>
              </a:rPr>
              <a:t>goals.</a:t>
            </a:r>
          </a:p>
          <a:p>
            <a:pPr>
              <a:lnSpc>
                <a:spcPct val="110000"/>
              </a:lnSpc>
              <a:spcBef>
                <a:spcPts val="600"/>
              </a:spcBef>
            </a:pPr>
            <a:r>
              <a:rPr lang="en-GB" sz="4800" dirty="0">
                <a:effectLst>
                  <a:outerShdw blurRad="38100" dist="38100" dir="2700000" algn="ctr" rotWithShape="0">
                    <a:schemeClr val="tx1"/>
                  </a:outerShdw>
                </a:effectLst>
              </a:rPr>
              <a:t>I no longer </a:t>
            </a:r>
            <a:r>
              <a:rPr lang="en-GB" sz="4800" dirty="0" smtClean="0">
                <a:effectLst>
                  <a:outerShdw blurRad="38100" dist="38100" dir="2700000" algn="ctr" rotWithShape="0">
                    <a:schemeClr val="tx1"/>
                  </a:outerShdw>
                </a:effectLst>
              </a:rPr>
              <a:t>need: pre-eminence... position... prominence... plaudits</a:t>
            </a:r>
            <a:r>
              <a:rPr lang="en-GB" sz="4800" dirty="0">
                <a:effectLst>
                  <a:outerShdw blurRad="38100" dist="38100" dir="2700000" algn="ctr" rotWithShape="0">
                    <a:schemeClr val="tx1"/>
                  </a:outerShdw>
                </a:effectLst>
              </a:rPr>
              <a:t>... o</a:t>
            </a:r>
            <a:r>
              <a:rPr lang="en-GB" sz="4800" dirty="0" smtClean="0">
                <a:effectLst>
                  <a:outerShdw blurRad="38100" dist="38100" dir="2700000" algn="ctr" rotWithShape="0">
                    <a:schemeClr val="tx1"/>
                  </a:outerShdw>
                </a:effectLst>
              </a:rPr>
              <a:t>r popularity</a:t>
            </a:r>
            <a:r>
              <a:rPr lang="en-GB" sz="4800" dirty="0">
                <a:effectLst>
                  <a:outerShdw blurRad="38100" dist="38100" dir="2700000" algn="ctr" rotWithShape="0">
                    <a:schemeClr val="tx1"/>
                  </a:outerShdw>
                </a:effectLst>
              </a:rPr>
              <a:t>.</a:t>
            </a: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12217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a:effectLst>
                  <a:outerShdw blurRad="38100" dist="38100" dir="2700000" algn="ctr" rotWithShape="0">
                    <a:schemeClr val="tx1"/>
                  </a:outerShdw>
                </a:effectLst>
              </a:rPr>
              <a:t>I don't have to </a:t>
            </a:r>
            <a:r>
              <a:rPr lang="en-GB" sz="4400" dirty="0" smtClean="0">
                <a:effectLst>
                  <a:outerShdw blurRad="38100" dist="38100" dir="2700000" algn="ctr" rotWithShape="0">
                    <a:schemeClr val="tx1"/>
                  </a:outerShdw>
                </a:effectLst>
              </a:rPr>
              <a:t>be: right... first... tops... recognized... praised...regarded</a:t>
            </a: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Or rewarded</a:t>
            </a:r>
            <a:r>
              <a:rPr lang="en-GB" sz="4400" dirty="0">
                <a:effectLst>
                  <a:outerShdw blurRad="38100" dist="38100" dir="2700000" algn="ctr" rotWithShape="0">
                    <a:schemeClr val="tx1"/>
                  </a:outerShdw>
                </a:effectLst>
              </a:rPr>
              <a:t>.</a:t>
            </a:r>
          </a:p>
          <a:p>
            <a:pPr>
              <a:lnSpc>
                <a:spcPct val="110000"/>
              </a:lnSpc>
              <a:spcBef>
                <a:spcPts val="600"/>
              </a:spcBef>
            </a:pPr>
            <a:r>
              <a:rPr lang="en-GB" sz="4400" dirty="0">
                <a:effectLst>
                  <a:outerShdw blurRad="38100" dist="38100" dir="2700000" algn="ctr" rotWithShape="0">
                    <a:schemeClr val="tx1"/>
                  </a:outerShdw>
                </a:effectLst>
              </a:rPr>
              <a:t>I now live by presence</a:t>
            </a:r>
            <a:r>
              <a:rPr lang="en-GB" sz="4400" dirty="0" smtClean="0">
                <a:effectLst>
                  <a:outerShdw blurRad="38100" dist="38100" dir="2700000" algn="ctr" rotWithShape="0">
                    <a:schemeClr val="tx1"/>
                  </a:outerShdw>
                </a:effectLst>
              </a:rPr>
              <a:t>... lean </a:t>
            </a:r>
            <a:r>
              <a:rPr lang="en-GB" sz="4400" dirty="0">
                <a:effectLst>
                  <a:outerShdw blurRad="38100" dist="38100" dir="2700000" algn="ctr" rotWithShape="0">
                    <a:schemeClr val="tx1"/>
                  </a:outerShdw>
                </a:effectLst>
              </a:rPr>
              <a:t>by faith</a:t>
            </a:r>
            <a:r>
              <a:rPr lang="en-GB" sz="4400" dirty="0" smtClean="0">
                <a:effectLst>
                  <a:outerShdw blurRad="38100" dist="38100" dir="2700000" algn="ctr" rotWithShape="0">
                    <a:schemeClr val="tx1"/>
                  </a:outerShdw>
                </a:effectLst>
              </a:rPr>
              <a:t>... walk </a:t>
            </a:r>
            <a:r>
              <a:rPr lang="en-GB" sz="4400" dirty="0">
                <a:effectLst>
                  <a:outerShdw blurRad="38100" dist="38100" dir="2700000" algn="ctr" rotWithShape="0">
                    <a:schemeClr val="tx1"/>
                  </a:outerShdw>
                </a:effectLst>
              </a:rPr>
              <a:t>with patience</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a</a:t>
            </a:r>
            <a:r>
              <a:rPr lang="en-GB" sz="4400" dirty="0" smtClean="0">
                <a:effectLst>
                  <a:outerShdw blurRad="38100" dist="38100" dir="2700000" algn="ctr" rotWithShape="0">
                    <a:schemeClr val="tx1"/>
                  </a:outerShdw>
                </a:effectLst>
              </a:rPr>
              <a:t>nd labour </a:t>
            </a:r>
            <a:r>
              <a:rPr lang="en-GB" sz="4400" dirty="0">
                <a:effectLst>
                  <a:outerShdw blurRad="38100" dist="38100" dir="2700000" algn="ctr" rotWithShape="0">
                    <a:schemeClr val="tx1"/>
                  </a:outerShdw>
                </a:effectLst>
              </a:rPr>
              <a:t>by power.</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6734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a:effectLst>
                  <a:outerShdw blurRad="38100" dist="38100" dir="2700000" algn="ctr" rotWithShape="0">
                    <a:schemeClr val="tx1"/>
                  </a:outerShdw>
                </a:effectLst>
              </a:rPr>
              <a:t>My face is set</a:t>
            </a:r>
            <a:r>
              <a:rPr lang="en-GB" sz="4400" dirty="0" smtClean="0">
                <a:effectLst>
                  <a:outerShdw blurRad="38100" dist="38100" dir="2700000" algn="ctr" rotWithShape="0">
                    <a:schemeClr val="tx1"/>
                  </a:outerShdw>
                </a:effectLst>
              </a:rPr>
              <a:t>... My </a:t>
            </a:r>
            <a:r>
              <a:rPr lang="en-GB" sz="4400" dirty="0">
                <a:effectLst>
                  <a:outerShdw blurRad="38100" dist="38100" dir="2700000" algn="ctr" rotWithShape="0">
                    <a:schemeClr val="tx1"/>
                  </a:outerShdw>
                </a:effectLst>
              </a:rPr>
              <a:t>way is rough...</a:t>
            </a:r>
          </a:p>
          <a:p>
            <a:pPr>
              <a:lnSpc>
                <a:spcPct val="110000"/>
              </a:lnSpc>
              <a:spcBef>
                <a:spcPts val="600"/>
              </a:spcBef>
            </a:pPr>
            <a:r>
              <a:rPr lang="en-GB" sz="4400" dirty="0">
                <a:effectLst>
                  <a:outerShdw blurRad="38100" dist="38100" dir="2700000" algn="ctr" rotWithShape="0">
                    <a:schemeClr val="tx1"/>
                  </a:outerShdw>
                </a:effectLst>
              </a:rPr>
              <a:t>My companions few</a:t>
            </a:r>
            <a:r>
              <a:rPr lang="en-GB" sz="4400" dirty="0" smtClean="0">
                <a:effectLst>
                  <a:outerShdw blurRad="38100" dist="38100" dir="2700000" algn="ctr" rotWithShape="0">
                    <a:schemeClr val="tx1"/>
                  </a:outerShdw>
                </a:effectLst>
              </a:rPr>
              <a:t>... My </a:t>
            </a:r>
            <a:r>
              <a:rPr lang="en-GB" sz="4400" dirty="0">
                <a:effectLst>
                  <a:outerShdw blurRad="38100" dist="38100" dir="2700000" algn="ctr" rotWithShape="0">
                    <a:schemeClr val="tx1"/>
                  </a:outerShdw>
                </a:effectLst>
              </a:rPr>
              <a:t>guide reliable... </a:t>
            </a:r>
          </a:p>
          <a:p>
            <a:pPr>
              <a:lnSpc>
                <a:spcPct val="110000"/>
              </a:lnSpc>
              <a:spcBef>
                <a:spcPts val="600"/>
              </a:spcBef>
            </a:pPr>
            <a:r>
              <a:rPr lang="en-GB" sz="4400" dirty="0">
                <a:effectLst>
                  <a:outerShdw blurRad="38100" dist="38100" dir="2700000" algn="ctr" rotWithShape="0">
                    <a:schemeClr val="tx1"/>
                  </a:outerShdw>
                </a:effectLst>
              </a:rPr>
              <a:t>My mission </a:t>
            </a:r>
            <a:r>
              <a:rPr lang="en-GB" sz="4400" dirty="0" smtClean="0">
                <a:effectLst>
                  <a:outerShdw blurRad="38100" dist="38100" dir="2700000" algn="ctr" rotWithShape="0">
                    <a:schemeClr val="tx1"/>
                  </a:outerShdw>
                </a:effectLst>
              </a:rPr>
              <a:t>clear… My </a:t>
            </a:r>
            <a:r>
              <a:rPr lang="en-GB" sz="4400" dirty="0">
                <a:effectLst>
                  <a:outerShdw blurRad="38100" dist="38100" dir="2700000" algn="ctr" rotWithShape="0">
                    <a:schemeClr val="tx1"/>
                  </a:outerShdw>
                </a:effectLst>
              </a:rPr>
              <a:t>gate is fast...</a:t>
            </a:r>
          </a:p>
          <a:p>
            <a:pPr>
              <a:lnSpc>
                <a:spcPct val="110000"/>
              </a:lnSpc>
              <a:spcBef>
                <a:spcPts val="600"/>
              </a:spcBef>
            </a:pPr>
            <a:r>
              <a:rPr lang="en-GB" sz="4400" dirty="0">
                <a:effectLst>
                  <a:outerShdw blurRad="38100" dist="38100" dir="2700000" algn="ctr" rotWithShape="0">
                    <a:schemeClr val="tx1"/>
                  </a:outerShdw>
                </a:effectLst>
              </a:rPr>
              <a:t>My goal is heaven...</a:t>
            </a:r>
          </a:p>
          <a:p>
            <a:pPr>
              <a:lnSpc>
                <a:spcPct val="110000"/>
              </a:lnSpc>
              <a:spcBef>
                <a:spcPts val="600"/>
              </a:spcBef>
            </a:pPr>
            <a:r>
              <a:rPr lang="en-GB" sz="4400" dirty="0">
                <a:effectLst>
                  <a:outerShdw blurRad="38100" dist="38100" dir="2700000" algn="ctr" rotWithShape="0">
                    <a:schemeClr val="tx1"/>
                  </a:outerShdw>
                </a:effectLst>
              </a:rPr>
              <a:t>My road is narrow</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74074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5400" dirty="0">
                <a:effectLst>
                  <a:outerShdw blurRad="38100" dist="38100" dir="2700000" algn="ctr" rotWithShape="0">
                    <a:schemeClr val="tx1"/>
                  </a:outerShdw>
                </a:effectLst>
              </a:rPr>
              <a:t>I cannot be bought</a:t>
            </a:r>
            <a:r>
              <a:rPr lang="en-GB" sz="5400" dirty="0" smtClean="0">
                <a:effectLst>
                  <a:outerShdw blurRad="38100" dist="38100" dir="2700000" algn="ctr" rotWithShape="0">
                    <a:schemeClr val="tx1"/>
                  </a:outerShdw>
                </a:effectLst>
              </a:rPr>
              <a:t>... compromised... </a:t>
            </a:r>
          </a:p>
          <a:p>
            <a:pPr>
              <a:lnSpc>
                <a:spcPct val="110000"/>
              </a:lnSpc>
              <a:spcBef>
                <a:spcPts val="600"/>
              </a:spcBef>
            </a:pPr>
            <a:r>
              <a:rPr lang="en-GB" sz="5400" dirty="0" smtClean="0">
                <a:effectLst>
                  <a:outerShdw blurRad="38100" dist="38100" dir="2700000" algn="ctr" rotWithShape="0">
                    <a:schemeClr val="tx1"/>
                  </a:outerShdw>
                </a:effectLst>
              </a:rPr>
              <a:t>detoured</a:t>
            </a:r>
            <a:r>
              <a:rPr lang="en-GB" sz="5400" dirty="0">
                <a:effectLst>
                  <a:outerShdw blurRad="38100" dist="38100" dir="2700000" algn="ctr" rotWithShape="0">
                    <a:schemeClr val="tx1"/>
                  </a:outerShdw>
                </a:effectLst>
              </a:rPr>
              <a:t>... </a:t>
            </a:r>
            <a:r>
              <a:rPr lang="en-GB" sz="5400" dirty="0" smtClean="0">
                <a:effectLst>
                  <a:outerShdw blurRad="38100" dist="38100" dir="2700000" algn="ctr" rotWithShape="0">
                    <a:schemeClr val="tx1"/>
                  </a:outerShdw>
                </a:effectLst>
              </a:rPr>
              <a:t>lured </a:t>
            </a:r>
            <a:r>
              <a:rPr lang="en-GB" sz="5400" dirty="0">
                <a:effectLst>
                  <a:outerShdw blurRad="38100" dist="38100" dir="2700000" algn="ctr" rotWithShape="0">
                    <a:schemeClr val="tx1"/>
                  </a:outerShdw>
                </a:effectLst>
              </a:rPr>
              <a:t>away</a:t>
            </a:r>
            <a:r>
              <a:rPr lang="en-GB" sz="5400" dirty="0" smtClean="0">
                <a:effectLst>
                  <a:outerShdw blurRad="38100" dist="38100" dir="2700000" algn="ctr" rotWithShape="0">
                    <a:schemeClr val="tx1"/>
                  </a:outerShdw>
                </a:effectLst>
              </a:rPr>
              <a:t>... </a:t>
            </a:r>
          </a:p>
          <a:p>
            <a:pPr>
              <a:lnSpc>
                <a:spcPct val="110000"/>
              </a:lnSpc>
              <a:spcBef>
                <a:spcPts val="600"/>
              </a:spcBef>
            </a:pPr>
            <a:r>
              <a:rPr lang="en-GB" sz="5400" dirty="0" smtClean="0">
                <a:effectLst>
                  <a:outerShdw blurRad="38100" dist="38100" dir="2700000" algn="ctr" rotWithShape="0">
                    <a:schemeClr val="tx1"/>
                  </a:outerShdw>
                </a:effectLst>
              </a:rPr>
              <a:t>turned </a:t>
            </a:r>
            <a:r>
              <a:rPr lang="en-GB" sz="5400" dirty="0">
                <a:effectLst>
                  <a:outerShdw blurRad="38100" dist="38100" dir="2700000" algn="ctr" rotWithShape="0">
                    <a:schemeClr val="tx1"/>
                  </a:outerShdw>
                </a:effectLst>
              </a:rPr>
              <a:t>back</a:t>
            </a:r>
            <a:r>
              <a:rPr lang="en-GB" sz="5400" dirty="0" smtClean="0">
                <a:effectLst>
                  <a:outerShdw blurRad="38100" dist="38100" dir="2700000" algn="ctr" rotWithShape="0">
                    <a:schemeClr val="tx1"/>
                  </a:outerShdw>
                </a:effectLst>
              </a:rPr>
              <a:t>... deluded</a:t>
            </a:r>
            <a:r>
              <a:rPr lang="en-GB" sz="5400" dirty="0">
                <a:effectLst>
                  <a:outerShdw blurRad="38100" dist="38100" dir="2700000" algn="ctr" rotWithShape="0">
                    <a:schemeClr val="tx1"/>
                  </a:outerShdw>
                </a:effectLst>
              </a:rPr>
              <a:t>... o</a:t>
            </a:r>
            <a:r>
              <a:rPr lang="en-GB" sz="5400" dirty="0" smtClean="0">
                <a:effectLst>
                  <a:outerShdw blurRad="38100" dist="38100" dir="2700000" algn="ctr" rotWithShape="0">
                    <a:schemeClr val="tx1"/>
                  </a:outerShdw>
                </a:effectLst>
              </a:rPr>
              <a:t>r delayed.</a:t>
            </a:r>
            <a:endParaRPr lang="en-GB" sz="5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88069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a:effectLst>
                  <a:outerShdw blurRad="38100" dist="38100" dir="2700000" algn="ctr" rotWithShape="0">
                    <a:schemeClr val="tx1"/>
                  </a:outerShdw>
                </a:effectLst>
              </a:rPr>
              <a:t>I will not flinch in the face of sacrifice</a:t>
            </a:r>
            <a:r>
              <a:rPr lang="en-GB" sz="4400" dirty="0" smtClean="0">
                <a:effectLst>
                  <a:outerShdw blurRad="38100" dist="38100" dir="2700000" algn="ctr" rotWithShape="0">
                    <a:schemeClr val="tx1"/>
                  </a:outerShdw>
                </a:effectLst>
              </a:rPr>
              <a:t>... hesitate </a:t>
            </a:r>
            <a:r>
              <a:rPr lang="en-GB" sz="4400" dirty="0">
                <a:effectLst>
                  <a:outerShdw blurRad="38100" dist="38100" dir="2700000" algn="ctr" rotWithShape="0">
                    <a:schemeClr val="tx1"/>
                  </a:outerShdw>
                </a:effectLst>
              </a:rPr>
              <a:t>in the presence of the adversary...</a:t>
            </a:r>
          </a:p>
          <a:p>
            <a:pPr>
              <a:lnSpc>
                <a:spcPct val="110000"/>
              </a:lnSpc>
              <a:spcBef>
                <a:spcPts val="600"/>
              </a:spcBef>
            </a:pPr>
            <a:r>
              <a:rPr lang="en-GB" sz="4400" dirty="0">
                <a:effectLst>
                  <a:outerShdw blurRad="38100" dist="38100" dir="2700000" algn="ctr" rotWithShape="0">
                    <a:schemeClr val="tx1"/>
                  </a:outerShdw>
                </a:effectLst>
              </a:rPr>
              <a:t>negotiate at the pool of popularity... o</a:t>
            </a:r>
            <a:r>
              <a:rPr lang="en-GB" sz="4400" dirty="0" smtClean="0">
                <a:effectLst>
                  <a:outerShdw blurRad="38100" dist="38100" dir="2700000" algn="ctr" rotWithShape="0">
                    <a:schemeClr val="tx1"/>
                  </a:outerShdw>
                </a:effectLst>
              </a:rPr>
              <a:t>r meander </a:t>
            </a:r>
            <a:r>
              <a:rPr lang="en-GB" sz="4400" dirty="0">
                <a:effectLst>
                  <a:outerShdw blurRad="38100" dist="38100" dir="2700000" algn="ctr" rotWithShape="0">
                    <a:schemeClr val="tx1"/>
                  </a:outerShdw>
                </a:effectLst>
              </a:rPr>
              <a:t>in the maze of mediocrity.</a:t>
            </a:r>
          </a:p>
          <a:p>
            <a:pPr>
              <a:lnSpc>
                <a:spcPct val="110000"/>
              </a:lnSpc>
              <a:spcBef>
                <a:spcPts val="600"/>
              </a:spcBef>
            </a:pPr>
            <a:r>
              <a:rPr lang="en-GB" sz="4400" dirty="0">
                <a:effectLst>
                  <a:outerShdw blurRad="38100" dist="38100" dir="2700000" algn="ctr" rotWithShape="0">
                    <a:schemeClr val="tx1"/>
                  </a:outerShdw>
                </a:effectLst>
              </a:rPr>
              <a:t>I will not give up</a:t>
            </a:r>
            <a:r>
              <a:rPr lang="en-GB" sz="4400" dirty="0" smtClean="0">
                <a:effectLst>
                  <a:outerShdw blurRad="38100" dist="38100" dir="2700000" algn="ctr" rotWithShape="0">
                    <a:schemeClr val="tx1"/>
                  </a:outerShdw>
                </a:effectLst>
              </a:rPr>
              <a:t>... shut </a:t>
            </a:r>
            <a:r>
              <a:rPr lang="en-GB" sz="4400" dirty="0">
                <a:effectLst>
                  <a:outerShdw blurRad="38100" dist="38100" dir="2700000" algn="ctr" rotWithShape="0">
                    <a:schemeClr val="tx1"/>
                  </a:outerShdw>
                </a:effectLst>
              </a:rPr>
              <a:t>up... or </a:t>
            </a:r>
            <a:r>
              <a:rPr lang="en-GB" sz="4400" dirty="0" smtClean="0">
                <a:effectLst>
                  <a:outerShdw blurRad="38100" dist="38100" dir="2700000" algn="ctr" rotWithShape="0">
                    <a:schemeClr val="tx1"/>
                  </a:outerShdw>
                </a:effectLst>
              </a:rPr>
              <a:t>let </a:t>
            </a:r>
            <a:r>
              <a:rPr lang="en-GB" sz="4400" dirty="0">
                <a:effectLst>
                  <a:outerShdw blurRad="38100" dist="38100" dir="2700000" algn="ctr" rotWithShape="0">
                    <a:schemeClr val="tx1"/>
                  </a:outerShdw>
                </a:effectLst>
              </a:rPr>
              <a:t>up...</a:t>
            </a: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66191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a:effectLst>
                  <a:outerShdw blurRad="38100" dist="38100" dir="2700000" algn="ctr" rotWithShape="0">
                    <a:schemeClr val="tx1"/>
                  </a:outerShdw>
                </a:effectLst>
              </a:rPr>
              <a:t>Until I've stayed up</a:t>
            </a:r>
            <a:r>
              <a:rPr lang="en-GB" sz="4400" dirty="0" smtClean="0">
                <a:effectLst>
                  <a:outerShdw blurRad="38100" dist="38100" dir="2700000" algn="ctr" rotWithShape="0">
                    <a:schemeClr val="tx1"/>
                  </a:outerShdw>
                </a:effectLst>
              </a:rPr>
              <a:t>... stored </a:t>
            </a:r>
            <a:r>
              <a:rPr lang="en-GB" sz="4400" dirty="0">
                <a:effectLst>
                  <a:outerShdw blurRad="38100" dist="38100" dir="2700000" algn="ctr" rotWithShape="0">
                    <a:schemeClr val="tx1"/>
                  </a:outerShdw>
                </a:effectLst>
              </a:rPr>
              <a:t>up</a:t>
            </a:r>
            <a:r>
              <a:rPr lang="en-GB" sz="4400" dirty="0" smtClean="0">
                <a:effectLst>
                  <a:outerShdw blurRad="38100" dist="38100" dir="2700000" algn="ctr" rotWithShape="0">
                    <a:schemeClr val="tx1"/>
                  </a:outerShdw>
                </a:effectLst>
              </a:rPr>
              <a:t>... prayed </a:t>
            </a:r>
            <a:r>
              <a:rPr lang="en-GB" sz="4400" dirty="0">
                <a:effectLst>
                  <a:outerShdw blurRad="38100" dist="38100" dir="2700000" algn="ctr" rotWithShape="0">
                    <a:schemeClr val="tx1"/>
                  </a:outerShdw>
                </a:effectLst>
              </a:rPr>
              <a:t>up... </a:t>
            </a:r>
            <a:r>
              <a:rPr lang="en-GB" sz="4400" dirty="0" smtClean="0">
                <a:effectLst>
                  <a:outerShdw blurRad="38100" dist="38100" dir="2700000" algn="ctr" rotWithShape="0">
                    <a:schemeClr val="tx1"/>
                  </a:outerShdw>
                </a:effectLst>
              </a:rPr>
              <a:t> paid </a:t>
            </a:r>
            <a:r>
              <a:rPr lang="en-GB" sz="4400" dirty="0">
                <a:effectLst>
                  <a:outerShdw blurRad="38100" dist="38100" dir="2700000" algn="ctr" rotWithShape="0">
                    <a:schemeClr val="tx1"/>
                  </a:outerShdw>
                </a:effectLst>
              </a:rPr>
              <a:t>up... </a:t>
            </a:r>
            <a:r>
              <a:rPr lang="en-GB" sz="4400" dirty="0" smtClean="0">
                <a:effectLst>
                  <a:outerShdw blurRad="38100" dist="38100" dir="2700000" algn="ctr" rotWithShape="0">
                    <a:schemeClr val="tx1"/>
                  </a:outerShdw>
                </a:effectLst>
              </a:rPr>
              <a:t>preached up for </a:t>
            </a:r>
            <a:r>
              <a:rPr lang="en-GB" sz="4400" dirty="0">
                <a:effectLst>
                  <a:outerShdw blurRad="38100" dist="38100" dir="2700000" algn="ctr" rotWithShape="0">
                    <a:schemeClr val="tx1"/>
                  </a:outerShdw>
                </a:effectLst>
              </a:rPr>
              <a:t>the cause of Christ.</a:t>
            </a:r>
          </a:p>
          <a:p>
            <a:pPr>
              <a:lnSpc>
                <a:spcPct val="110000"/>
              </a:lnSpc>
              <a:spcBef>
                <a:spcPts val="600"/>
              </a:spcBef>
            </a:pPr>
            <a:r>
              <a:rPr lang="en-GB" sz="4400" dirty="0">
                <a:effectLst>
                  <a:outerShdw blurRad="38100" dist="38100" dir="2700000" algn="ctr" rotWithShape="0">
                    <a:schemeClr val="tx1"/>
                  </a:outerShdw>
                </a:effectLst>
              </a:rPr>
              <a:t>I am a disciple of Jesus</a:t>
            </a:r>
            <a:r>
              <a:rPr lang="en-GB" sz="4400" dirty="0" smtClean="0">
                <a:effectLst>
                  <a:outerShdw blurRad="38100" dist="38100" dir="2700000" algn="ctr" rotWithShape="0">
                    <a:schemeClr val="tx1"/>
                  </a:outerShdw>
                </a:effectLst>
              </a:rPr>
              <a:t>.</a:t>
            </a:r>
          </a:p>
          <a:p>
            <a:pPr>
              <a:lnSpc>
                <a:spcPct val="110000"/>
              </a:lnSpc>
              <a:spcBef>
                <a:spcPts val="600"/>
              </a:spcBef>
            </a:pPr>
            <a:r>
              <a:rPr lang="en-GB" sz="4400" dirty="0">
                <a:effectLst>
                  <a:outerShdw blurRad="38100" dist="38100" dir="2700000" algn="ctr" rotWithShape="0">
                    <a:schemeClr val="tx1"/>
                  </a:outerShdw>
                </a:effectLst>
              </a:rPr>
              <a:t>I </a:t>
            </a:r>
            <a:r>
              <a:rPr lang="en-GB" sz="4400" dirty="0" smtClean="0">
                <a:effectLst>
                  <a:outerShdw blurRad="38100" dist="38100" dir="2700000" algn="ctr" rotWithShape="0">
                    <a:schemeClr val="tx1"/>
                  </a:outerShdw>
                </a:effectLst>
              </a:rPr>
              <a:t>must: go </a:t>
            </a:r>
            <a:r>
              <a:rPr lang="en-GB" sz="4400" dirty="0">
                <a:effectLst>
                  <a:outerShdw blurRad="38100" dist="38100" dir="2700000" algn="ctr" rotWithShape="0">
                    <a:schemeClr val="tx1"/>
                  </a:outerShdw>
                </a:effectLst>
              </a:rPr>
              <a:t>until He comes</a:t>
            </a:r>
            <a:r>
              <a:rPr lang="en-GB" sz="4400" dirty="0" smtClean="0">
                <a:effectLst>
                  <a:outerShdw blurRad="38100" dist="38100" dir="2700000" algn="ctr" rotWithShape="0">
                    <a:schemeClr val="tx1"/>
                  </a:outerShdw>
                </a:effectLst>
              </a:rPr>
              <a:t>... give </a:t>
            </a:r>
            <a:r>
              <a:rPr lang="en-GB" sz="4400" dirty="0">
                <a:effectLst>
                  <a:outerShdw blurRad="38100" dist="38100" dir="2700000" algn="ctr" rotWithShape="0">
                    <a:schemeClr val="tx1"/>
                  </a:outerShdw>
                </a:effectLst>
              </a:rPr>
              <a:t>until I drop</a:t>
            </a:r>
            <a:r>
              <a:rPr lang="en-GB" sz="4400" dirty="0" smtClean="0">
                <a:effectLst>
                  <a:outerShdw blurRad="38100" dist="38100" dir="2700000" algn="ctr" rotWithShape="0">
                    <a:schemeClr val="tx1"/>
                  </a:outerShdw>
                </a:effectLst>
              </a:rPr>
              <a:t>... preach </a:t>
            </a:r>
            <a:r>
              <a:rPr lang="en-GB" sz="4400" dirty="0">
                <a:effectLst>
                  <a:outerShdw blurRad="38100" dist="38100" dir="2700000" algn="ctr" rotWithShape="0">
                    <a:schemeClr val="tx1"/>
                  </a:outerShdw>
                </a:effectLst>
              </a:rPr>
              <a:t>all I know</a:t>
            </a:r>
            <a:r>
              <a:rPr lang="en-GB" sz="4400" dirty="0" smtClean="0">
                <a:effectLst>
                  <a:outerShdw blurRad="38100" dist="38100" dir="2700000" algn="ctr" rotWithShape="0">
                    <a:schemeClr val="tx1"/>
                  </a:outerShdw>
                </a:effectLst>
              </a:rPr>
              <a:t>... and </a:t>
            </a:r>
            <a:r>
              <a:rPr lang="en-GB" sz="4400" dirty="0">
                <a:effectLst>
                  <a:outerShdw blurRad="38100" dist="38100" dir="2700000" algn="ctr" rotWithShape="0">
                    <a:schemeClr val="tx1"/>
                  </a:outerShdw>
                </a:effectLst>
              </a:rPr>
              <a:t>work until He stops me.</a:t>
            </a:r>
          </a:p>
          <a:p>
            <a:pPr>
              <a:lnSpc>
                <a:spcPct val="110000"/>
              </a:lnSpc>
              <a:spcBef>
                <a:spcPts val="600"/>
              </a:spcBef>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a:effectLst>
                <a:outerShdw blurRad="38100" dist="38100" dir="2700000" algn="ctr" rotWithShape="0">
                  <a:schemeClr val="tx1"/>
                </a:outerShdw>
              </a:effectLst>
            </a:endParaRP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63629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smtClean="0"/>
              <a:t>As a church </a:t>
            </a:r>
            <a:r>
              <a:rPr lang="en-GB" sz="4400" dirty="0" smtClean="0"/>
              <a:t>with a </a:t>
            </a:r>
            <a:r>
              <a:rPr lang="en-GB" sz="4400" dirty="0" smtClean="0"/>
              <a:t> </a:t>
            </a:r>
            <a:r>
              <a:rPr lang="en-GB" sz="4400" dirty="0" smtClean="0"/>
              <a:t>wider apostolic ministry we are called to be </a:t>
            </a:r>
            <a:r>
              <a:rPr lang="en-GB" sz="4400" dirty="0" smtClean="0"/>
              <a:t>part of the </a:t>
            </a:r>
            <a:r>
              <a:rPr lang="en-GB" sz="4400" dirty="0" smtClean="0"/>
              <a:t>Joshua </a:t>
            </a:r>
            <a:r>
              <a:rPr lang="en-GB" sz="4400" dirty="0" smtClean="0"/>
              <a:t>Generation</a:t>
            </a:r>
          </a:p>
          <a:p>
            <a:pPr>
              <a:lnSpc>
                <a:spcPct val="110000"/>
              </a:lnSpc>
              <a:spcBef>
                <a:spcPts val="600"/>
              </a:spcBef>
            </a:pPr>
            <a:r>
              <a:rPr lang="en-GB" sz="4400" dirty="0"/>
              <a:t>We are called to raise up a Joshua Generation of mentors for that new </a:t>
            </a:r>
            <a:r>
              <a:rPr lang="en-GB" sz="4400" dirty="0" smtClean="0"/>
              <a:t>order</a:t>
            </a:r>
            <a:endParaRPr lang="en-GB" sz="4400" dirty="0" smtClean="0"/>
          </a:p>
          <a:p>
            <a:pPr>
              <a:lnSpc>
                <a:spcPct val="110000"/>
              </a:lnSpc>
              <a:spcBef>
                <a:spcPts val="600"/>
              </a:spcBef>
            </a:pPr>
            <a:r>
              <a:rPr lang="en-GB" sz="4400" dirty="0" smtClean="0"/>
              <a:t>We are called to receive our kingdom inheritance </a:t>
            </a:r>
          </a:p>
          <a:p>
            <a:endParaRPr lang="en-GB" sz="4400" dirty="0"/>
          </a:p>
        </p:txBody>
      </p:sp>
    </p:spTree>
    <p:extLst>
      <p:ext uri="{BB962C8B-B14F-4D97-AF65-F5344CB8AC3E}">
        <p14:creationId xmlns:p14="http://schemas.microsoft.com/office/powerpoint/2010/main" val="109853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effectLst>
                  <a:outerShdw blurRad="38100" dist="38100" dir="2700000" algn="ctr" rotWithShape="0">
                    <a:schemeClr val="tx1"/>
                  </a:outerShdw>
                </a:effectLst>
              </a:rPr>
              <a:t>And </a:t>
            </a:r>
            <a:r>
              <a:rPr lang="en-GB" sz="4400" dirty="0">
                <a:effectLst>
                  <a:outerShdw blurRad="38100" dist="38100" dir="2700000" algn="ctr" rotWithShape="0">
                    <a:schemeClr val="tx1"/>
                  </a:outerShdw>
                </a:effectLst>
              </a:rPr>
              <a:t>when He comes for me, He will have no problem recognizing me.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My colours </a:t>
            </a:r>
            <a:r>
              <a:rPr lang="en-GB" sz="4400" dirty="0">
                <a:effectLst>
                  <a:outerShdw blurRad="38100" dist="38100" dir="2700000" algn="ctr" rotWithShape="0">
                    <a:schemeClr val="tx1"/>
                  </a:outerShdw>
                </a:effectLst>
              </a:rPr>
              <a:t>will be quite clear.</a:t>
            </a:r>
          </a:p>
          <a:p>
            <a:pPr>
              <a:lnSpc>
                <a:spcPct val="110000"/>
              </a:lnSpc>
              <a:spcBef>
                <a:spcPts val="600"/>
              </a:spcBef>
            </a:pPr>
            <a:r>
              <a:rPr lang="en-GB" sz="4400" dirty="0">
                <a:effectLst>
                  <a:outerShdw blurRad="38100" dist="38100" dir="2700000" algn="ctr" rotWithShape="0">
                    <a:schemeClr val="tx1"/>
                  </a:outerShdw>
                </a:effectLst>
              </a:rPr>
              <a:t>Not by might or by power, but by His Spirit</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95671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marL="0" indent="0">
              <a:spcBef>
                <a:spcPts val="1200"/>
              </a:spcBef>
              <a:buNone/>
            </a:pPr>
            <a:endParaRPr lang="en-GB" sz="4400" dirty="0" smtClean="0"/>
          </a:p>
        </p:txBody>
      </p:sp>
    </p:spTree>
    <p:extLst>
      <p:ext uri="{BB962C8B-B14F-4D97-AF65-F5344CB8AC3E}">
        <p14:creationId xmlns:p14="http://schemas.microsoft.com/office/powerpoint/2010/main" val="49071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1954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0432" y="764704"/>
            <a:ext cx="8124394" cy="6093296"/>
          </a:xfrm>
          <a:effectLst/>
        </p:spPr>
      </p:pic>
    </p:spTree>
    <p:extLst>
      <p:ext uri="{BB962C8B-B14F-4D97-AF65-F5344CB8AC3E}">
        <p14:creationId xmlns:p14="http://schemas.microsoft.com/office/powerpoint/2010/main" val="12236973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Prov 8:12 “I, wisdom, dwell with </a:t>
            </a:r>
            <a:r>
              <a:rPr lang="en-GB" sz="4400" dirty="0" smtClean="0">
                <a:effectLst>
                  <a:outerShdw blurRad="38100" dist="38100" dir="2700000" algn="ctr" rotWithShape="0">
                    <a:schemeClr val="tx1"/>
                  </a:outerShdw>
                </a:effectLst>
              </a:rPr>
              <a:t>prudence, And </a:t>
            </a:r>
            <a:r>
              <a:rPr lang="en-GB" sz="4400" dirty="0">
                <a:effectLst>
                  <a:outerShdw blurRad="38100" dist="38100" dir="2700000" algn="ctr" rotWithShape="0">
                    <a:schemeClr val="tx1"/>
                  </a:outerShdw>
                </a:effectLst>
              </a:rPr>
              <a:t>I find knowledge and </a:t>
            </a:r>
            <a:r>
              <a:rPr lang="en-GB" sz="4400" dirty="0" smtClean="0">
                <a:effectLst>
                  <a:outerShdw blurRad="38100" dist="38100" dir="2700000" algn="ctr" rotWithShape="0">
                    <a:schemeClr val="tx1"/>
                  </a:outerShdw>
                </a:effectLst>
              </a:rPr>
              <a:t>discretion. 14 </a:t>
            </a:r>
            <a:r>
              <a:rPr lang="en-GB" sz="4400" dirty="0">
                <a:effectLst>
                  <a:outerShdw blurRad="38100" dist="38100" dir="2700000" algn="ctr" rotWithShape="0">
                    <a:schemeClr val="tx1"/>
                  </a:outerShdw>
                </a:effectLst>
              </a:rPr>
              <a:t>“Counsel is mine and sound </a:t>
            </a:r>
            <a:r>
              <a:rPr lang="en-GB" sz="4400" dirty="0" smtClean="0">
                <a:effectLst>
                  <a:outerShdw blurRad="38100" dist="38100" dir="2700000" algn="ctr" rotWithShape="0">
                    <a:schemeClr val="tx1"/>
                  </a:outerShdw>
                </a:effectLst>
              </a:rPr>
              <a:t>wisdom; I </a:t>
            </a:r>
            <a:r>
              <a:rPr lang="en-GB" sz="4400" dirty="0">
                <a:effectLst>
                  <a:outerShdw blurRad="38100" dist="38100" dir="2700000" algn="ctr" rotWithShape="0">
                    <a:schemeClr val="tx1"/>
                  </a:outerShdw>
                </a:effectLst>
              </a:rPr>
              <a:t>am understanding, power is </a:t>
            </a:r>
            <a:r>
              <a:rPr lang="en-GB" sz="4400" dirty="0" smtClean="0">
                <a:effectLst>
                  <a:outerShdw blurRad="38100" dist="38100" dir="2700000" algn="ctr" rotWithShape="0">
                    <a:schemeClr val="tx1"/>
                  </a:outerShdw>
                </a:effectLst>
              </a:rPr>
              <a:t>mine. 15 </a:t>
            </a:r>
            <a:r>
              <a:rPr lang="en-GB" sz="4400" dirty="0">
                <a:effectLst>
                  <a:outerShdw blurRad="38100" dist="38100" dir="2700000" algn="ctr" rotWithShape="0">
                    <a:schemeClr val="tx1"/>
                  </a:outerShdw>
                </a:effectLst>
              </a:rPr>
              <a:t>“By me </a:t>
            </a:r>
            <a:r>
              <a:rPr lang="en-GB" sz="4400" dirty="0">
                <a:solidFill>
                  <a:srgbClr val="FFFF00"/>
                </a:solidFill>
                <a:effectLst>
                  <a:outerShdw blurRad="38100" dist="38100" dir="2700000" algn="ctr" rotWithShape="0">
                    <a:schemeClr val="tx1"/>
                  </a:outerShdw>
                </a:effectLst>
              </a:rPr>
              <a:t>kings </a:t>
            </a:r>
            <a:r>
              <a:rPr lang="en-GB" sz="4400" dirty="0" smtClean="0">
                <a:solidFill>
                  <a:srgbClr val="FFFF00"/>
                </a:solidFill>
                <a:effectLst>
                  <a:outerShdw blurRad="38100" dist="38100" dir="2700000" algn="ctr" rotWithShape="0">
                    <a:schemeClr val="tx1"/>
                  </a:outerShdw>
                </a:effectLst>
              </a:rPr>
              <a:t>reign</a:t>
            </a:r>
            <a:r>
              <a:rPr lang="en-GB" sz="4400" dirty="0" smtClean="0">
                <a:effectLst>
                  <a:outerShdw blurRad="38100" dist="38100" dir="2700000" algn="ctr" rotWithShape="0">
                    <a:schemeClr val="tx1"/>
                  </a:outerShdw>
                </a:effectLst>
              </a:rPr>
              <a:t>, And </a:t>
            </a:r>
            <a:r>
              <a:rPr lang="en-GB" sz="4400" dirty="0">
                <a:solidFill>
                  <a:srgbClr val="FFFF00"/>
                </a:solidFill>
                <a:effectLst>
                  <a:outerShdw blurRad="38100" dist="38100" dir="2700000" algn="ctr" rotWithShape="0">
                    <a:schemeClr val="tx1"/>
                  </a:outerShdw>
                </a:effectLst>
              </a:rPr>
              <a:t>rulers decree </a:t>
            </a:r>
            <a:r>
              <a:rPr lang="en-GB" sz="4400" dirty="0" smtClean="0">
                <a:solidFill>
                  <a:srgbClr val="FFFF00"/>
                </a:solidFill>
                <a:effectLst>
                  <a:outerShdw blurRad="38100" dist="38100" dir="2700000" algn="ctr" rotWithShape="0">
                    <a:schemeClr val="tx1"/>
                  </a:outerShdw>
                </a:effectLst>
              </a:rPr>
              <a:t>justice</a:t>
            </a:r>
            <a:r>
              <a:rPr lang="en-GB" sz="4400" dirty="0" smtClean="0">
                <a:effectLst>
                  <a:outerShdw blurRad="38100" dist="38100" dir="2700000" algn="ctr" rotWithShape="0">
                    <a:schemeClr val="tx1"/>
                  </a:outerShdw>
                </a:effectLst>
              </a:rPr>
              <a:t>.16 </a:t>
            </a:r>
            <a:r>
              <a:rPr lang="en-GB" sz="4400" dirty="0">
                <a:effectLst>
                  <a:outerShdw blurRad="38100" dist="38100" dir="2700000" algn="ctr" rotWithShape="0">
                    <a:schemeClr val="tx1"/>
                  </a:outerShdw>
                </a:effectLst>
              </a:rPr>
              <a:t>“By me </a:t>
            </a:r>
            <a:r>
              <a:rPr lang="en-GB" sz="4400" dirty="0">
                <a:solidFill>
                  <a:srgbClr val="FFFF00"/>
                </a:solidFill>
                <a:effectLst>
                  <a:outerShdw blurRad="38100" dist="38100" dir="2700000" algn="ctr" rotWithShape="0">
                    <a:schemeClr val="tx1"/>
                  </a:outerShdw>
                </a:effectLst>
              </a:rPr>
              <a:t>princes rule</a:t>
            </a:r>
            <a:r>
              <a:rPr lang="en-GB" sz="4400" dirty="0">
                <a:effectLst>
                  <a:outerShdw blurRad="38100" dist="38100" dir="2700000" algn="ctr" rotWithShape="0">
                    <a:schemeClr val="tx1"/>
                  </a:outerShdw>
                </a:effectLst>
              </a:rPr>
              <a:t>, and </a:t>
            </a:r>
            <a:r>
              <a:rPr lang="en-GB" sz="4400" dirty="0" smtClean="0">
                <a:solidFill>
                  <a:srgbClr val="FFFF00"/>
                </a:solidFill>
                <a:effectLst>
                  <a:outerShdw blurRad="38100" dist="38100" dir="2700000" algn="ctr" rotWithShape="0">
                    <a:schemeClr val="tx1"/>
                  </a:outerShdw>
                </a:effectLst>
              </a:rPr>
              <a:t>nobles</a:t>
            </a:r>
            <a:r>
              <a:rPr lang="en-GB" sz="4400" dirty="0" smtClean="0">
                <a:effectLst>
                  <a:outerShdw blurRad="38100" dist="38100" dir="2700000" algn="ctr" rotWithShape="0">
                    <a:schemeClr val="tx1"/>
                  </a:outerShdw>
                </a:effectLst>
              </a:rPr>
              <a:t>, All </a:t>
            </a:r>
            <a:r>
              <a:rPr lang="en-GB" sz="4400" dirty="0">
                <a:effectLst>
                  <a:outerShdw blurRad="38100" dist="38100" dir="2700000" algn="ctr" rotWithShape="0">
                    <a:schemeClr val="tx1"/>
                  </a:outerShdw>
                </a:effectLst>
              </a:rPr>
              <a:t>who </a:t>
            </a:r>
            <a:r>
              <a:rPr lang="en-GB" sz="4400" dirty="0">
                <a:solidFill>
                  <a:srgbClr val="FFFF00"/>
                </a:solidFill>
                <a:effectLst>
                  <a:outerShdw blurRad="38100" dist="38100" dir="2700000" algn="ctr" rotWithShape="0">
                    <a:schemeClr val="tx1"/>
                  </a:outerShdw>
                </a:effectLst>
              </a:rPr>
              <a:t>judge rightly</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10558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effectLst>
                  <a:outerShdw blurRad="38100" dist="38100" dir="2700000" algn="ctr" rotWithShape="0">
                    <a:schemeClr val="tx1"/>
                  </a:outerShdw>
                </a:effectLst>
              </a:rPr>
              <a:t>Proverbs </a:t>
            </a:r>
            <a:r>
              <a:rPr lang="en-GB" sz="4800" dirty="0">
                <a:effectLst>
                  <a:outerShdw blurRad="38100" dist="38100" dir="2700000" algn="ctr" rotWithShape="0">
                    <a:schemeClr val="tx1"/>
                  </a:outerShdw>
                </a:effectLst>
              </a:rPr>
              <a:t>9:1-3 Wisdom has built her </a:t>
            </a:r>
            <a:r>
              <a:rPr lang="en-GB" sz="4800" dirty="0">
                <a:solidFill>
                  <a:srgbClr val="FFFF00"/>
                </a:solidFill>
                <a:effectLst>
                  <a:outerShdw blurRad="38100" dist="38100" dir="2700000" algn="ctr" rotWithShape="0">
                    <a:schemeClr val="tx1"/>
                  </a:outerShdw>
                </a:effectLst>
              </a:rPr>
              <a:t>house</a:t>
            </a:r>
            <a:r>
              <a:rPr lang="en-GB" sz="4800" dirty="0">
                <a:effectLst>
                  <a:outerShdw blurRad="38100" dist="38100" dir="2700000" algn="ctr" rotWithShape="0">
                    <a:schemeClr val="tx1"/>
                  </a:outerShdw>
                </a:effectLst>
              </a:rPr>
              <a:t>, She has hewn out her </a:t>
            </a:r>
            <a:r>
              <a:rPr lang="en-GB" sz="4800" dirty="0">
                <a:solidFill>
                  <a:srgbClr val="FFFF00"/>
                </a:solidFill>
                <a:effectLst>
                  <a:outerShdw blurRad="38100" dist="38100" dir="2700000" algn="ctr" rotWithShape="0">
                    <a:schemeClr val="tx1"/>
                  </a:outerShdw>
                </a:effectLst>
              </a:rPr>
              <a:t>seven pillars</a:t>
            </a:r>
            <a:r>
              <a:rPr lang="en-GB" sz="4800" dirty="0">
                <a:effectLst>
                  <a:outerShdw blurRad="38100" dist="38100" dir="2700000" algn="ctr" rotWithShape="0">
                    <a:schemeClr val="tx1"/>
                  </a:outerShdw>
                </a:effectLst>
              </a:rPr>
              <a:t>; She has prepared her food, she has mixed her wine; She has also set her table; She has </a:t>
            </a:r>
            <a:r>
              <a:rPr lang="en-GB" sz="4800" dirty="0">
                <a:solidFill>
                  <a:srgbClr val="FFFF00"/>
                </a:solidFill>
                <a:effectLst>
                  <a:outerShdw blurRad="38100" dist="38100" dir="2700000" algn="ctr" rotWithShape="0">
                    <a:schemeClr val="tx1"/>
                  </a:outerShdw>
                </a:effectLst>
              </a:rPr>
              <a:t>sent out her maidens</a:t>
            </a:r>
            <a:r>
              <a:rPr lang="en-GB" sz="4800" dirty="0">
                <a:effectLst>
                  <a:outerShdw blurRad="38100" dist="38100" dir="2700000" algn="ctr" rotWithShape="0">
                    <a:schemeClr val="tx1"/>
                  </a:outerShdw>
                </a:effectLst>
              </a:rPr>
              <a:t>, she calls From the tops of the heights of the city</a:t>
            </a:r>
            <a:r>
              <a:rPr lang="en-GB" sz="4800" dirty="0" smtClean="0">
                <a:effectLst>
                  <a:outerShdw blurRad="38100" dist="38100" dir="2700000" algn="ctr" rotWithShape="0">
                    <a:schemeClr val="tx1"/>
                  </a:outerShdw>
                </a:effectLst>
              </a:rPr>
              <a:t>:</a:t>
            </a:r>
            <a:endParaRPr lang="en-GB" sz="48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8558937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E</a:t>
            </a:r>
            <a:r>
              <a:rPr lang="en-GB" sz="4400" dirty="0" smtClean="0">
                <a:effectLst>
                  <a:outerShdw blurRad="38100" dist="38100" dir="2700000" algn="ctr" rotWithShape="0">
                    <a:schemeClr val="tx1"/>
                  </a:outerShdw>
                </a:effectLst>
              </a:rPr>
              <a:t>ngage Prudence </a:t>
            </a:r>
            <a:r>
              <a:rPr lang="en-GB" sz="4400" dirty="0">
                <a:effectLst>
                  <a:outerShdw blurRad="38100" dist="38100" dir="2700000" algn="ctr" rotWithShape="0">
                    <a:schemeClr val="tx1"/>
                  </a:outerShdw>
                </a:effectLst>
              </a:rPr>
              <a:t>and her gifts to open the revelation of the 12 houses.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7 gifts will enable you to navigate the dimensions that are to be opened. </a:t>
            </a:r>
          </a:p>
          <a:p>
            <a:pPr>
              <a:lnSpc>
                <a:spcPct val="110000"/>
              </a:lnSpc>
              <a:spcBef>
                <a:spcPts val="600"/>
              </a:spcBef>
            </a:pPr>
            <a:r>
              <a:rPr lang="en-GB" sz="4400" dirty="0" smtClean="0">
                <a:effectLst>
                  <a:outerShdw blurRad="38100" dist="38100" dir="2700000" algn="ctr" rotWithShape="0">
                    <a:schemeClr val="tx1"/>
                  </a:outerShdw>
                </a:effectLst>
              </a:rPr>
              <a:t>Sextant, Compass, </a:t>
            </a:r>
            <a:r>
              <a:rPr lang="en-GB" sz="4400" dirty="0">
                <a:effectLst>
                  <a:outerShdw blurRad="38100" dist="38100" dir="2700000" algn="ctr" rotWithShape="0">
                    <a:schemeClr val="tx1"/>
                  </a:outerShdw>
                </a:effectLst>
              </a:rPr>
              <a:t>L</a:t>
            </a:r>
            <a:r>
              <a:rPr lang="en-GB" sz="4400" dirty="0" smtClean="0">
                <a:effectLst>
                  <a:outerShdw blurRad="38100" dist="38100" dir="2700000" algn="ctr" rotWithShape="0">
                    <a:schemeClr val="tx1"/>
                  </a:outerShdw>
                </a:effectLst>
              </a:rPr>
              <a:t>og books, Maps, Instruments </a:t>
            </a:r>
            <a:r>
              <a:rPr lang="en-GB" sz="4400" dirty="0">
                <a:effectLst>
                  <a:outerShdw blurRad="38100" dist="38100" dir="2700000" algn="ctr" rotWithShape="0">
                    <a:schemeClr val="tx1"/>
                  </a:outerShdw>
                </a:effectLst>
              </a:rPr>
              <a:t>for wind </a:t>
            </a:r>
            <a:r>
              <a:rPr lang="en-GB" sz="4400" dirty="0" smtClean="0">
                <a:effectLst>
                  <a:outerShdw blurRad="38100" dist="38100" dir="2700000" algn="ctr" rotWithShape="0">
                    <a:schemeClr val="tx1"/>
                  </a:outerShdw>
                </a:effectLst>
              </a:rPr>
              <a:t>(Sound) and Waves (light) and </a:t>
            </a:r>
            <a:r>
              <a:rPr lang="en-GB" sz="4400" dirty="0">
                <a:effectLst>
                  <a:outerShdw blurRad="38100" dist="38100" dir="2700000" algn="ctr" rotWithShape="0">
                    <a:schemeClr val="tx1"/>
                  </a:outerShdw>
                </a:effectLst>
              </a:rPr>
              <a:t>the trumpet </a:t>
            </a:r>
            <a:r>
              <a:rPr lang="en-GB" sz="4400" dirty="0" smtClean="0">
                <a:effectLst>
                  <a:outerShdw blurRad="38100" dist="38100" dir="2700000" algn="ctr" rotWithShape="0">
                    <a:schemeClr val="tx1"/>
                  </a:outerShdw>
                </a:effectLst>
              </a:rPr>
              <a:t>herald the call.</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0359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Son I am calling you to new level of governmental authority  It is time to come near to Me and the heights of wisdom will be opened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l </a:t>
            </a:r>
            <a:r>
              <a:rPr lang="en-GB" sz="4400" dirty="0">
                <a:effectLst>
                  <a:outerShdw blurRad="38100" dist="38100" dir="2700000" algn="ctr" rotWithShape="0">
                    <a:schemeClr val="tx1"/>
                  </a:outerShdw>
                </a:effectLst>
              </a:rPr>
              <a:t>have given you the strategic instruments to plot the course </a:t>
            </a:r>
            <a:r>
              <a:rPr lang="en-GB" sz="4400" dirty="0" smtClean="0">
                <a:effectLst>
                  <a:outerShdw blurRad="38100" dist="38100" dir="2700000" algn="ctr" rotWithShape="0">
                    <a:schemeClr val="tx1"/>
                  </a:outerShdw>
                </a:effectLst>
              </a:rPr>
              <a:t>ahead</a:t>
            </a:r>
          </a:p>
          <a:p>
            <a:pPr>
              <a:lnSpc>
                <a:spcPct val="110000"/>
              </a:lnSpc>
              <a:spcBef>
                <a:spcPts val="600"/>
              </a:spcBef>
            </a:pPr>
            <a:r>
              <a:rPr lang="en-GB" sz="4400" dirty="0" smtClean="0">
                <a:effectLst>
                  <a:outerShdw blurRad="38100" dist="38100" dir="2700000" algn="ctr" rotWithShape="0">
                    <a:schemeClr val="tx1"/>
                  </a:outerShdw>
                </a:effectLst>
              </a:rPr>
              <a:t>My scroll has a large ship on it that was at anchor but is now moving</a:t>
            </a:r>
          </a:p>
        </p:txBody>
      </p:sp>
    </p:spTree>
    <p:extLst>
      <p:ext uri="{BB962C8B-B14F-4D97-AF65-F5344CB8AC3E}">
        <p14:creationId xmlns:p14="http://schemas.microsoft.com/office/powerpoint/2010/main" val="129157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effectLst>
                  <a:outerShdw blurRad="38100" dist="38100" dir="2700000" algn="ctr" rotWithShape="0">
                    <a:schemeClr val="tx1"/>
                  </a:outerShdw>
                </a:effectLst>
              </a:rPr>
              <a:t>Prudence </a:t>
            </a:r>
            <a:r>
              <a:rPr lang="en-GB" sz="4400" dirty="0">
                <a:effectLst>
                  <a:outerShdw blurRad="38100" dist="38100" dir="2700000" algn="ctr" rotWithShape="0">
                    <a:schemeClr val="tx1"/>
                  </a:outerShdw>
                </a:effectLst>
              </a:rPr>
              <a:t>will partner with you to create the protocols that will open the doors and release my people into their positions </a:t>
            </a:r>
            <a:r>
              <a:rPr lang="en-GB" sz="4400" dirty="0" smtClean="0">
                <a:effectLst>
                  <a:outerShdw blurRad="38100" dist="38100" dir="2700000" algn="ctr" rotWithShape="0">
                    <a:schemeClr val="tx1"/>
                  </a:outerShdw>
                </a:effectLst>
              </a:rPr>
              <a:t>of </a:t>
            </a:r>
            <a:r>
              <a:rPr lang="en-GB" sz="4400" dirty="0">
                <a:effectLst>
                  <a:outerShdw blurRad="38100" dist="38100" dir="2700000" algn="ctr" rotWithShape="0">
                    <a:schemeClr val="tx1"/>
                  </a:outerShdw>
                </a:effectLst>
              </a:rPr>
              <a:t>true heavenly authority.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A </a:t>
            </a:r>
            <a:r>
              <a:rPr lang="en-GB" sz="4400" dirty="0">
                <a:effectLst>
                  <a:outerShdw blurRad="38100" dist="38100" dir="2700000" algn="ctr" rotWithShape="0">
                    <a:schemeClr val="tx1"/>
                  </a:outerShdw>
                </a:effectLst>
              </a:rPr>
              <a:t>new quest is your reward for faithfulness. Engage the waterfall and your quest will be revealed. </a:t>
            </a:r>
          </a:p>
        </p:txBody>
      </p:sp>
    </p:spTree>
    <p:extLst>
      <p:ext uri="{BB962C8B-B14F-4D97-AF65-F5344CB8AC3E}">
        <p14:creationId xmlns:p14="http://schemas.microsoft.com/office/powerpoint/2010/main" val="310637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pPr>
              <a:lnSpc>
                <a:spcPct val="110000"/>
              </a:lnSpc>
              <a:spcBef>
                <a:spcPts val="600"/>
              </a:spcBef>
            </a:pPr>
            <a:r>
              <a:rPr lang="en-GB" sz="4400" dirty="0">
                <a:effectLst>
                  <a:outerShdw blurRad="38100" dist="38100" dir="2700000" algn="ctr" rotWithShape="0">
                    <a:schemeClr val="tx1"/>
                  </a:outerShdw>
                </a:effectLst>
              </a:rPr>
              <a:t>I give you this quest  to unveil  the depths of the fire stones and the sapphire cube.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affairs of the nations must be brought to order and called into the alignment of </a:t>
            </a:r>
            <a:r>
              <a:rPr lang="en-GB" sz="4400" dirty="0" smtClean="0">
                <a:effectLst>
                  <a:outerShdw blurRad="38100" dist="38100" dir="2700000" algn="ctr" rotWithShape="0">
                    <a:schemeClr val="tx1"/>
                  </a:outerShdw>
                </a:effectLst>
              </a:rPr>
              <a:t>eternity.</a:t>
            </a: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house of scrolls will be opened once My </a:t>
            </a:r>
            <a:r>
              <a:rPr lang="en-GB" sz="4400" dirty="0" smtClean="0">
                <a:effectLst>
                  <a:outerShdw blurRad="38100" dist="38100" dir="2700000" algn="ctr" rotWithShape="0">
                    <a:schemeClr val="tx1"/>
                  </a:outerShdw>
                </a:effectLst>
              </a:rPr>
              <a:t>precepts, </a:t>
            </a:r>
            <a:r>
              <a:rPr lang="en-GB" sz="4400" dirty="0">
                <a:effectLst>
                  <a:outerShdw blurRad="38100" dist="38100" dir="2700000" algn="ctr" rotWithShape="0">
                    <a:schemeClr val="tx1"/>
                  </a:outerShdw>
                </a:effectLst>
              </a:rPr>
              <a:t>statues and laws are in sequence and the ordinances of heaven have </a:t>
            </a:r>
            <a:r>
              <a:rPr lang="en-GB" sz="4400" dirty="0" smtClean="0">
                <a:effectLst>
                  <a:outerShdw blurRad="38100" dist="38100" dir="2700000" algn="ctr" rotWithShape="0">
                    <a:schemeClr val="tx1"/>
                  </a:outerShdw>
                </a:effectLst>
              </a:rPr>
              <a:t>been </a:t>
            </a:r>
            <a:r>
              <a:rPr lang="en-GB" sz="4400" dirty="0">
                <a:effectLst>
                  <a:outerShdw blurRad="38100" dist="38100" dir="2700000" algn="ctr" rotWithShape="0">
                    <a:schemeClr val="tx1"/>
                  </a:outerShdw>
                </a:effectLst>
              </a:rPr>
              <a:t>set into motion.</a:t>
            </a:r>
          </a:p>
          <a:p>
            <a:pPr>
              <a:lnSpc>
                <a:spcPct val="110000"/>
              </a:lnSpc>
              <a:spcBef>
                <a:spcPts val="600"/>
              </a:spcBef>
            </a:pPr>
            <a:r>
              <a:rPr lang="en-GB" sz="4400" dirty="0">
                <a:effectLst>
                  <a:outerShdw blurRad="38100" dist="38100" dir="2700000" algn="ctr" rotWithShape="0">
                    <a:schemeClr val="tx1"/>
                  </a:outerShdw>
                </a:effectLst>
              </a:rPr>
              <a:t>Your task is to unveil chancellors with the revelation of their true destiny.</a:t>
            </a:r>
          </a:p>
          <a:p>
            <a:pPr>
              <a:lnSpc>
                <a:spcPct val="110000"/>
              </a:lnSpc>
              <a:spcBef>
                <a:spcPts val="600"/>
              </a:spcBef>
            </a:pPr>
            <a:r>
              <a:rPr lang="en-GB" sz="4400" dirty="0">
                <a:effectLst>
                  <a:outerShdw blurRad="38100" dist="38100" dir="2700000" algn="ctr" rotWithShape="0">
                    <a:schemeClr val="tx1"/>
                  </a:outerShdw>
                </a:effectLst>
              </a:rPr>
              <a:t>Don't be overawed by this task it is your destiny. Yield and surrender and embrace the challenge</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60764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fontScale="92500" lnSpcReduction="10000"/>
          </a:bodyPr>
          <a:lstStyle/>
          <a:p>
            <a:pPr>
              <a:lnSpc>
                <a:spcPct val="110000"/>
              </a:lnSpc>
              <a:spcBef>
                <a:spcPts val="600"/>
              </a:spcBef>
            </a:pPr>
            <a:r>
              <a:rPr lang="en-GB" sz="4400" dirty="0"/>
              <a:t>We are called to raise up and equip the next harvesting generation in the supernatural ways of their kingdom </a:t>
            </a:r>
            <a:r>
              <a:rPr lang="en-GB" sz="4400" dirty="0" smtClean="0"/>
              <a:t>inheritance</a:t>
            </a:r>
            <a:endParaRPr lang="en-GB" sz="4400" dirty="0" smtClean="0"/>
          </a:p>
          <a:p>
            <a:pPr>
              <a:lnSpc>
                <a:spcPct val="110000"/>
              </a:lnSpc>
              <a:spcBef>
                <a:spcPts val="600"/>
              </a:spcBef>
            </a:pPr>
            <a:r>
              <a:rPr lang="en-GB" sz="4400" dirty="0" smtClean="0"/>
              <a:t>We </a:t>
            </a:r>
            <a:r>
              <a:rPr lang="en-GB" sz="4400" dirty="0" smtClean="0"/>
              <a:t>are called to be </a:t>
            </a:r>
            <a:r>
              <a:rPr lang="en-GB" sz="4400" dirty="0"/>
              <a:t>forerunners </a:t>
            </a:r>
            <a:r>
              <a:rPr lang="en-GB" sz="4400" dirty="0" smtClean="0"/>
              <a:t>of a new </a:t>
            </a:r>
            <a:r>
              <a:rPr lang="en-GB" sz="4400" dirty="0" smtClean="0"/>
              <a:t>order, </a:t>
            </a:r>
            <a:r>
              <a:rPr lang="en-GB" sz="4400" dirty="0" smtClean="0"/>
              <a:t>the Order of Melchizedek</a:t>
            </a:r>
          </a:p>
          <a:p>
            <a:pPr>
              <a:lnSpc>
                <a:spcPct val="110000"/>
              </a:lnSpc>
              <a:spcBef>
                <a:spcPts val="600"/>
              </a:spcBef>
            </a:pPr>
            <a:r>
              <a:rPr lang="en-GB" sz="4400" dirty="0" smtClean="0"/>
              <a:t>We </a:t>
            </a:r>
            <a:r>
              <a:rPr lang="en-GB" sz="4400" dirty="0" smtClean="0"/>
              <a:t>are called to operate beyond the veil </a:t>
            </a:r>
            <a:r>
              <a:rPr lang="en-GB" sz="4400" dirty="0" smtClean="0"/>
              <a:t>(in the heavenly realms) </a:t>
            </a:r>
            <a:r>
              <a:rPr lang="en-GB" sz="4400" dirty="0" smtClean="0"/>
              <a:t>living</a:t>
            </a:r>
            <a:r>
              <a:rPr lang="en-GB" sz="4400" dirty="0" smtClean="0"/>
              <a:t> </a:t>
            </a:r>
            <a:r>
              <a:rPr lang="en-GB" sz="4400" dirty="0" smtClean="0"/>
              <a:t>a supernatural lifestyle</a:t>
            </a:r>
          </a:p>
        </p:txBody>
      </p:sp>
    </p:spTree>
    <p:extLst>
      <p:ext uri="{BB962C8B-B14F-4D97-AF65-F5344CB8AC3E}">
        <p14:creationId xmlns:p14="http://schemas.microsoft.com/office/powerpoint/2010/main" val="413844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pPr>
              <a:lnSpc>
                <a:spcPct val="110000"/>
              </a:lnSpc>
              <a:spcBef>
                <a:spcPts val="600"/>
              </a:spcBef>
            </a:pPr>
            <a:r>
              <a:rPr lang="en-GB" sz="4400" dirty="0">
                <a:effectLst>
                  <a:outerShdw blurRad="38100" dist="38100" dir="2700000" algn="ctr" rotWithShape="0">
                    <a:schemeClr val="tx1"/>
                  </a:outerShdw>
                </a:effectLst>
              </a:rPr>
              <a:t>Beware false covenants and alliances  but actively pursue the relationships that I set before you.</a:t>
            </a:r>
          </a:p>
          <a:p>
            <a:pPr>
              <a:lnSpc>
                <a:spcPct val="110000"/>
              </a:lnSpc>
              <a:spcBef>
                <a:spcPts val="600"/>
              </a:spcBef>
            </a:pPr>
            <a:r>
              <a:rPr lang="en-GB" sz="4400" dirty="0">
                <a:effectLst>
                  <a:outerShdw blurRad="38100" dist="38100" dir="2700000" algn="ctr" rotWithShape="0">
                    <a:schemeClr val="tx1"/>
                  </a:outerShdw>
                </a:effectLst>
              </a:rPr>
              <a:t>Change the format and be proactive in legislative functions.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will set before you the opportunity to invest  </a:t>
            </a:r>
            <a:r>
              <a:rPr lang="en-GB" sz="4400" dirty="0" smtClean="0">
                <a:effectLst>
                  <a:outerShdw blurRad="38100" dist="38100" dir="2700000" algn="ctr" rotWithShape="0">
                    <a:schemeClr val="tx1"/>
                  </a:outerShdw>
                </a:effectLst>
              </a:rPr>
              <a:t>in many </a:t>
            </a:r>
            <a:r>
              <a:rPr lang="en-GB" sz="4400" dirty="0">
                <a:effectLst>
                  <a:outerShdw blurRad="38100" dist="38100" dir="2700000" algn="ctr" rotWithShape="0">
                    <a:schemeClr val="tx1"/>
                  </a:outerShdw>
                </a:effectLst>
              </a:rPr>
              <a:t>benches but you must now be proactive not reactive.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Call </a:t>
            </a:r>
            <a:r>
              <a:rPr lang="en-GB" sz="4400" dirty="0">
                <a:effectLst>
                  <a:outerShdw blurRad="38100" dist="38100" dir="2700000" algn="ctr" rotWithShape="0">
                    <a:schemeClr val="tx1"/>
                  </a:outerShdw>
                </a:effectLst>
              </a:rPr>
              <a:t>the benches to arise call the blueprints to be released and the shadows to form</a:t>
            </a:r>
            <a:r>
              <a:rPr lang="en-GB" sz="4400" dirty="0" smtClean="0">
                <a:effectLst>
                  <a:outerShdw blurRad="38100" dist="38100" dir="2700000" algn="ctr" rotWithShape="0">
                    <a:schemeClr val="tx1"/>
                  </a:outerShdw>
                </a:effectLst>
              </a:rPr>
              <a:t>.</a:t>
            </a:r>
          </a:p>
          <a:p>
            <a:pPr>
              <a:lnSpc>
                <a:spcPct val="110000"/>
              </a:lnSpc>
              <a:spcBef>
                <a:spcPts val="600"/>
              </a:spcBef>
            </a:pPr>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must focus on the governmental functions of Lordship kingship</a:t>
            </a:r>
          </a:p>
          <a:p>
            <a:pPr>
              <a:lnSpc>
                <a:spcPct val="110000"/>
              </a:lnSpc>
              <a:spcBef>
                <a:spcPts val="600"/>
              </a:spcBef>
            </a:pPr>
            <a:r>
              <a:rPr lang="en-GB" sz="4400" dirty="0">
                <a:effectLst>
                  <a:outerShdw blurRad="38100" dist="38100" dir="2700000" algn="ctr" rotWithShape="0">
                    <a:schemeClr val="tx1"/>
                  </a:outerShdw>
                </a:effectLst>
              </a:rPr>
              <a:t>I have given you the swords of truth and judgement you must wield them precision. </a:t>
            </a:r>
          </a:p>
        </p:txBody>
      </p:sp>
    </p:spTree>
    <p:extLst>
      <p:ext uri="{BB962C8B-B14F-4D97-AF65-F5344CB8AC3E}">
        <p14:creationId xmlns:p14="http://schemas.microsoft.com/office/powerpoint/2010/main" val="52794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Order </a:t>
            </a:r>
            <a:r>
              <a:rPr lang="en-GB" sz="4800" dirty="0" err="1">
                <a:effectLst>
                  <a:outerShdw blurRad="38100" dist="38100" dir="2700000" algn="ctr" rotWithShape="0">
                    <a:schemeClr val="tx1"/>
                  </a:outerShdw>
                </a:effectLst>
              </a:rPr>
              <a:t>Order</a:t>
            </a:r>
            <a:r>
              <a:rPr lang="en-GB" sz="4800" dirty="0">
                <a:effectLst>
                  <a:outerShdw blurRad="38100" dist="38100" dir="2700000" algn="ctr" rotWithShape="0">
                    <a:schemeClr val="tx1"/>
                  </a:outerShdw>
                </a:effectLst>
              </a:rPr>
              <a:t> </a:t>
            </a:r>
            <a:r>
              <a:rPr lang="en-GB" sz="4800" dirty="0" err="1">
                <a:effectLst>
                  <a:outerShdw blurRad="38100" dist="38100" dir="2700000" algn="ctr" rotWithShape="0">
                    <a:schemeClr val="tx1"/>
                  </a:outerShdw>
                </a:effectLst>
              </a:rPr>
              <a:t>Order</a:t>
            </a:r>
            <a:r>
              <a:rPr lang="en-GB" sz="4800" dirty="0">
                <a:effectLst>
                  <a:outerShdw blurRad="38100" dist="38100" dir="2700000" algn="ctr" rotWithShape="0">
                    <a:schemeClr val="tx1"/>
                  </a:outerShdw>
                </a:effectLst>
              </a:rPr>
              <a:t> the court is in session and the gavel is </a:t>
            </a:r>
            <a:r>
              <a:rPr lang="en-GB" sz="4800" dirty="0" smtClean="0">
                <a:effectLst>
                  <a:outerShdw blurRad="38100" dist="38100" dir="2700000" algn="ctr" rotWithShape="0">
                    <a:schemeClr val="tx1"/>
                  </a:outerShdw>
                </a:effectLst>
              </a:rPr>
              <a:t>raised</a:t>
            </a:r>
          </a:p>
          <a:p>
            <a:pPr>
              <a:lnSpc>
                <a:spcPct val="110000"/>
              </a:lnSpc>
              <a:spcBef>
                <a:spcPts val="600"/>
              </a:spcBef>
            </a:pPr>
            <a:r>
              <a:rPr lang="en-GB" sz="4800" dirty="0" smtClean="0">
                <a:effectLst>
                  <a:outerShdw blurRad="38100" dist="38100" dir="2700000" algn="ctr" rotWithShape="0">
                    <a:schemeClr val="tx1"/>
                  </a:outerShdw>
                </a:effectLst>
              </a:rPr>
              <a:t>Use </a:t>
            </a:r>
            <a:r>
              <a:rPr lang="en-GB" sz="4800" dirty="0">
                <a:effectLst>
                  <a:outerShdw blurRad="38100" dist="38100" dir="2700000" algn="ctr" rotWithShape="0">
                    <a:schemeClr val="tx1"/>
                  </a:outerShdw>
                </a:effectLst>
              </a:rPr>
              <a:t>this pause until August is past wisely to establish </a:t>
            </a:r>
            <a:r>
              <a:rPr lang="en-GB" sz="4800" dirty="0" smtClean="0">
                <a:effectLst>
                  <a:outerShdw blurRad="38100" dist="38100" dir="2700000" algn="ctr" rotWithShape="0">
                    <a:schemeClr val="tx1"/>
                  </a:outerShdw>
                </a:effectLst>
              </a:rPr>
              <a:t>the order </a:t>
            </a:r>
            <a:r>
              <a:rPr lang="en-GB" sz="4800" dirty="0">
                <a:effectLst>
                  <a:outerShdw blurRad="38100" dist="38100" dir="2700000" algn="ctr" rotWithShape="0">
                    <a:schemeClr val="tx1"/>
                  </a:outerShdw>
                </a:effectLst>
              </a:rPr>
              <a:t>of the King as the Lion takes focus.</a:t>
            </a:r>
          </a:p>
        </p:txBody>
      </p:sp>
    </p:spTree>
    <p:extLst>
      <p:ext uri="{BB962C8B-B14F-4D97-AF65-F5344CB8AC3E}">
        <p14:creationId xmlns:p14="http://schemas.microsoft.com/office/powerpoint/2010/main" val="356299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very stars are awaiting for their repositioning orders as Sons accept their call to action from their mandated positions of true governmental authority. Everything is being prepared for the new order that will legislate the statutes and ordinances because they know My ways and My testimonies and fully understand the council of my precepts. </a:t>
            </a:r>
            <a:endParaRPr lang="en-GB" sz="4400" dirty="0" smtClean="0"/>
          </a:p>
        </p:txBody>
      </p:sp>
    </p:spTree>
    <p:extLst>
      <p:ext uri="{BB962C8B-B14F-4D97-AF65-F5344CB8AC3E}">
        <p14:creationId xmlns:p14="http://schemas.microsoft.com/office/powerpoint/2010/main" val="35113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smtClean="0"/>
              <a:t>The </a:t>
            </a:r>
            <a:r>
              <a:rPr lang="en-GB" sz="4400" dirty="0"/>
              <a:t>ancient laws will be unveiled, the mysteries hidden in the dark cloud of My true person are being brought into the fullness of My light. </a:t>
            </a:r>
            <a:endParaRPr lang="en-GB" sz="4400" dirty="0" smtClean="0"/>
          </a:p>
          <a:p>
            <a:pPr>
              <a:spcBef>
                <a:spcPts val="1200"/>
              </a:spcBef>
            </a:pPr>
            <a:r>
              <a:rPr lang="en-GB" sz="4400" dirty="0" smtClean="0"/>
              <a:t>The </a:t>
            </a:r>
            <a:r>
              <a:rPr lang="en-GB" sz="4400" dirty="0"/>
              <a:t>books are being opened the ancient scrolls are once again being read. The creative force of my eternal desire for oneness is building the pressure is increasing. The sound will be heard by true Sons.</a:t>
            </a:r>
            <a:endParaRPr lang="en-GB" sz="4400" dirty="0" smtClean="0"/>
          </a:p>
        </p:txBody>
      </p:sp>
    </p:spTree>
    <p:extLst>
      <p:ext uri="{BB962C8B-B14F-4D97-AF65-F5344CB8AC3E}">
        <p14:creationId xmlns:p14="http://schemas.microsoft.com/office/powerpoint/2010/main" val="389683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a:t>Sons hear My cry resonate with call align yourselves to My cause. I have shaken the old orders many times and once more the old order is about to be shaken and My true kingdom will be manifested on earth as it is in heaven. </a:t>
            </a:r>
            <a:endParaRPr lang="en-GB" sz="4400" dirty="0" smtClean="0"/>
          </a:p>
          <a:p>
            <a:pPr>
              <a:spcBef>
                <a:spcPts val="1200"/>
              </a:spcBef>
            </a:pPr>
            <a:r>
              <a:rPr lang="en-GB" sz="4400" dirty="0" smtClean="0"/>
              <a:t>My </a:t>
            </a:r>
            <a:r>
              <a:rPr lang="en-GB" sz="4400" dirty="0"/>
              <a:t>government will have its expressions on earth as Joshua’s and Caleb’s rise up and declare we will cross the line and we will take possession of our inheritance. </a:t>
            </a:r>
            <a:endParaRPr lang="en-GB" sz="4400" dirty="0" smtClean="0"/>
          </a:p>
        </p:txBody>
      </p:sp>
    </p:spTree>
    <p:extLst>
      <p:ext uri="{BB962C8B-B14F-4D97-AF65-F5344CB8AC3E}">
        <p14:creationId xmlns:p14="http://schemas.microsoft.com/office/powerpoint/2010/main" val="1583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smtClean="0"/>
              <a:t>This </a:t>
            </a:r>
            <a:r>
              <a:rPr lang="en-GB" sz="4400" dirty="0"/>
              <a:t>new order </a:t>
            </a:r>
            <a:r>
              <a:rPr lang="en-GB" sz="4400" dirty="0" smtClean="0"/>
              <a:t>this </a:t>
            </a:r>
            <a:r>
              <a:rPr lang="en-GB" sz="4400" dirty="0"/>
              <a:t>new breed has been promised for 40 years but only now will the force of My judgment by exerted. There will be no straddling the line </a:t>
            </a:r>
            <a:r>
              <a:rPr lang="en-GB" sz="4400" dirty="0" smtClean="0"/>
              <a:t>there </a:t>
            </a:r>
            <a:r>
              <a:rPr lang="en-GB" sz="4400" dirty="0"/>
              <a:t>will be no foot allowed in both camps. I am issuing the call from My mountain </a:t>
            </a:r>
            <a:endParaRPr lang="en-GB" sz="4400" dirty="0" smtClean="0"/>
          </a:p>
          <a:p>
            <a:pPr>
              <a:spcBef>
                <a:spcPts val="1200"/>
              </a:spcBef>
            </a:pPr>
            <a:r>
              <a:rPr lang="en-GB" sz="4400" dirty="0" smtClean="0"/>
              <a:t>Choose </a:t>
            </a:r>
            <a:r>
              <a:rPr lang="en-GB" sz="4400" dirty="0"/>
              <a:t>you this day who you will serve</a:t>
            </a:r>
            <a:endParaRPr lang="en-GB" sz="4400" dirty="0" smtClean="0"/>
          </a:p>
        </p:txBody>
      </p:sp>
    </p:spTree>
    <p:extLst>
      <p:ext uri="{BB962C8B-B14F-4D97-AF65-F5344CB8AC3E}">
        <p14:creationId xmlns:p14="http://schemas.microsoft.com/office/powerpoint/2010/main" val="72260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20000"/>
          </a:bodyPr>
          <a:lstStyle/>
          <a:p>
            <a:pPr>
              <a:spcBef>
                <a:spcPts val="1200"/>
              </a:spcBef>
            </a:pPr>
            <a:r>
              <a:rPr lang="en-GB" sz="4400" dirty="0"/>
              <a:t>There is fire in His eyes and a sword in His mouth and He is worthy to loose the seals. It is time to face the consuming fire of judgment who will bring Me their scrolls? </a:t>
            </a:r>
            <a:endParaRPr lang="en-GB" sz="4400" dirty="0" smtClean="0"/>
          </a:p>
          <a:p>
            <a:pPr>
              <a:spcBef>
                <a:spcPts val="1200"/>
              </a:spcBef>
            </a:pPr>
            <a:r>
              <a:rPr lang="en-GB" sz="4400" dirty="0" smtClean="0"/>
              <a:t>Who </a:t>
            </a:r>
            <a:r>
              <a:rPr lang="en-GB" sz="4400" dirty="0"/>
              <a:t>is prepared to come before Me? </a:t>
            </a:r>
            <a:endParaRPr lang="en-GB" sz="4400" dirty="0" smtClean="0"/>
          </a:p>
          <a:p>
            <a:pPr>
              <a:spcBef>
                <a:spcPts val="1200"/>
              </a:spcBef>
            </a:pPr>
            <a:r>
              <a:rPr lang="en-GB" sz="4400" dirty="0" smtClean="0"/>
              <a:t>Who </a:t>
            </a:r>
            <a:r>
              <a:rPr lang="en-GB" sz="4400" dirty="0"/>
              <a:t>is willing to stand before Him knows all in all? </a:t>
            </a:r>
            <a:endParaRPr lang="en-GB" sz="4400" dirty="0" smtClean="0"/>
          </a:p>
          <a:p>
            <a:pPr>
              <a:spcBef>
                <a:spcPts val="1200"/>
              </a:spcBef>
            </a:pPr>
            <a:r>
              <a:rPr lang="en-GB" sz="4400" dirty="0"/>
              <a:t>W</a:t>
            </a:r>
            <a:r>
              <a:rPr lang="en-GB" sz="4400" dirty="0" smtClean="0"/>
              <a:t>ho </a:t>
            </a:r>
            <a:r>
              <a:rPr lang="en-GB" sz="4400" dirty="0"/>
              <a:t>will stand before and be undone unravelled? </a:t>
            </a:r>
            <a:endParaRPr lang="en-GB" sz="4400" dirty="0" smtClean="0"/>
          </a:p>
        </p:txBody>
      </p:sp>
    </p:spTree>
    <p:extLst>
      <p:ext uri="{BB962C8B-B14F-4D97-AF65-F5344CB8AC3E}">
        <p14:creationId xmlns:p14="http://schemas.microsoft.com/office/powerpoint/2010/main" val="297934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Who </a:t>
            </a:r>
            <a:r>
              <a:rPr lang="en-GB" sz="4400" dirty="0"/>
              <a:t>will embrace the fire from the altar? </a:t>
            </a:r>
            <a:endParaRPr lang="en-GB" sz="4400" dirty="0" smtClean="0"/>
          </a:p>
          <a:p>
            <a:pPr>
              <a:spcBef>
                <a:spcPts val="1200"/>
              </a:spcBef>
            </a:pPr>
            <a:r>
              <a:rPr lang="en-GB" sz="4400" dirty="0" smtClean="0"/>
              <a:t>Who </a:t>
            </a:r>
            <a:r>
              <a:rPr lang="en-GB" sz="4400" dirty="0"/>
              <a:t>will fly with the Seraphim? </a:t>
            </a:r>
            <a:endParaRPr lang="en-GB" sz="4400" dirty="0" smtClean="0"/>
          </a:p>
          <a:p>
            <a:pPr>
              <a:spcBef>
                <a:spcPts val="1200"/>
              </a:spcBef>
            </a:pPr>
            <a:r>
              <a:rPr lang="en-GB" sz="4400" dirty="0"/>
              <a:t>W</a:t>
            </a:r>
            <a:r>
              <a:rPr lang="en-GB" sz="4400" dirty="0" smtClean="0"/>
              <a:t>ho </a:t>
            </a:r>
            <a:r>
              <a:rPr lang="en-GB" sz="4400" dirty="0"/>
              <a:t>will be My burning ones? </a:t>
            </a:r>
            <a:endParaRPr lang="en-GB" sz="4400" dirty="0" smtClean="0"/>
          </a:p>
          <a:p>
            <a:pPr>
              <a:spcBef>
                <a:spcPts val="1200"/>
              </a:spcBef>
            </a:pPr>
            <a:r>
              <a:rPr lang="en-GB" sz="4400" dirty="0"/>
              <a:t>W</a:t>
            </a:r>
            <a:r>
              <a:rPr lang="en-GB" sz="4400" dirty="0" smtClean="0"/>
              <a:t>ho </a:t>
            </a:r>
            <a:r>
              <a:rPr lang="en-GB" sz="4400" dirty="0"/>
              <a:t>will be the fire starters? </a:t>
            </a:r>
            <a:endParaRPr lang="en-GB" sz="4400" dirty="0" smtClean="0"/>
          </a:p>
          <a:p>
            <a:pPr>
              <a:spcBef>
                <a:spcPts val="1200"/>
              </a:spcBef>
            </a:pPr>
            <a:r>
              <a:rPr lang="en-GB" sz="4400" dirty="0" smtClean="0"/>
              <a:t>Who </a:t>
            </a:r>
            <a:r>
              <a:rPr lang="en-GB" sz="4400" dirty="0" err="1"/>
              <a:t>Who</a:t>
            </a:r>
            <a:r>
              <a:rPr lang="en-GB" sz="4400" dirty="0"/>
              <a:t> </a:t>
            </a:r>
            <a:r>
              <a:rPr lang="en-GB" sz="4400" dirty="0" err="1"/>
              <a:t>Who</a:t>
            </a:r>
            <a:r>
              <a:rPr lang="en-GB" sz="4400" dirty="0"/>
              <a:t>? </a:t>
            </a:r>
          </a:p>
        </p:txBody>
      </p:sp>
    </p:spTree>
    <p:extLst>
      <p:ext uri="{BB962C8B-B14F-4D97-AF65-F5344CB8AC3E}">
        <p14:creationId xmlns:p14="http://schemas.microsoft.com/office/powerpoint/2010/main" val="57208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Judgement </a:t>
            </a:r>
            <a:r>
              <a:rPr lang="en-GB" sz="4400" dirty="0"/>
              <a:t>calls judgement </a:t>
            </a:r>
            <a:r>
              <a:rPr lang="en-GB" sz="4400" dirty="0" smtClean="0"/>
              <a:t>beckons</a:t>
            </a:r>
          </a:p>
          <a:p>
            <a:pPr>
              <a:spcBef>
                <a:spcPts val="1200"/>
              </a:spcBef>
            </a:pPr>
            <a:r>
              <a:rPr lang="en-GB" sz="4400" dirty="0"/>
              <a:t>W</a:t>
            </a:r>
            <a:r>
              <a:rPr lang="en-GB" sz="4400" dirty="0" smtClean="0"/>
              <a:t>ho </a:t>
            </a:r>
            <a:r>
              <a:rPr lang="en-GB" sz="4400" dirty="0"/>
              <a:t>will accept their destiny? </a:t>
            </a:r>
            <a:endParaRPr lang="en-GB" sz="4400" dirty="0" smtClean="0"/>
          </a:p>
          <a:p>
            <a:pPr>
              <a:spcBef>
                <a:spcPts val="1200"/>
              </a:spcBef>
            </a:pPr>
            <a:r>
              <a:rPr lang="en-GB" sz="4400" dirty="0" smtClean="0"/>
              <a:t>Who </a:t>
            </a:r>
            <a:r>
              <a:rPr lang="en-GB" sz="4400" dirty="0"/>
              <a:t>will Come to the </a:t>
            </a:r>
            <a:r>
              <a:rPr lang="en-GB" sz="4400" dirty="0" smtClean="0"/>
              <a:t>Lion?</a:t>
            </a:r>
          </a:p>
          <a:p>
            <a:pPr>
              <a:spcBef>
                <a:spcPts val="1200"/>
              </a:spcBef>
            </a:pPr>
            <a:r>
              <a:rPr lang="en-GB" sz="4400" dirty="0" smtClean="0"/>
              <a:t>Who </a:t>
            </a:r>
            <a:r>
              <a:rPr lang="en-GB" sz="4400" dirty="0"/>
              <a:t>is worthy to open the </a:t>
            </a:r>
            <a:r>
              <a:rPr lang="en-GB" sz="4400" dirty="0" smtClean="0"/>
              <a:t>scrolls?</a:t>
            </a:r>
          </a:p>
          <a:p>
            <a:pPr>
              <a:spcBef>
                <a:spcPts val="1200"/>
              </a:spcBef>
            </a:pPr>
            <a:r>
              <a:rPr lang="en-GB" sz="4400" dirty="0" smtClean="0"/>
              <a:t>Who </a:t>
            </a:r>
            <a:r>
              <a:rPr lang="en-GB" sz="4400" dirty="0"/>
              <a:t>will </a:t>
            </a:r>
            <a:r>
              <a:rPr lang="en-GB" sz="4400" dirty="0" smtClean="0"/>
              <a:t>stand </a:t>
            </a:r>
            <a:r>
              <a:rPr lang="en-GB" sz="4400" dirty="0"/>
              <a:t>before the eyes of fire? </a:t>
            </a:r>
          </a:p>
        </p:txBody>
      </p:sp>
    </p:spTree>
    <p:extLst>
      <p:ext uri="{BB962C8B-B14F-4D97-AF65-F5344CB8AC3E}">
        <p14:creationId xmlns:p14="http://schemas.microsoft.com/office/powerpoint/2010/main" val="303914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Those </a:t>
            </a:r>
            <a:r>
              <a:rPr lang="en-GB" sz="4400" dirty="0"/>
              <a:t>who will establish the pillars of fire on earth from heaven.  </a:t>
            </a:r>
            <a:endParaRPr lang="en-GB" sz="4400" dirty="0" smtClean="0"/>
          </a:p>
          <a:p>
            <a:pPr>
              <a:spcBef>
                <a:spcPts val="1200"/>
              </a:spcBef>
            </a:pPr>
            <a:r>
              <a:rPr lang="en-GB" sz="4400" dirty="0" smtClean="0"/>
              <a:t>Those </a:t>
            </a:r>
            <a:r>
              <a:rPr lang="en-GB" sz="4400" dirty="0"/>
              <a:t>who will walk through the walls of fire and will burn as living flames. </a:t>
            </a:r>
            <a:endParaRPr lang="en-GB" sz="4400" dirty="0" smtClean="0"/>
          </a:p>
          <a:p>
            <a:pPr>
              <a:spcBef>
                <a:spcPts val="1200"/>
              </a:spcBef>
            </a:pPr>
            <a:r>
              <a:rPr lang="en-GB" sz="4400" dirty="0" smtClean="0"/>
              <a:t>Those </a:t>
            </a:r>
            <a:r>
              <a:rPr lang="en-GB" sz="4400" dirty="0"/>
              <a:t>who establish My storehouses My Embassies My habitations My beachheads. </a:t>
            </a:r>
            <a:endParaRPr lang="en-GB" sz="4400" dirty="0" smtClean="0"/>
          </a:p>
        </p:txBody>
      </p:sp>
    </p:spTree>
    <p:extLst>
      <p:ext uri="{BB962C8B-B14F-4D97-AF65-F5344CB8AC3E}">
        <p14:creationId xmlns:p14="http://schemas.microsoft.com/office/powerpoint/2010/main" val="34808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eavenly pathway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ransformation 2012 19">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Theme1</Template>
  <TotalTime>44954</TotalTime>
  <Words>8193</Words>
  <Application>Microsoft Office PowerPoint</Application>
  <PresentationFormat>On-screen Show (4:3)</PresentationFormat>
  <Paragraphs>691</Paragraphs>
  <Slides>157</Slides>
  <Notes>3</Notes>
  <HiddenSlides>1</HiddenSlides>
  <MMClips>0</MMClips>
  <ScaleCrop>false</ScaleCrop>
  <HeadingPairs>
    <vt:vector size="4" baseType="variant">
      <vt:variant>
        <vt:lpstr>Theme</vt:lpstr>
      </vt:variant>
      <vt:variant>
        <vt:i4>6</vt:i4>
      </vt:variant>
      <vt:variant>
        <vt:lpstr>Slide Titles</vt:lpstr>
      </vt:variant>
      <vt:variant>
        <vt:i4>157</vt:i4>
      </vt:variant>
    </vt:vector>
  </HeadingPairs>
  <TitlesOfParts>
    <vt:vector size="163" baseType="lpstr">
      <vt:lpstr>Theme1</vt:lpstr>
      <vt:lpstr>Default Design</vt:lpstr>
      <vt:lpstr>Heavenly pathways</vt:lpstr>
      <vt:lpstr>1_Office Theme</vt:lpstr>
      <vt:lpstr>Transformation 2012 19</vt:lpstr>
      <vt:lpstr>1_Theme1</vt:lpstr>
      <vt:lpstr>Vision Destiny 2015</vt:lpstr>
      <vt:lpstr>Vision Destiny 2015</vt:lpstr>
      <vt:lpstr>Vision Destiny 2015</vt:lpstr>
      <vt:lpstr>Vision Destiny 2015</vt:lpstr>
      <vt:lpstr>Vision Destiny 2015</vt:lpstr>
      <vt:lpstr>Vision Destiny 2015</vt:lpstr>
      <vt:lpstr>PowerPoint Presentation</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PowerPoint Presentation</vt:lpstr>
      <vt:lpstr>Vision Destiny 2015</vt:lpstr>
      <vt:lpstr>Vision Destiny 2015</vt:lpstr>
      <vt:lpstr>PowerPoint Presentation</vt:lpstr>
      <vt:lpstr>Vision Destiny 2015</vt:lpstr>
      <vt:lpstr>Vision Destiny 2015</vt:lpstr>
      <vt:lpstr>Vision Destiny 2015</vt:lpstr>
      <vt:lpstr>Vision Destiny 2015</vt:lpstr>
      <vt:lpstr>Vision Destiny 2015</vt:lpstr>
      <vt:lpstr>Vision Destiny 2015</vt:lpstr>
      <vt:lpstr>PowerPoint Presentation</vt:lpstr>
      <vt:lpstr>Vision Destiny 2015</vt:lpstr>
      <vt:lpstr>Vision Destiny 2015</vt:lpstr>
      <vt:lpstr>Vision Destiny 2015</vt:lpstr>
      <vt:lpstr>PowerPoint Presentation</vt:lpstr>
      <vt:lpstr>PowerPoint Presentation</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2014</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2014</vt:lpstr>
      <vt:lpstr>Vision Destiny 2015</vt:lpstr>
      <vt:lpstr>Vision Destiny 2015</vt:lpstr>
      <vt:lpstr>Vision Destiny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236</cp:revision>
  <dcterms:created xsi:type="dcterms:W3CDTF">2013-12-09T14:36:16Z</dcterms:created>
  <dcterms:modified xsi:type="dcterms:W3CDTF">2015-01-11T09:33:44Z</dcterms:modified>
</cp:coreProperties>
</file>