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10" r:id="rId2"/>
    <p:sldMasterId id="2147483722" r:id="rId3"/>
    <p:sldMasterId id="2147483734" r:id="rId4"/>
  </p:sldMasterIdLst>
  <p:notesMasterIdLst>
    <p:notesMasterId r:id="rId74"/>
  </p:notesMasterIdLst>
  <p:sldIdLst>
    <p:sldId id="521" r:id="rId5"/>
    <p:sldId id="531" r:id="rId6"/>
    <p:sldId id="453" r:id="rId7"/>
    <p:sldId id="523" r:id="rId8"/>
    <p:sldId id="452" r:id="rId9"/>
    <p:sldId id="335" r:id="rId10"/>
    <p:sldId id="474" r:id="rId11"/>
    <p:sldId id="530" r:id="rId12"/>
    <p:sldId id="475" r:id="rId13"/>
    <p:sldId id="529" r:id="rId14"/>
    <p:sldId id="457" r:id="rId15"/>
    <p:sldId id="484" r:id="rId16"/>
    <p:sldId id="532" r:id="rId17"/>
    <p:sldId id="345" r:id="rId18"/>
    <p:sldId id="348" r:id="rId19"/>
    <p:sldId id="258" r:id="rId20"/>
    <p:sldId id="487" r:id="rId21"/>
    <p:sldId id="390" r:id="rId22"/>
    <p:sldId id="391" r:id="rId23"/>
    <p:sldId id="302" r:id="rId24"/>
    <p:sldId id="524" r:id="rId25"/>
    <p:sldId id="525" r:id="rId26"/>
    <p:sldId id="365" r:id="rId27"/>
    <p:sldId id="526" r:id="rId28"/>
    <p:sldId id="303" r:id="rId29"/>
    <p:sldId id="299" r:id="rId30"/>
    <p:sldId id="527" r:id="rId31"/>
    <p:sldId id="522" r:id="rId32"/>
    <p:sldId id="354" r:id="rId33"/>
    <p:sldId id="311" r:id="rId34"/>
    <p:sldId id="300" r:id="rId35"/>
    <p:sldId id="388" r:id="rId36"/>
    <p:sldId id="488" r:id="rId37"/>
    <p:sldId id="389" r:id="rId38"/>
    <p:sldId id="489" r:id="rId39"/>
    <p:sldId id="480" r:id="rId40"/>
    <p:sldId id="481" r:id="rId41"/>
    <p:sldId id="482" r:id="rId42"/>
    <p:sldId id="483" r:id="rId43"/>
    <p:sldId id="314" r:id="rId44"/>
    <p:sldId id="490" r:id="rId45"/>
    <p:sldId id="287" r:id="rId46"/>
    <p:sldId id="310" r:id="rId47"/>
    <p:sldId id="316" r:id="rId48"/>
    <p:sldId id="346" r:id="rId49"/>
    <p:sldId id="491" r:id="rId50"/>
    <p:sldId id="358" r:id="rId51"/>
    <p:sldId id="493" r:id="rId52"/>
    <p:sldId id="494" r:id="rId53"/>
    <p:sldId id="347" r:id="rId54"/>
    <p:sldId id="356" r:id="rId55"/>
    <p:sldId id="495" r:id="rId56"/>
    <p:sldId id="272" r:id="rId57"/>
    <p:sldId id="496" r:id="rId58"/>
    <p:sldId id="273" r:id="rId59"/>
    <p:sldId id="497" r:id="rId60"/>
    <p:sldId id="533" r:id="rId61"/>
    <p:sldId id="498" r:id="rId62"/>
    <p:sldId id="499" r:id="rId63"/>
    <p:sldId id="281" r:id="rId64"/>
    <p:sldId id="500" r:id="rId65"/>
    <p:sldId id="280" r:id="rId66"/>
    <p:sldId id="501" r:id="rId67"/>
    <p:sldId id="286" r:id="rId68"/>
    <p:sldId id="353" r:id="rId69"/>
    <p:sldId id="455" r:id="rId70"/>
    <p:sldId id="454" r:id="rId71"/>
    <p:sldId id="456" r:id="rId72"/>
    <p:sldId id="443" r:id="rId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0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47" autoAdjust="0"/>
    <p:restoredTop sz="94660"/>
  </p:normalViewPr>
  <p:slideViewPr>
    <p:cSldViewPr>
      <p:cViewPr varScale="1">
        <p:scale>
          <a:sx n="74" d="100"/>
          <a:sy n="74" d="100"/>
        </p:scale>
        <p:origin x="-51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A4EF2E-F8A3-4D5C-A2AD-A94570C26DF3}" type="datetimeFigureOut">
              <a:rPr lang="en-GB" smtClean="0"/>
              <a:t>02/01/2014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EAEB1E-4FB3-4F42-9B19-5A5A4C92ED16}" type="slidenum">
              <a:rPr lang="en-GB" smtClean="0"/>
              <a:t>‹#›</a:t>
            </a:fld>
            <a:endParaRPr lang="en-GB"/>
          </a:p>
        </p:txBody>
      </p:sp>
    </p:spTree>
    <p:extLst>
      <p:ext uri="{BB962C8B-B14F-4D97-AF65-F5344CB8AC3E}">
        <p14:creationId xmlns:p14="http://schemas.microsoft.com/office/powerpoint/2010/main" val="2015797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C1DC34-78DB-49D9-9E82-33601C6E13DE}" type="slidenum">
              <a:rPr lang="en-GB" altLang="en-US">
                <a:solidFill>
                  <a:prstClr val="black"/>
                </a:solidFill>
              </a:rPr>
              <a:pPr/>
              <a:t>21</a:t>
            </a:fld>
            <a:endParaRPr lang="en-GB" altLang="en-US">
              <a:solidFill>
                <a:prstClr val="black"/>
              </a:solidFill>
            </a:endParaRPr>
          </a:p>
        </p:txBody>
      </p:sp>
      <p:sp>
        <p:nvSpPr>
          <p:cNvPr id="553986" name="Rectangle 2"/>
          <p:cNvSpPr>
            <a:spLocks noRot="1" noChangeArrowheads="1" noTextEdit="1"/>
          </p:cNvSpPr>
          <p:nvPr>
            <p:ph type="sldImg"/>
          </p:nvPr>
        </p:nvSpPr>
        <p:spPr>
          <a:xfrm>
            <a:off x="1143000" y="685800"/>
            <a:ext cx="4572000" cy="3429000"/>
          </a:xfrm>
          <a:ln/>
        </p:spPr>
      </p:sp>
      <p:sp>
        <p:nvSpPr>
          <p:cNvPr id="5539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8284F4-1915-402E-AF08-05F104AB9853}" type="slidenum">
              <a:rPr lang="en-GB" smtClean="0"/>
              <a:t>36</a:t>
            </a:fld>
            <a:endParaRPr lang="en-GB"/>
          </a:p>
        </p:txBody>
      </p:sp>
    </p:spTree>
    <p:extLst>
      <p:ext uri="{BB962C8B-B14F-4D97-AF65-F5344CB8AC3E}">
        <p14:creationId xmlns:p14="http://schemas.microsoft.com/office/powerpoint/2010/main" val="2853853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502784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2449405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843914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solidFill>
                <a:schemeClr val="tx1">
                  <a:shade val="50000"/>
                </a:schemeClr>
              </a:solidFill>
            </a:endParaRPr>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kumimoji="0" lang="en-US">
              <a:solidFill>
                <a:schemeClr val="tx1">
                  <a:shade val="50000"/>
                </a:schemeClr>
              </a:solidFill>
            </a:endParaRPr>
          </a:p>
        </p:txBody>
      </p:sp>
      <p:sp>
        <p:nvSpPr>
          <p:cNvPr id="5" name="Slide Number Placeholder 4"/>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dirty="0">
              <a:solidFill>
                <a:schemeClr val="tx1">
                  <a:shade val="50000"/>
                </a:schemeClr>
              </a:solidFill>
            </a:endParaRPr>
          </a:p>
        </p:txBody>
      </p:sp>
    </p:spTree>
    <p:extLst>
      <p:ext uri="{BB962C8B-B14F-4D97-AF65-F5344CB8AC3E}">
        <p14:creationId xmlns:p14="http://schemas.microsoft.com/office/powerpoint/2010/main" val="3636137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solidFill>
                <a:schemeClr val="tx1">
                  <a:shade val="50000"/>
                </a:schemeClr>
              </a:solidFill>
            </a:endParaRPr>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kumimoji="0" lang="en-US">
              <a:solidFill>
                <a:schemeClr val="tx1">
                  <a:shade val="50000"/>
                </a:schemeClr>
              </a:solidFill>
            </a:endParaRPr>
          </a:p>
        </p:txBody>
      </p:sp>
      <p:sp>
        <p:nvSpPr>
          <p:cNvPr id="5" name="Slide Number Placeholder 4"/>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dirty="0">
              <a:solidFill>
                <a:schemeClr val="tx1">
                  <a:shade val="50000"/>
                </a:schemeClr>
              </a:solidFill>
            </a:endParaRPr>
          </a:p>
        </p:txBody>
      </p:sp>
    </p:spTree>
    <p:extLst>
      <p:ext uri="{BB962C8B-B14F-4D97-AF65-F5344CB8AC3E}">
        <p14:creationId xmlns:p14="http://schemas.microsoft.com/office/powerpoint/2010/main" val="3682056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C70C6BF-83BC-466F-A516-A93E98EE73D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580581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4A987F7-C824-411A-B2E7-A9DCE0FFE830}"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4672190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D6D2848-FBE8-4109-8235-33399AB5BD86}"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296565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A1F3C04-B324-4311-9A8C-6CF382E81CB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4636387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32C9F06B-6EDC-4AEA-B713-D2FEA2A10188}"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42494948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42B6427-83F4-43C9-BF84-470FEB07950E}"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4187951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94123"/>
          </a:xfrm>
        </p:spPr>
        <p:txBody>
          <a:bodyPr/>
          <a:lstStyle>
            <a:lvl1pPr>
              <a:defRPr>
                <a:effectLst>
                  <a:outerShdw blurRad="38100" dist="38100" dir="2700000" algn="tl">
                    <a:srgbClr val="000000">
                      <a:alpha val="43137"/>
                    </a:srgbClr>
                  </a:outerShdw>
                </a:effectLst>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effectLst>
                  <a:outerShdw blurRad="38100" dist="38100" dir="2700000" algn="tl">
                    <a:srgbClr val="000000">
                      <a:alpha val="43137"/>
                    </a:srgbClr>
                  </a:outerShdw>
                </a:effectLst>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4127676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8A1C3FC5-70B7-45BF-A02A-544F3F90C22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1484761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F628AC2-16AF-4870-8398-6FF73AEA53B6}"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1248205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41BAB70-1DEB-4534-9164-A15543228F5F}"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5284428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FD7A377-6887-49F4-B247-2F4BA192FA66}"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263885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CD4666A-BAAD-4115-8EFB-19AFBC375915}"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6774746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1986" name="Rectangle 2"/>
          <p:cNvSpPr>
            <a:spLocks noGrp="1" noChangeArrowheads="1"/>
          </p:cNvSpPr>
          <p:nvPr>
            <p:ph type="ctrTitle" sz="quarter"/>
          </p:nvPr>
        </p:nvSpPr>
        <p:spPr>
          <a:xfrm>
            <a:off x="685800" y="1997075"/>
            <a:ext cx="7772400" cy="1431925"/>
          </a:xfrm>
        </p:spPr>
        <p:txBody>
          <a:bodyPr anchor="b" anchorCtr="1"/>
          <a:lstStyle>
            <a:lvl1pPr>
              <a:defRPr/>
            </a:lvl1pPr>
          </a:lstStyle>
          <a:p>
            <a:pPr lvl="0"/>
            <a:r>
              <a:rPr lang="en-GB" altLang="en-US"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altLang="en-US" noProof="0" smtClean="0"/>
              <a:t>Click to edit Master subtitle style</a:t>
            </a:r>
          </a:p>
        </p:txBody>
      </p:sp>
      <p:sp>
        <p:nvSpPr>
          <p:cNvPr id="41988"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smtClean="0">
              <a:solidFill>
                <a:srgbClr val="FFFFFF"/>
              </a:solidFill>
            </a:endParaRPr>
          </a:p>
        </p:txBody>
      </p:sp>
      <p:sp>
        <p:nvSpPr>
          <p:cNvPr id="41989" name="Rectangle 5"/>
          <p:cNvSpPr>
            <a:spLocks noGrp="1" noChangeArrowheads="1"/>
          </p:cNvSpPr>
          <p:nvPr>
            <p:ph type="ftr" sz="quarter" idx="3"/>
          </p:nvPr>
        </p:nvSpPr>
        <p:spPr/>
        <p:txBody>
          <a:bodyPr/>
          <a:lstStyle>
            <a:lvl1pPr>
              <a:defRPr/>
            </a:lvl1pPr>
          </a:lstStyle>
          <a:p>
            <a:endParaRPr lang="en-GB" altLang="en-US">
              <a:solidFill>
                <a:srgbClr val="FFFFFF"/>
              </a:solidFill>
            </a:endParaRPr>
          </a:p>
        </p:txBody>
      </p:sp>
      <p:sp>
        <p:nvSpPr>
          <p:cNvPr id="41990" name="Rectangle 6"/>
          <p:cNvSpPr>
            <a:spLocks noGrp="1" noChangeArrowheads="1"/>
          </p:cNvSpPr>
          <p:nvPr>
            <p:ph type="sldNum" sz="quarter" idx="4"/>
          </p:nvPr>
        </p:nvSpPr>
        <p:spPr/>
        <p:txBody>
          <a:bodyPr/>
          <a:lstStyle>
            <a:lvl1pPr>
              <a:defRPr/>
            </a:lvl1pPr>
          </a:lstStyle>
          <a:p>
            <a:fld id="{E6B7B33C-5E80-41D8-B064-AE01E19F58FA}" type="slidenum">
              <a:rPr lang="en-GB" altLang="en-US">
                <a:solidFill>
                  <a:srgbClr val="FFFFFF"/>
                </a:solidFill>
              </a:rPr>
              <a:pPr/>
              <a:t>‹#›</a:t>
            </a:fld>
            <a:endParaRPr lang="en-GB" altLang="en-US">
              <a:solidFill>
                <a:srgbClr val="FFFFFF"/>
              </a:solidFill>
            </a:endParaRPr>
          </a:p>
        </p:txBody>
      </p:sp>
      <p:sp>
        <p:nvSpPr>
          <p:cNvPr id="41991" name="Rectangle 7"/>
          <p:cNvSpPr>
            <a:spLocks noGrp="1" noChangeArrowheads="1"/>
          </p:cNvSpPr>
          <p:nvPr>
            <p:ph type="dt" sz="quarter" idx="2"/>
          </p:nvPr>
        </p:nvSpPr>
        <p:spPr/>
        <p:txBody>
          <a:bodyPr/>
          <a:lstStyle>
            <a:lvl1pPr>
              <a:defRPr/>
            </a:lvl1pPr>
          </a:lstStyle>
          <a:p>
            <a:endParaRPr lang="en-GB" altLang="en-US">
              <a:solidFill>
                <a:srgbClr val="FFFFFF"/>
              </a:solidFill>
            </a:endParaRPr>
          </a:p>
        </p:txBody>
      </p:sp>
    </p:spTree>
    <p:extLst>
      <p:ext uri="{BB962C8B-B14F-4D97-AF65-F5344CB8AC3E}">
        <p14:creationId xmlns:p14="http://schemas.microsoft.com/office/powerpoint/2010/main" val="14397697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4A191A5-6F83-4580-B619-E09FA7551CB0}" type="slidenum">
              <a:rPr lang="en-GB" altLang="en-US">
                <a:solidFill>
                  <a:srgbClr val="FFFFFF"/>
                </a:solidFill>
              </a:rPr>
              <a:pPr/>
              <a:t>‹#›</a:t>
            </a:fld>
            <a:endParaRPr lang="en-GB" altLang="en-US">
              <a:solidFill>
                <a:srgbClr val="FFFFFF"/>
              </a:solidFill>
            </a:endParaRPr>
          </a:p>
        </p:txBody>
      </p:sp>
    </p:spTree>
    <p:extLst>
      <p:ext uri="{BB962C8B-B14F-4D97-AF65-F5344CB8AC3E}">
        <p14:creationId xmlns:p14="http://schemas.microsoft.com/office/powerpoint/2010/main" val="17712367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C7143133-0B05-4E69-9518-B81A35668969}" type="slidenum">
              <a:rPr lang="en-GB" altLang="en-US">
                <a:solidFill>
                  <a:srgbClr val="FFFFFF"/>
                </a:solidFill>
              </a:rPr>
              <a:pPr/>
              <a:t>‹#›</a:t>
            </a:fld>
            <a:endParaRPr lang="en-GB" altLang="en-US">
              <a:solidFill>
                <a:srgbClr val="FFFFFF"/>
              </a:solidFill>
            </a:endParaRPr>
          </a:p>
        </p:txBody>
      </p:sp>
    </p:spTree>
    <p:extLst>
      <p:ext uri="{BB962C8B-B14F-4D97-AF65-F5344CB8AC3E}">
        <p14:creationId xmlns:p14="http://schemas.microsoft.com/office/powerpoint/2010/main" val="7636282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lt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212AB81F-8D68-4D31-B530-26317C8A4236}" type="slidenum">
              <a:rPr lang="en-GB" altLang="en-US">
                <a:solidFill>
                  <a:srgbClr val="FFFFFF"/>
                </a:solidFill>
              </a:rPr>
              <a:pPr/>
              <a:t>‹#›</a:t>
            </a:fld>
            <a:endParaRPr lang="en-GB" altLang="en-US">
              <a:solidFill>
                <a:srgbClr val="FFFFFF"/>
              </a:solidFill>
            </a:endParaRPr>
          </a:p>
        </p:txBody>
      </p:sp>
    </p:spTree>
    <p:extLst>
      <p:ext uri="{BB962C8B-B14F-4D97-AF65-F5344CB8AC3E}">
        <p14:creationId xmlns:p14="http://schemas.microsoft.com/office/powerpoint/2010/main" val="36862297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GB" altLang="en-US">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72E7BA3C-63A5-45EF-B21D-470D6C1F5750}" type="slidenum">
              <a:rPr lang="en-GB" altLang="en-US">
                <a:solidFill>
                  <a:srgbClr val="FFFFFF"/>
                </a:solidFill>
              </a:rPr>
              <a:pPr/>
              <a:t>‹#›</a:t>
            </a:fld>
            <a:endParaRPr lang="en-GB" altLang="en-US">
              <a:solidFill>
                <a:srgbClr val="FFFFFF"/>
              </a:solidFill>
            </a:endParaRPr>
          </a:p>
        </p:txBody>
      </p:sp>
    </p:spTree>
    <p:extLst>
      <p:ext uri="{BB962C8B-B14F-4D97-AF65-F5344CB8AC3E}">
        <p14:creationId xmlns:p14="http://schemas.microsoft.com/office/powerpoint/2010/main" val="3079572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7727532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GB" altLang="en-US">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E693ECC0-8E99-481B-A8E8-E9DDEEF5B6A1}" type="slidenum">
              <a:rPr lang="en-GB" altLang="en-US">
                <a:solidFill>
                  <a:srgbClr val="FFFFFF"/>
                </a:solidFill>
              </a:rPr>
              <a:pPr/>
              <a:t>‹#›</a:t>
            </a:fld>
            <a:endParaRPr lang="en-GB" altLang="en-US">
              <a:solidFill>
                <a:srgbClr val="FFFFFF"/>
              </a:solidFill>
            </a:endParaRPr>
          </a:p>
        </p:txBody>
      </p:sp>
    </p:spTree>
    <p:extLst>
      <p:ext uri="{BB962C8B-B14F-4D97-AF65-F5344CB8AC3E}">
        <p14:creationId xmlns:p14="http://schemas.microsoft.com/office/powerpoint/2010/main" val="4274472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GB" altLang="en-US">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6CE54E71-7906-4392-915B-769C75068237}" type="slidenum">
              <a:rPr lang="en-GB" altLang="en-US">
                <a:solidFill>
                  <a:srgbClr val="FFFFFF"/>
                </a:solidFill>
              </a:rPr>
              <a:pPr/>
              <a:t>‹#›</a:t>
            </a:fld>
            <a:endParaRPr lang="en-GB" altLang="en-US">
              <a:solidFill>
                <a:srgbClr val="FFFFFF"/>
              </a:solidFill>
            </a:endParaRPr>
          </a:p>
        </p:txBody>
      </p:sp>
    </p:spTree>
    <p:extLst>
      <p:ext uri="{BB962C8B-B14F-4D97-AF65-F5344CB8AC3E}">
        <p14:creationId xmlns:p14="http://schemas.microsoft.com/office/powerpoint/2010/main" val="20181894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lt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1BDD2182-1C49-4FB3-9437-855CFF75EA3C}" type="slidenum">
              <a:rPr lang="en-GB" altLang="en-US">
                <a:solidFill>
                  <a:srgbClr val="FFFFFF"/>
                </a:solidFill>
              </a:rPr>
              <a:pPr/>
              <a:t>‹#›</a:t>
            </a:fld>
            <a:endParaRPr lang="en-GB" altLang="en-US">
              <a:solidFill>
                <a:srgbClr val="FFFFFF"/>
              </a:solidFill>
            </a:endParaRPr>
          </a:p>
        </p:txBody>
      </p:sp>
    </p:spTree>
    <p:extLst>
      <p:ext uri="{BB962C8B-B14F-4D97-AF65-F5344CB8AC3E}">
        <p14:creationId xmlns:p14="http://schemas.microsoft.com/office/powerpoint/2010/main" val="37202665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lt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B977A632-5058-44D8-8583-B171AE0DDB3E}" type="slidenum">
              <a:rPr lang="en-GB" altLang="en-US">
                <a:solidFill>
                  <a:srgbClr val="FFFFFF"/>
                </a:solidFill>
              </a:rPr>
              <a:pPr/>
              <a:t>‹#›</a:t>
            </a:fld>
            <a:endParaRPr lang="en-GB" altLang="en-US">
              <a:solidFill>
                <a:srgbClr val="FFFFFF"/>
              </a:solidFill>
            </a:endParaRPr>
          </a:p>
        </p:txBody>
      </p:sp>
    </p:spTree>
    <p:extLst>
      <p:ext uri="{BB962C8B-B14F-4D97-AF65-F5344CB8AC3E}">
        <p14:creationId xmlns:p14="http://schemas.microsoft.com/office/powerpoint/2010/main" val="21816870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58CC933-500F-4265-96A4-7B0FEB298E65}" type="slidenum">
              <a:rPr lang="en-GB" altLang="en-US">
                <a:solidFill>
                  <a:srgbClr val="FFFFFF"/>
                </a:solidFill>
              </a:rPr>
              <a:pPr/>
              <a:t>‹#›</a:t>
            </a:fld>
            <a:endParaRPr lang="en-GB" altLang="en-US">
              <a:solidFill>
                <a:srgbClr val="FFFFFF"/>
              </a:solidFill>
            </a:endParaRPr>
          </a:p>
        </p:txBody>
      </p:sp>
    </p:spTree>
    <p:extLst>
      <p:ext uri="{BB962C8B-B14F-4D97-AF65-F5344CB8AC3E}">
        <p14:creationId xmlns:p14="http://schemas.microsoft.com/office/powerpoint/2010/main" val="16166181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A12854BD-3D0E-470A-9ADE-266C35EDFA88}" type="slidenum">
              <a:rPr lang="en-GB" altLang="en-US">
                <a:solidFill>
                  <a:srgbClr val="FFFFFF"/>
                </a:solidFill>
              </a:rPr>
              <a:pPr/>
              <a:t>‹#›</a:t>
            </a:fld>
            <a:endParaRPr lang="en-GB" altLang="en-US">
              <a:solidFill>
                <a:srgbClr val="FFFFFF"/>
              </a:solidFill>
            </a:endParaRPr>
          </a:p>
        </p:txBody>
      </p:sp>
    </p:spTree>
    <p:extLst>
      <p:ext uri="{BB962C8B-B14F-4D97-AF65-F5344CB8AC3E}">
        <p14:creationId xmlns:p14="http://schemas.microsoft.com/office/powerpoint/2010/main" val="13683008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9552" y="692696"/>
            <a:ext cx="8424936" cy="108012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AB0777-4C60-462E-A92C-CDAFD498799C}" type="datetimeFigureOut">
              <a:rPr lang="en-US" smtClean="0">
                <a:solidFill>
                  <a:srgbClr val="DBF5F9">
                    <a:shade val="90000"/>
                  </a:srgbClr>
                </a:solidFill>
              </a:rPr>
              <a:pPr/>
              <a:t>1/3/2014</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59DE6EB8-52AB-45EA-A660-3E1EBFA72987}"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253106659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08688"/>
          </a:xfrm>
        </p:spPr>
        <p:txBody>
          <a:bodyPr>
            <a:noAutofit/>
          </a:bodyPr>
          <a:lstStyle>
            <a:lvl1pPr>
              <a:defRPr sz="5400" baseline="0">
                <a:effectLst>
                  <a:outerShdw blurRad="38100" dist="38100" dir="2700000" algn="tl">
                    <a:srgbClr val="000000"/>
                  </a:outerShdw>
                </a:effectLst>
              </a:defRPr>
            </a:lvl1pPr>
          </a:lstStyle>
          <a:p>
            <a:endParaRPr kumimoji="0" lang="en-US" dirty="0"/>
          </a:p>
        </p:txBody>
      </p:sp>
    </p:spTree>
    <p:extLst>
      <p:ext uri="{BB962C8B-B14F-4D97-AF65-F5344CB8AC3E}">
        <p14:creationId xmlns:p14="http://schemas.microsoft.com/office/powerpoint/2010/main" val="32160551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AB0777-4C60-462E-A92C-CDAFD498799C}" type="datetimeFigureOut">
              <a:rPr lang="en-US" smtClean="0">
                <a:solidFill>
                  <a:srgbClr val="DBF5F9">
                    <a:shade val="90000"/>
                  </a:srgbClr>
                </a:solidFill>
              </a:rPr>
              <a:pPr/>
              <a:t>1/3/2014</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59DE6EB8-52AB-45EA-A660-3E1EBFA72987}"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33051776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solidFill>
                  <a:srgbClr val="DBF5F9">
                    <a:shade val="90000"/>
                  </a:srgbClr>
                </a:solidFill>
              </a:rPr>
              <a:pPr/>
              <a:t>1/3/2014</a:t>
            </a:fld>
            <a:endParaRPr lang="en-US">
              <a:solidFill>
                <a:srgbClr val="DBF5F9">
                  <a:shade val="90000"/>
                </a:srgbClr>
              </a:solidFill>
            </a:endParaRPr>
          </a:p>
        </p:txBody>
      </p:sp>
      <p:sp>
        <p:nvSpPr>
          <p:cNvPr id="6" name="Footer Placeholder 5"/>
          <p:cNvSpPr>
            <a:spLocks noGrp="1"/>
          </p:cNvSpPr>
          <p:nvPr>
            <p:ph type="ftr" sz="quarter" idx="11"/>
          </p:nvPr>
        </p:nvSpPr>
        <p:spPr/>
        <p:txBody>
          <a:bodyPr/>
          <a:lstStyle/>
          <a:p>
            <a:endParaRPr lang="en-US">
              <a:solidFill>
                <a:srgbClr val="DBF5F9">
                  <a:shade val="90000"/>
                </a:srgbClr>
              </a:solidFill>
            </a:endParaRPr>
          </a:p>
        </p:txBody>
      </p:sp>
      <p:sp>
        <p:nvSpPr>
          <p:cNvPr id="7" name="Slide Number Placeholder 6"/>
          <p:cNvSpPr>
            <a:spLocks noGrp="1"/>
          </p:cNvSpPr>
          <p:nvPr>
            <p:ph type="sldNum" sz="quarter" idx="12"/>
          </p:nvPr>
        </p:nvSpPr>
        <p:spPr/>
        <p:txBody>
          <a:bodyPr/>
          <a:lstStyle/>
          <a:p>
            <a:fld id="{59DE6EB8-52AB-45EA-A660-3E1EBFA72987}"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3443401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7" name="Slide Number Placeholder 6"/>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42504641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AB0777-4C60-462E-A92C-CDAFD498799C}" type="datetimeFigureOut">
              <a:rPr lang="en-US" smtClean="0">
                <a:solidFill>
                  <a:srgbClr val="DBF5F9">
                    <a:shade val="90000"/>
                  </a:srgbClr>
                </a:solidFill>
              </a:rPr>
              <a:pPr/>
              <a:t>1/3/2014</a:t>
            </a:fld>
            <a:endParaRPr lang="en-US">
              <a:solidFill>
                <a:srgbClr val="DBF5F9">
                  <a:shade val="90000"/>
                </a:srgbClr>
              </a:solidFill>
            </a:endParaRPr>
          </a:p>
        </p:txBody>
      </p:sp>
      <p:sp>
        <p:nvSpPr>
          <p:cNvPr id="8" name="Footer Placeholder 7"/>
          <p:cNvSpPr>
            <a:spLocks noGrp="1"/>
          </p:cNvSpPr>
          <p:nvPr>
            <p:ph type="ftr" sz="quarter" idx="11"/>
          </p:nvPr>
        </p:nvSpPr>
        <p:spPr/>
        <p:txBody>
          <a:bodyPr/>
          <a:lstStyle/>
          <a:p>
            <a:endParaRPr lang="en-US">
              <a:solidFill>
                <a:srgbClr val="DBF5F9">
                  <a:shade val="90000"/>
                </a:srgbClr>
              </a:solidFill>
            </a:endParaRPr>
          </a:p>
        </p:txBody>
      </p:sp>
      <p:sp>
        <p:nvSpPr>
          <p:cNvPr id="9" name="Slide Number Placeholder 8"/>
          <p:cNvSpPr>
            <a:spLocks noGrp="1"/>
          </p:cNvSpPr>
          <p:nvPr>
            <p:ph type="sldNum" sz="quarter" idx="12"/>
          </p:nvPr>
        </p:nvSpPr>
        <p:spPr/>
        <p:txBody>
          <a:bodyPr/>
          <a:lstStyle/>
          <a:p>
            <a:fld id="{59DE6EB8-52AB-45EA-A660-3E1EBFA72987}"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1294041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AB0777-4C60-462E-A92C-CDAFD498799C}" type="datetimeFigureOut">
              <a:rPr lang="en-US" smtClean="0">
                <a:solidFill>
                  <a:srgbClr val="DBF5F9">
                    <a:shade val="90000"/>
                  </a:srgbClr>
                </a:solidFill>
              </a:rPr>
              <a:pPr/>
              <a:t>1/3/2014</a:t>
            </a:fld>
            <a:endParaRPr lang="en-US">
              <a:solidFill>
                <a:srgbClr val="DBF5F9">
                  <a:shade val="90000"/>
                </a:srgbClr>
              </a:solidFill>
            </a:endParaRPr>
          </a:p>
        </p:txBody>
      </p:sp>
      <p:sp>
        <p:nvSpPr>
          <p:cNvPr id="4" name="Footer Placeholder 3"/>
          <p:cNvSpPr>
            <a:spLocks noGrp="1"/>
          </p:cNvSpPr>
          <p:nvPr>
            <p:ph type="ftr" sz="quarter" idx="11"/>
          </p:nvPr>
        </p:nvSpPr>
        <p:spPr/>
        <p:txBody>
          <a:bodyPr/>
          <a:lstStyle/>
          <a:p>
            <a:endParaRPr lang="en-US">
              <a:solidFill>
                <a:srgbClr val="DBF5F9">
                  <a:shade val="90000"/>
                </a:srgbClr>
              </a:solidFill>
            </a:endParaRPr>
          </a:p>
        </p:txBody>
      </p:sp>
      <p:sp>
        <p:nvSpPr>
          <p:cNvPr id="5" name="Slide Number Placeholder 4"/>
          <p:cNvSpPr>
            <a:spLocks noGrp="1"/>
          </p:cNvSpPr>
          <p:nvPr>
            <p:ph type="sldNum" sz="quarter" idx="12"/>
          </p:nvPr>
        </p:nvSpPr>
        <p:spPr/>
        <p:txBody>
          <a:bodyPr/>
          <a:lstStyle/>
          <a:p>
            <a:fld id="{59DE6EB8-52AB-45EA-A660-3E1EBFA72987}"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243513630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solidFill>
                  <a:srgbClr val="DBF5F9">
                    <a:shade val="90000"/>
                  </a:srgbClr>
                </a:solidFill>
              </a:rPr>
              <a:pPr/>
              <a:t>1/3/2014</a:t>
            </a:fld>
            <a:endParaRPr lang="en-US">
              <a:solidFill>
                <a:srgbClr val="DBF5F9">
                  <a:shade val="90000"/>
                </a:srgbClr>
              </a:solidFill>
            </a:endParaRPr>
          </a:p>
        </p:txBody>
      </p:sp>
      <p:sp>
        <p:nvSpPr>
          <p:cNvPr id="3" name="Footer Placeholder 2"/>
          <p:cNvSpPr>
            <a:spLocks noGrp="1"/>
          </p:cNvSpPr>
          <p:nvPr>
            <p:ph type="ftr" sz="quarter" idx="11"/>
          </p:nvPr>
        </p:nvSpPr>
        <p:spPr/>
        <p:txBody>
          <a:bodyPr/>
          <a:lstStyle/>
          <a:p>
            <a:endParaRPr lang="en-US">
              <a:solidFill>
                <a:srgbClr val="DBF5F9">
                  <a:shade val="90000"/>
                </a:srgbClr>
              </a:solidFill>
            </a:endParaRPr>
          </a:p>
        </p:txBody>
      </p:sp>
      <p:sp>
        <p:nvSpPr>
          <p:cNvPr id="4" name="Slide Number Placeholder 3"/>
          <p:cNvSpPr>
            <a:spLocks noGrp="1"/>
          </p:cNvSpPr>
          <p:nvPr>
            <p:ph type="sldNum" sz="quarter" idx="12"/>
          </p:nvPr>
        </p:nvSpPr>
        <p:spPr/>
        <p:txBody>
          <a:bodyPr/>
          <a:lstStyle/>
          <a:p>
            <a:fld id="{59DE6EB8-52AB-45EA-A660-3E1EBFA72987}"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28420896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solidFill>
                  <a:srgbClr val="DBF5F9">
                    <a:shade val="90000"/>
                  </a:srgbClr>
                </a:solidFill>
              </a:rPr>
              <a:pPr/>
              <a:t>1/3/2014</a:t>
            </a:fld>
            <a:endParaRPr lang="en-US">
              <a:solidFill>
                <a:srgbClr val="DBF5F9">
                  <a:shade val="90000"/>
                </a:srgbClr>
              </a:solidFill>
            </a:endParaRPr>
          </a:p>
        </p:txBody>
      </p:sp>
      <p:sp>
        <p:nvSpPr>
          <p:cNvPr id="6" name="Footer Placeholder 5"/>
          <p:cNvSpPr>
            <a:spLocks noGrp="1"/>
          </p:cNvSpPr>
          <p:nvPr>
            <p:ph type="ftr" sz="quarter" idx="11"/>
          </p:nvPr>
        </p:nvSpPr>
        <p:spPr/>
        <p:txBody>
          <a:bodyPr/>
          <a:lstStyle/>
          <a:p>
            <a:endParaRPr lang="en-US">
              <a:solidFill>
                <a:srgbClr val="DBF5F9">
                  <a:shade val="90000"/>
                </a:srgbClr>
              </a:solidFill>
            </a:endParaRPr>
          </a:p>
        </p:txBody>
      </p:sp>
      <p:sp>
        <p:nvSpPr>
          <p:cNvPr id="7" name="Slide Number Placeholder 6"/>
          <p:cNvSpPr>
            <a:spLocks noGrp="1"/>
          </p:cNvSpPr>
          <p:nvPr>
            <p:ph type="sldNum" sz="quarter" idx="12"/>
          </p:nvPr>
        </p:nvSpPr>
        <p:spPr/>
        <p:txBody>
          <a:bodyPr/>
          <a:lstStyle/>
          <a:p>
            <a:fld id="{59DE6EB8-52AB-45EA-A660-3E1EBFA72987}"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289522344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solidFill>
                  <a:srgbClr val="DBF5F9">
                    <a:shade val="90000"/>
                  </a:srgbClr>
                </a:solidFill>
              </a:rPr>
              <a:pPr/>
              <a:t>1/3/2014</a:t>
            </a:fld>
            <a:endParaRPr lang="en-US">
              <a:solidFill>
                <a:srgbClr val="DBF5F9">
                  <a:shade val="90000"/>
                </a:srgbClr>
              </a:solidFill>
            </a:endParaRPr>
          </a:p>
        </p:txBody>
      </p:sp>
      <p:sp>
        <p:nvSpPr>
          <p:cNvPr id="6" name="Footer Placeholder 5"/>
          <p:cNvSpPr>
            <a:spLocks noGrp="1"/>
          </p:cNvSpPr>
          <p:nvPr>
            <p:ph type="ftr" sz="quarter" idx="11"/>
          </p:nvPr>
        </p:nvSpPr>
        <p:spPr/>
        <p:txBody>
          <a:bodyPr/>
          <a:lstStyle/>
          <a:p>
            <a:endParaRPr lang="en-US">
              <a:solidFill>
                <a:srgbClr val="DBF5F9">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59DE6EB8-52AB-45EA-A660-3E1EBFA72987}" type="slidenum">
              <a:rPr lang="en-US" smtClean="0">
                <a:solidFill>
                  <a:srgbClr val="DBF5F9">
                    <a:shade val="90000"/>
                  </a:srgbClr>
                </a:solidFill>
              </a:rPr>
              <a:pPr/>
              <a:t>‹#›</a:t>
            </a:fld>
            <a:endParaRPr lang="en-US">
              <a:solidFill>
                <a:srgbClr val="DBF5F9">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Tree>
    <p:extLst>
      <p:ext uri="{BB962C8B-B14F-4D97-AF65-F5344CB8AC3E}">
        <p14:creationId xmlns:p14="http://schemas.microsoft.com/office/powerpoint/2010/main" val="166040500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solidFill>
                  <a:srgbClr val="DBF5F9">
                    <a:shade val="90000"/>
                  </a:srgbClr>
                </a:solidFill>
              </a:rPr>
              <a:pPr/>
              <a:t>1/3/2014</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59DE6EB8-52AB-45EA-A660-3E1EBFA72987}"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164108646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solidFill>
                  <a:srgbClr val="DBF5F9">
                    <a:shade val="90000"/>
                  </a:srgbClr>
                </a:solidFill>
              </a:rPr>
              <a:pPr/>
              <a:t>1/3/2014</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59DE6EB8-52AB-45EA-A660-3E1EBFA72987}"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80334815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AndMedia">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250825" y="0"/>
            <a:ext cx="8510588" cy="76517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250825" y="1125538"/>
            <a:ext cx="4194175"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Media Placeholder 3"/>
          <p:cNvSpPr>
            <a:spLocks noGrp="1"/>
          </p:cNvSpPr>
          <p:nvPr>
            <p:ph type="media" sz="half" idx="2"/>
          </p:nvPr>
        </p:nvSpPr>
        <p:spPr>
          <a:xfrm>
            <a:off x="4597400" y="1125538"/>
            <a:ext cx="4194175" cy="4967287"/>
          </a:xfrm>
        </p:spPr>
        <p:txBody>
          <a:bodyPr/>
          <a:lstStyle/>
          <a:p>
            <a:endParaRPr lang="en-GB"/>
          </a:p>
        </p:txBody>
      </p:sp>
      <p:sp>
        <p:nvSpPr>
          <p:cNvPr id="5" name="Date Placeholder 4"/>
          <p:cNvSpPr>
            <a:spLocks noGrp="1"/>
          </p:cNvSpPr>
          <p:nvPr>
            <p:ph type="dt" sz="half" idx="10"/>
          </p:nvPr>
        </p:nvSpPr>
        <p:spPr>
          <a:xfrm>
            <a:off x="304800" y="6245225"/>
            <a:ext cx="2286000" cy="476250"/>
          </a:xfrm>
        </p:spPr>
        <p:txBody>
          <a:bodyPr/>
          <a:lstStyle>
            <a:lvl1pPr>
              <a:defRPr/>
            </a:lvl1pPr>
          </a:lstStyle>
          <a:p>
            <a:endParaRPr lang="en-GB">
              <a:solidFill>
                <a:srgbClr val="DBF5F9">
                  <a:shade val="90000"/>
                </a:srgbClr>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GB">
              <a:solidFill>
                <a:srgbClr val="DBF5F9">
                  <a:shade val="90000"/>
                </a:srgbClr>
              </a:solidFill>
            </a:endParaRPr>
          </a:p>
        </p:txBody>
      </p:sp>
      <p:sp>
        <p:nvSpPr>
          <p:cNvPr id="7" name="Slide Number Placeholder 6"/>
          <p:cNvSpPr>
            <a:spLocks noGrp="1"/>
          </p:cNvSpPr>
          <p:nvPr>
            <p:ph type="sldNum" sz="quarter" idx="12"/>
          </p:nvPr>
        </p:nvSpPr>
        <p:spPr>
          <a:xfrm>
            <a:off x="6553200" y="6245225"/>
            <a:ext cx="2286000" cy="476250"/>
          </a:xfrm>
        </p:spPr>
        <p:txBody>
          <a:bodyPr/>
          <a:lstStyle>
            <a:lvl1pPr>
              <a:defRPr/>
            </a:lvl1pPr>
          </a:lstStyle>
          <a:p>
            <a:fld id="{74C90296-183A-4C40-A2EF-8A3F1883E50F}" type="slidenum">
              <a:rPr lang="en-GB">
                <a:solidFill>
                  <a:srgbClr val="DBF5F9">
                    <a:shade val="90000"/>
                  </a:srgbClr>
                </a:solidFill>
              </a:rPr>
              <a:pPr/>
              <a:t>‹#›</a:t>
            </a:fld>
            <a:endParaRPr lang="en-GB">
              <a:solidFill>
                <a:srgbClr val="DBF5F9">
                  <a:shade val="90000"/>
                </a:srgbClr>
              </a:solidFill>
            </a:endParaRPr>
          </a:p>
        </p:txBody>
      </p:sp>
    </p:spTree>
    <p:extLst>
      <p:ext uri="{BB962C8B-B14F-4D97-AF65-F5344CB8AC3E}">
        <p14:creationId xmlns:p14="http://schemas.microsoft.com/office/powerpoint/2010/main" val="403842693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0510"/>
            <a:ext cx="8229600" cy="863600"/>
          </a:xfrm>
        </p:spPr>
        <p:txBody>
          <a:bodyPr lIns="0" tIns="0" rIns="0" bIns="0" anchor="t" anchorCtr="0"/>
          <a:lstStyle/>
          <a:p>
            <a:r>
              <a:rPr lang="en-US" smtClean="0"/>
              <a:t>Click to edit Master title style</a:t>
            </a:r>
            <a:endParaRPr lang="en-GB"/>
          </a:p>
        </p:txBody>
      </p:sp>
      <p:sp>
        <p:nvSpPr>
          <p:cNvPr id="3" name="Content Placeholder 2"/>
          <p:cNvSpPr>
            <a:spLocks noGrp="1"/>
          </p:cNvSpPr>
          <p:nvPr>
            <p:ph idx="1"/>
          </p:nvPr>
        </p:nvSpPr>
        <p:spPr>
          <a:xfrm>
            <a:off x="107504" y="1196752"/>
            <a:ext cx="8856984" cy="5400600"/>
          </a:xfrm>
        </p:spPr>
        <p:txBody>
          <a:bodyPr lIns="0" tIns="0" rIns="0" bIns="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lvl1pPr>
          </a:lstStyle>
          <a:p>
            <a:fld id="{C2A6634A-092D-4FA5-B53D-CFE3EBFC5B6B}" type="slidenum">
              <a:rPr lang="en-GB">
                <a:solidFill>
                  <a:srgbClr val="DBF5F9">
                    <a:shade val="90000"/>
                  </a:srgbClr>
                </a:solidFill>
              </a:rPr>
              <a:pPr/>
              <a:t>‹#›</a:t>
            </a:fld>
            <a:endParaRPr lang="en-GB">
              <a:solidFill>
                <a:srgbClr val="DBF5F9">
                  <a:shade val="90000"/>
                </a:srgbClr>
              </a:solidFill>
            </a:endParaRPr>
          </a:p>
        </p:txBody>
      </p:sp>
    </p:spTree>
    <p:extLst>
      <p:ext uri="{BB962C8B-B14F-4D97-AF65-F5344CB8AC3E}">
        <p14:creationId xmlns:p14="http://schemas.microsoft.com/office/powerpoint/2010/main" val="215397472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DBF5F9">
                  <a:shade val="90000"/>
                </a:srgbClr>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DBF5F9">
                  <a:shade val="90000"/>
                </a:srgbClr>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AA46B10-E2A1-4973-89F4-C80D067CA966}" type="slidenum">
              <a:rPr lang="en-GB">
                <a:solidFill>
                  <a:srgbClr val="DBF5F9">
                    <a:shade val="90000"/>
                  </a:srgbClr>
                </a:solidFill>
              </a:rPr>
              <a:pPr>
                <a:defRPr/>
              </a:pPr>
              <a:t>‹#›</a:t>
            </a:fld>
            <a:endParaRPr lang="en-GB">
              <a:solidFill>
                <a:srgbClr val="DBF5F9">
                  <a:shade val="90000"/>
                </a:srgbClr>
              </a:solidFill>
            </a:endParaRPr>
          </a:p>
        </p:txBody>
      </p:sp>
    </p:spTree>
    <p:extLst>
      <p:ext uri="{BB962C8B-B14F-4D97-AF65-F5344CB8AC3E}">
        <p14:creationId xmlns:p14="http://schemas.microsoft.com/office/powerpoint/2010/main" val="1287640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p>
        </p:txBody>
      </p:sp>
      <p:sp>
        <p:nvSpPr>
          <p:cNvPr id="8" name="Footer Placeholder 7"/>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9" name="Slide Number Placeholder 8"/>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849335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5" name="Slide Number Placeholder 4"/>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843713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p>
        </p:txBody>
      </p:sp>
      <p:sp>
        <p:nvSpPr>
          <p:cNvPr id="3" name="Footer Placeholder 2"/>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4" name="Slide Number Placeholder 3"/>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2312339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7" name="Slide Number Placeholder 6"/>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2034336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1/2/2014</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7" name="Slide Number Placeholder 6"/>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3394462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theme" Target="../theme/theme4.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l="-22000" r="-2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1388" y="46136"/>
            <a:ext cx="8784976" cy="994123"/>
          </a:xfrm>
          <a:prstGeom prst="rect">
            <a:avLst/>
          </a:prstGeom>
        </p:spPr>
        <p:txBody>
          <a:bodyPr vert="horz" lIns="0" tIns="0" rIns="0" bIns="0" rtlCol="0" anchor="t" anchorCtr="0">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0" y="1196752"/>
            <a:ext cx="9144000" cy="5661248"/>
          </a:xfrm>
          <a:prstGeom prst="rect">
            <a:avLst/>
          </a:prstGeom>
        </p:spPr>
        <p:txBody>
          <a:bodyPr vert="horz" lIns="72000" tIns="0" rIns="0" bIns="0" rtlCol="0">
            <a:normAutofit/>
          </a:bodyPr>
          <a:lstStyle/>
          <a:p>
            <a:pPr lvl="0"/>
            <a:r>
              <a:rPr lang="en-US" dirty="0" smtClean="0"/>
              <a:t>Click to edit Master text styles</a:t>
            </a:r>
          </a:p>
        </p:txBody>
      </p:sp>
    </p:spTree>
    <p:extLst>
      <p:ext uri="{BB962C8B-B14F-4D97-AF65-F5344CB8AC3E}">
        <p14:creationId xmlns:p14="http://schemas.microsoft.com/office/powerpoint/2010/main" val="33637774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defTabSz="914400" rtl="0" eaLnBrk="1" latinLnBrk="0" hangingPunct="1">
        <a:spcBef>
          <a:spcPct val="0"/>
        </a:spcBef>
        <a:buNone/>
        <a:defRPr sz="5400" kern="1200">
          <a:solidFill>
            <a:srgbClr val="FFFF00"/>
          </a:solidFill>
          <a:effectLst>
            <a:outerShdw blurRad="38100" dist="38100" dir="2700000" algn="tl">
              <a:srgbClr val="000000">
                <a:alpha val="43137"/>
              </a:srgbClr>
            </a:outerShdw>
          </a:effectLst>
          <a:latin typeface="+mj-lt"/>
          <a:ea typeface="+mj-ea"/>
          <a:cs typeface="+mj-cs"/>
        </a:defRPr>
      </a:lvl1pPr>
    </p:titleStyle>
    <p:bodyStyle>
      <a:lvl1pPr marL="360000" indent="-360000" algn="l" defTabSz="914400" rtl="0" eaLnBrk="1" latinLnBrk="0" hangingPunct="1">
        <a:spcBef>
          <a:spcPct val="20000"/>
        </a:spcBef>
        <a:buClr>
          <a:srgbClr val="FFFF00"/>
        </a:buClr>
        <a:buSzPct val="120000"/>
        <a:buFont typeface="Arial" pitchFamily="34" charset="0"/>
        <a:buChar char="•"/>
        <a:defRPr sz="4000" kern="1200" baseline="0">
          <a:solidFill>
            <a:schemeClr val="bg1"/>
          </a:solidFill>
          <a:effectLst>
            <a:outerShdw blurRad="38100" dist="38100" dir="2700000" algn="tl">
              <a:srgbClr val="000000">
                <a:alpha val="43137"/>
              </a:srgbClr>
            </a:outerShdw>
          </a:effectLst>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3414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3414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pPr>
            <a:endParaRPr lang="en-GB" smtClean="0">
              <a:solidFill>
                <a:srgbClr val="000000"/>
              </a:solidFill>
            </a:endParaRPr>
          </a:p>
        </p:txBody>
      </p:sp>
      <p:sp>
        <p:nvSpPr>
          <p:cNvPr id="13414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pPr>
            <a:endParaRPr lang="en-GB" smtClean="0">
              <a:solidFill>
                <a:srgbClr val="000000"/>
              </a:solidFill>
            </a:endParaRPr>
          </a:p>
        </p:txBody>
      </p:sp>
      <p:sp>
        <p:nvSpPr>
          <p:cNvPr id="13415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fontAlgn="base">
              <a:spcBef>
                <a:spcPct val="0"/>
              </a:spcBef>
              <a:spcAft>
                <a:spcPct val="0"/>
              </a:spcAft>
            </a:pPr>
            <a:fld id="{833F74D4-BF0A-4C84-AC02-B37916250EA0}" type="slidenum">
              <a:rPr lang="en-GB" smtClean="0">
                <a:solidFill>
                  <a:srgbClr val="000000"/>
                </a:solidFill>
              </a:rPr>
              <a:pPr fontAlgn="base">
                <a:spcBef>
                  <a:spcPct val="0"/>
                </a:spcBef>
                <a:spcAft>
                  <a:spcPct val="0"/>
                </a:spcAft>
              </a:pPr>
              <a:t>‹#›</a:t>
            </a:fld>
            <a:endParaRPr lang="en-GB" smtClean="0">
              <a:solidFill>
                <a:srgbClr val="000000"/>
              </a:solidFill>
            </a:endParaRPr>
          </a:p>
        </p:txBody>
      </p:sp>
    </p:spTree>
    <p:extLst>
      <p:ext uri="{BB962C8B-B14F-4D97-AF65-F5344CB8AC3E}">
        <p14:creationId xmlns:p14="http://schemas.microsoft.com/office/powerpoint/2010/main" val="380882515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4096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09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fontAlgn="base">
              <a:spcBef>
                <a:spcPct val="0"/>
              </a:spcBef>
              <a:spcAft>
                <a:spcPct val="0"/>
              </a:spcAft>
            </a:pPr>
            <a:endParaRPr lang="en-GB" altLang="en-US" smtClean="0">
              <a:solidFill>
                <a:srgbClr val="FFFFFF"/>
              </a:solidFill>
            </a:endParaRPr>
          </a:p>
        </p:txBody>
      </p:sp>
      <p:sp>
        <p:nvSpPr>
          <p:cNvPr id="409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fontAlgn="base">
              <a:spcBef>
                <a:spcPct val="0"/>
              </a:spcBef>
              <a:spcAft>
                <a:spcPct val="0"/>
              </a:spcAft>
            </a:pPr>
            <a:endParaRPr lang="en-GB" altLang="en-US" smtClean="0">
              <a:solidFill>
                <a:srgbClr val="FFFFFF"/>
              </a:solidFill>
            </a:endParaRPr>
          </a:p>
        </p:txBody>
      </p:sp>
      <p:sp>
        <p:nvSpPr>
          <p:cNvPr id="409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fontAlgn="base">
              <a:spcBef>
                <a:spcPct val="0"/>
              </a:spcBef>
              <a:spcAft>
                <a:spcPct val="0"/>
              </a:spcAft>
            </a:pPr>
            <a:fld id="{4E3F24DF-6B2D-45C4-B9CD-8906BBB2876F}" type="slidenum">
              <a:rPr lang="en-GB" altLang="en-US" smtClean="0">
                <a:solidFill>
                  <a:srgbClr val="FFFFFF"/>
                </a:solidFill>
              </a:rPr>
              <a:pPr fontAlgn="base">
                <a:spcBef>
                  <a:spcPct val="0"/>
                </a:spcBef>
                <a:spcAft>
                  <a:spcPct val="0"/>
                </a:spcAft>
              </a:pPr>
              <a:t>‹#›</a:t>
            </a:fld>
            <a:endParaRPr lang="en-GB" altLang="en-US" smtClean="0">
              <a:solidFill>
                <a:srgbClr val="FFFFFF"/>
              </a:solidFill>
            </a:endParaRPr>
          </a:p>
        </p:txBody>
      </p:sp>
    </p:spTree>
    <p:extLst>
      <p:ext uri="{BB962C8B-B14F-4D97-AF65-F5344CB8AC3E}">
        <p14:creationId xmlns:p14="http://schemas.microsoft.com/office/powerpoint/2010/main" val="194005874"/>
      </p:ext>
    </p:extLst>
  </p:cSld>
  <p:clrMap bg1="dk2" tx1="lt1" bg2="dk1" tx2="lt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Title Placeholder 8"/>
          <p:cNvSpPr>
            <a:spLocks noGrp="1"/>
          </p:cNvSpPr>
          <p:nvPr>
            <p:ph type="title"/>
          </p:nvPr>
        </p:nvSpPr>
        <p:spPr>
          <a:xfrm>
            <a:off x="0" y="0"/>
            <a:ext cx="9144000" cy="908720"/>
          </a:xfrm>
          <a:prstGeom prst="rect">
            <a:avLst/>
          </a:prstGeom>
        </p:spPr>
        <p:txBody>
          <a:bodyPr vert="horz" lIns="0" tIns="0" rIns="0" bIns="0" anchor="t" anchorCtr="0">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0" y="1196752"/>
            <a:ext cx="9144000" cy="5661248"/>
          </a:xfrm>
          <a:prstGeom prst="rect">
            <a:avLst/>
          </a:prstGeom>
        </p:spPr>
        <p:txBody>
          <a:bodyPr vert="horz" lIns="0" tIns="0" rIns="0" bIns="0">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solidFill>
                  <a:srgbClr val="DBF5F9">
                    <a:shade val="90000"/>
                  </a:srgbClr>
                </a:solidFill>
              </a:rPr>
              <a:pPr/>
              <a:t>1/3/2014</a:t>
            </a:fld>
            <a:endParaRPr lang="en-US">
              <a:solidFill>
                <a:srgbClr val="DBF5F9">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DBF5F9">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E6EB8-52AB-45EA-A660-3E1EBFA72987}"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4187669733"/>
      </p:ext>
    </p:extLst>
  </p:cSld>
  <p:clrMap bg1="dk1" tx1="lt1" bg2="dk2" tx2="lt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 id="2147483748" r:id="rId14"/>
  </p:sldLayoutIdLst>
  <p:txStyles>
    <p:titleStyle>
      <a:lvl1pPr algn="ctr" rtl="0" eaLnBrk="1" latinLnBrk="0" hangingPunct="1">
        <a:spcBef>
          <a:spcPct val="0"/>
        </a:spcBef>
        <a:buNone/>
        <a:defRPr kumimoji="0" sz="48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3000" kern="1200" baseline="0">
          <a:solidFill>
            <a:schemeClr val="tx1"/>
          </a:solidFill>
          <a:effectLst>
            <a:outerShdw blurRad="38100" dist="38100" dir="2700000" algn="ctr" rotWithShape="0">
              <a:schemeClr val="bg1"/>
            </a:outerShdw>
          </a:effectLst>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effectLst>
            <a:outerShdw blurRad="38100" dist="38100" dir="2700000" algn="ctr" rotWithShape="0">
              <a:schemeClr val="bg1"/>
            </a:outerShdw>
          </a:effectLst>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7.xml"/></Relationships>
</file>

<file path=ppt/slides/_rels/slide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4813"/>
            <a:ext cx="8229600" cy="708688"/>
          </a:xfrm>
        </p:spPr>
        <p:txBody>
          <a:bodyPr>
            <a:normAutofit fontScale="90000"/>
          </a:bodyPr>
          <a:lstStyle/>
          <a:p>
            <a:r>
              <a:rPr lang="en-GB" dirty="0"/>
              <a:t>Vision Destiny 2014</a:t>
            </a:r>
            <a:endParaRPr lang="en-GB" dirty="0"/>
          </a:p>
        </p:txBody>
      </p:sp>
      <p:sp>
        <p:nvSpPr>
          <p:cNvPr id="3" name="Content Placeholder 2"/>
          <p:cNvSpPr>
            <a:spLocks noGrp="1"/>
          </p:cNvSpPr>
          <p:nvPr>
            <p:ph idx="1"/>
          </p:nvPr>
        </p:nvSpPr>
        <p:spPr>
          <a:xfrm>
            <a:off x="0" y="836712"/>
            <a:ext cx="9144000" cy="6021288"/>
          </a:xfrm>
        </p:spPr>
        <p:txBody>
          <a:bodyPr>
            <a:normAutofit lnSpcReduction="10000"/>
          </a:bodyPr>
          <a:lstStyle/>
          <a:p>
            <a:pPr>
              <a:spcBef>
                <a:spcPts val="1200"/>
              </a:spcBef>
            </a:pPr>
            <a:r>
              <a:rPr lang="en-GB" sz="4400" dirty="0" smtClean="0"/>
              <a:t>Sons of Issachar</a:t>
            </a:r>
          </a:p>
          <a:p>
            <a:pPr>
              <a:spcBef>
                <a:spcPts val="1200"/>
              </a:spcBef>
            </a:pPr>
            <a:r>
              <a:rPr lang="en-GB" sz="4400" dirty="0"/>
              <a:t>1 </a:t>
            </a:r>
            <a:r>
              <a:rPr lang="en-GB" sz="4400" dirty="0" err="1"/>
              <a:t>Cron</a:t>
            </a:r>
            <a:r>
              <a:rPr lang="en-GB" sz="4400" dirty="0"/>
              <a:t> 12:32 Of the sons of Issachar, men who understood the times, with knowledge of what Israel should do</a:t>
            </a:r>
          </a:p>
          <a:p>
            <a:pPr>
              <a:spcBef>
                <a:spcPts val="1200"/>
              </a:spcBef>
            </a:pPr>
            <a:r>
              <a:rPr lang="en-GB" sz="4400" dirty="0"/>
              <a:t>Our </a:t>
            </a:r>
            <a:r>
              <a:rPr lang="en-GB" sz="4400" dirty="0" smtClean="0"/>
              <a:t>destiny &amp; ministry </a:t>
            </a:r>
            <a:r>
              <a:rPr lang="en-GB" sz="4400" dirty="0"/>
              <a:t>calling is to be forerunners</a:t>
            </a:r>
          </a:p>
          <a:p>
            <a:pPr>
              <a:spcBef>
                <a:spcPts val="1200"/>
              </a:spcBef>
            </a:pPr>
            <a:r>
              <a:rPr lang="en-GB" sz="4400" dirty="0" smtClean="0"/>
              <a:t>1 </a:t>
            </a:r>
            <a:r>
              <a:rPr lang="en-GB" sz="4400" dirty="0" err="1" smtClean="0"/>
              <a:t>Chron</a:t>
            </a:r>
            <a:r>
              <a:rPr lang="en-GB" sz="4400" dirty="0"/>
              <a:t> 7:5 Their relatives among all the families of Issachar were mighty men of </a:t>
            </a:r>
            <a:r>
              <a:rPr lang="en-GB" sz="4400" dirty="0" smtClean="0"/>
              <a:t>valour</a:t>
            </a:r>
            <a:endParaRPr lang="en-GB" sz="4400" dirty="0" smtClean="0"/>
          </a:p>
        </p:txBody>
      </p:sp>
    </p:spTree>
    <p:extLst>
      <p:ext uri="{BB962C8B-B14F-4D97-AF65-F5344CB8AC3E}">
        <p14:creationId xmlns:p14="http://schemas.microsoft.com/office/powerpoint/2010/main" val="4138444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800" dirty="0" smtClean="0">
                <a:effectLst>
                  <a:outerShdw blurRad="38100" dist="38100" dir="2700000" algn="ctr" rotWithShape="0">
                    <a:schemeClr val="tx1"/>
                  </a:outerShdw>
                </a:effectLst>
              </a:rPr>
              <a:t>Opposition to fresh prophetic reve</a:t>
            </a:r>
            <a:r>
              <a:rPr lang="en-GB" sz="4800" dirty="0" smtClean="0">
                <a:effectLst>
                  <a:outerShdw blurRad="38100" dist="38100" dir="2700000" algn="ctr" rotWithShape="0">
                    <a:schemeClr val="tx1"/>
                  </a:outerShdw>
                </a:effectLst>
              </a:rPr>
              <a:t>lation</a:t>
            </a:r>
            <a:endParaRPr lang="en-GB" sz="4800" dirty="0">
              <a:effectLst>
                <a:outerShdw blurRad="38100" dist="38100" dir="2700000" algn="ctr" rotWithShape="0">
                  <a:schemeClr val="tx1"/>
                </a:outerShdw>
              </a:effectLst>
            </a:endParaRPr>
          </a:p>
          <a:p>
            <a:r>
              <a:rPr lang="en-GB" sz="4800" dirty="0" smtClean="0">
                <a:effectLst>
                  <a:outerShdw blurRad="38100" dist="38100" dir="2700000" algn="ctr" rotWithShape="0">
                    <a:schemeClr val="tx1"/>
                  </a:outerShdw>
                </a:effectLst>
              </a:rPr>
              <a:t>Jesus warned of the leaven of Herod and Pharisees</a:t>
            </a:r>
          </a:p>
          <a:p>
            <a:r>
              <a:rPr lang="en-GB" sz="4800" dirty="0" smtClean="0">
                <a:effectLst>
                  <a:outerShdw blurRad="38100" dist="38100" dir="2700000" algn="ctr" rotWithShape="0">
                    <a:schemeClr val="tx1"/>
                  </a:outerShdw>
                </a:effectLst>
              </a:rPr>
              <a:t>Political and religious spirit</a:t>
            </a:r>
          </a:p>
          <a:p>
            <a:r>
              <a:rPr lang="en-GB" sz="4800" dirty="0" smtClean="0">
                <a:effectLst>
                  <a:outerShdw blurRad="38100" dist="38100" dir="2700000" algn="ctr" rotWithShape="0">
                    <a:schemeClr val="tx1"/>
                  </a:outerShdw>
                </a:effectLst>
              </a:rPr>
              <a:t>Danger of it infiltrating the whole</a:t>
            </a:r>
          </a:p>
          <a:p>
            <a:r>
              <a:rPr lang="en-GB" sz="4800" dirty="0" smtClean="0">
                <a:effectLst>
                  <a:outerShdw blurRad="38100" dist="38100" dir="2700000" algn="ctr" rotWithShape="0">
                    <a:schemeClr val="tx1"/>
                  </a:outerShdw>
                </a:effectLst>
              </a:rPr>
              <a:t>Jezebel spirit is often associated</a:t>
            </a:r>
            <a:endParaRPr lang="en-GB" sz="4800" dirty="0" smtClean="0">
              <a:effectLst>
                <a:outerShdw blurRad="38100" dist="38100" dir="2700000" algn="ctr" rotWithShape="0">
                  <a:schemeClr val="tx1"/>
                </a:outerShdw>
              </a:effectLst>
            </a:endParaRPr>
          </a:p>
          <a:p>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410532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20000"/>
          </a:bodyPr>
          <a:lstStyle/>
          <a:p>
            <a:pPr>
              <a:lnSpc>
                <a:spcPct val="110000"/>
              </a:lnSpc>
              <a:spcBef>
                <a:spcPts val="600"/>
              </a:spcBef>
            </a:pPr>
            <a:r>
              <a:rPr lang="en-GB" sz="4400" dirty="0">
                <a:effectLst>
                  <a:outerShdw blurRad="38100" dist="38100" dir="2700000" algn="ctr" rotWithShape="0">
                    <a:schemeClr val="tx1"/>
                  </a:outerShdw>
                </a:effectLst>
              </a:rPr>
              <a:t>Where there is a strong prophetic voice, somewhere Jezebel will be creeping in the </a:t>
            </a:r>
            <a:r>
              <a:rPr lang="en-GB" sz="4400" dirty="0" smtClean="0">
                <a:effectLst>
                  <a:outerShdw blurRad="38100" dist="38100" dir="2700000" algn="ctr" rotWithShape="0">
                    <a:schemeClr val="tx1"/>
                  </a:outerShdw>
                </a:effectLst>
              </a:rPr>
              <a:t>shadows.</a:t>
            </a:r>
          </a:p>
          <a:p>
            <a:pPr>
              <a:lnSpc>
                <a:spcPct val="110000"/>
              </a:lnSpc>
              <a:spcBef>
                <a:spcPts val="600"/>
              </a:spcBef>
            </a:pPr>
            <a:r>
              <a:rPr lang="en-GB" sz="4400" dirty="0" smtClean="0">
                <a:effectLst>
                  <a:outerShdw blurRad="38100" dist="38100" dir="2700000" algn="ctr" rotWithShape="0">
                    <a:schemeClr val="tx1"/>
                  </a:outerShdw>
                </a:effectLst>
              </a:rPr>
              <a:t>She </a:t>
            </a:r>
            <a:r>
              <a:rPr lang="en-GB" sz="4400" dirty="0">
                <a:effectLst>
                  <a:outerShdw blurRad="38100" dist="38100" dir="2700000" algn="ctr" rotWithShape="0">
                    <a:schemeClr val="tx1"/>
                  </a:outerShdw>
                </a:effectLst>
              </a:rPr>
              <a:t>stirs up misunderstandings between the people of God. She lures hearts and minds to a vile stream that is filled with judgements, criticism and false </a:t>
            </a:r>
            <a:r>
              <a:rPr lang="en-GB" sz="4400" dirty="0" smtClean="0">
                <a:effectLst>
                  <a:outerShdw blurRad="38100" dist="38100" dir="2700000" algn="ctr" rotWithShape="0">
                    <a:schemeClr val="tx1"/>
                  </a:outerShdw>
                </a:effectLst>
              </a:rPr>
              <a:t>accusations.</a:t>
            </a:r>
          </a:p>
          <a:p>
            <a:pPr>
              <a:lnSpc>
                <a:spcPct val="110000"/>
              </a:lnSpc>
              <a:spcBef>
                <a:spcPts val="600"/>
              </a:spcBef>
            </a:pPr>
            <a:r>
              <a:rPr lang="en-GB" sz="4400" dirty="0" smtClean="0">
                <a:effectLst>
                  <a:outerShdw blurRad="38100" dist="38100" dir="2700000" algn="ctr" rotWithShape="0">
                    <a:schemeClr val="tx1"/>
                  </a:outerShdw>
                </a:effectLst>
              </a:rPr>
              <a:t>Do </a:t>
            </a:r>
            <a:r>
              <a:rPr lang="en-GB" sz="4400" dirty="0">
                <a:effectLst>
                  <a:outerShdw blurRad="38100" dist="38100" dir="2700000" algn="ctr" rotWithShape="0">
                    <a:schemeClr val="tx1"/>
                  </a:outerShdw>
                </a:effectLst>
              </a:rPr>
              <a:t>not agree or partner with her evil ways! She has an appearance of purity yet </a:t>
            </a:r>
            <a:r>
              <a:rPr lang="en-GB" sz="4400" dirty="0" smtClean="0">
                <a:effectLst>
                  <a:outerShdw blurRad="38100" dist="38100" dir="2700000" algn="ctr" rotWithShape="0">
                    <a:schemeClr val="tx1"/>
                  </a:outerShdw>
                </a:effectLst>
              </a:rPr>
              <a:t>is full </a:t>
            </a:r>
            <a:r>
              <a:rPr lang="en-GB" sz="4400" dirty="0">
                <a:effectLst>
                  <a:outerShdw blurRad="38100" dist="38100" dir="2700000" algn="ctr" rotWithShape="0">
                    <a:schemeClr val="tx1"/>
                  </a:outerShdw>
                </a:effectLst>
              </a:rPr>
              <a:t>of death and decay on the inside. She has a form of godliness but denies Jesus by her fruits. </a:t>
            </a:r>
          </a:p>
        </p:txBody>
      </p:sp>
    </p:spTree>
    <p:extLst>
      <p:ext uri="{BB962C8B-B14F-4D97-AF65-F5344CB8AC3E}">
        <p14:creationId xmlns:p14="http://schemas.microsoft.com/office/powerpoint/2010/main" val="358694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77500" lnSpcReduction="20000"/>
          </a:bodyPr>
          <a:lstStyle/>
          <a:p>
            <a:pPr>
              <a:lnSpc>
                <a:spcPct val="120000"/>
              </a:lnSpc>
              <a:spcBef>
                <a:spcPts val="600"/>
              </a:spcBef>
            </a:pPr>
            <a:r>
              <a:rPr lang="en-GB" sz="4400" dirty="0" smtClean="0">
                <a:effectLst>
                  <a:outerShdw blurRad="38100" dist="38100" dir="2700000" algn="ctr" rotWithShape="0">
                    <a:schemeClr val="tx1"/>
                  </a:outerShdw>
                </a:effectLst>
              </a:rPr>
              <a:t>By </a:t>
            </a:r>
            <a:r>
              <a:rPr lang="en-GB" sz="4400" dirty="0">
                <a:effectLst>
                  <a:outerShdw blurRad="38100" dist="38100" dir="2700000" algn="ctr" rotWithShape="0">
                    <a:schemeClr val="tx1"/>
                  </a:outerShdw>
                </a:effectLst>
              </a:rPr>
              <a:t>flattery she leads the people of God into agreements with darkness; </a:t>
            </a:r>
            <a:r>
              <a:rPr lang="en-GB" sz="4400" dirty="0" smtClean="0">
                <a:effectLst>
                  <a:outerShdw blurRad="38100" dist="38100" dir="2700000" algn="ctr" rotWithShape="0">
                    <a:schemeClr val="tx1"/>
                  </a:outerShdw>
                </a:effectLst>
              </a:rPr>
              <a:t>dishonour </a:t>
            </a:r>
            <a:r>
              <a:rPr lang="en-GB" sz="4400" dirty="0">
                <a:effectLst>
                  <a:outerShdw blurRad="38100" dist="38100" dir="2700000" algn="ctr" rotWithShape="0">
                    <a:schemeClr val="tx1"/>
                  </a:outerShdw>
                </a:effectLst>
              </a:rPr>
              <a:t>marks her </a:t>
            </a:r>
            <a:r>
              <a:rPr lang="en-GB" sz="4400" dirty="0" smtClean="0">
                <a:effectLst>
                  <a:outerShdw blurRad="38100" dist="38100" dir="2700000" algn="ctr" rotWithShape="0">
                    <a:schemeClr val="tx1"/>
                  </a:outerShdw>
                </a:effectLst>
              </a:rPr>
              <a:t>ways.</a:t>
            </a:r>
          </a:p>
          <a:p>
            <a:pPr>
              <a:lnSpc>
                <a:spcPct val="120000"/>
              </a:lnSpc>
              <a:spcBef>
                <a:spcPts val="600"/>
              </a:spcBef>
            </a:pPr>
            <a:r>
              <a:rPr lang="en-GB" sz="4400" dirty="0" smtClean="0">
                <a:effectLst>
                  <a:outerShdw blurRad="38100" dist="38100" dir="2700000" algn="ctr" rotWithShape="0">
                    <a:schemeClr val="tx1"/>
                  </a:outerShdw>
                </a:effectLst>
              </a:rPr>
              <a:t>Her </a:t>
            </a:r>
            <a:r>
              <a:rPr lang="en-GB" sz="4400" dirty="0">
                <a:effectLst>
                  <a:outerShdw blurRad="38100" dist="38100" dir="2700000" algn="ctr" rotWithShape="0">
                    <a:schemeClr val="tx1"/>
                  </a:outerShdw>
                </a:effectLst>
              </a:rPr>
              <a:t>laugh rings with satanic arrogance and </a:t>
            </a:r>
            <a:r>
              <a:rPr lang="en-GB" sz="4400" dirty="0" smtClean="0">
                <a:effectLst>
                  <a:outerShdw blurRad="38100" dist="38100" dir="2700000" algn="ctr" rotWithShape="0">
                    <a:schemeClr val="tx1"/>
                  </a:outerShdw>
                </a:effectLst>
              </a:rPr>
              <a:t>pride.</a:t>
            </a:r>
          </a:p>
          <a:p>
            <a:pPr>
              <a:lnSpc>
                <a:spcPct val="120000"/>
              </a:lnSpc>
              <a:spcBef>
                <a:spcPts val="600"/>
              </a:spcBef>
            </a:pPr>
            <a:r>
              <a:rPr lang="en-GB" sz="4400" dirty="0" smtClean="0">
                <a:effectLst>
                  <a:outerShdw blurRad="38100" dist="38100" dir="2700000" algn="ctr" rotWithShape="0">
                    <a:schemeClr val="tx1"/>
                  </a:outerShdw>
                </a:effectLst>
              </a:rPr>
              <a:t>God </a:t>
            </a:r>
            <a:r>
              <a:rPr lang="en-GB" sz="4400" dirty="0">
                <a:effectLst>
                  <a:outerShdw blurRad="38100" dist="38100" dir="2700000" algn="ctr" rotWithShape="0">
                    <a:schemeClr val="tx1"/>
                  </a:outerShdw>
                </a:effectLst>
              </a:rPr>
              <a:t>will exalt truth! Truth will be your vindication. Vindication comes from the LORD. Create space for God to </a:t>
            </a:r>
            <a:r>
              <a:rPr lang="en-GB" sz="4400" dirty="0" smtClean="0">
                <a:effectLst>
                  <a:outerShdw blurRad="38100" dist="38100" dir="2700000" algn="ctr" rotWithShape="0">
                    <a:schemeClr val="tx1"/>
                  </a:outerShdw>
                </a:effectLst>
              </a:rPr>
              <a:t>move.</a:t>
            </a:r>
          </a:p>
          <a:p>
            <a:pPr>
              <a:lnSpc>
                <a:spcPct val="120000"/>
              </a:lnSpc>
              <a:spcBef>
                <a:spcPts val="600"/>
              </a:spcBef>
            </a:pPr>
            <a:r>
              <a:rPr lang="en-GB" sz="4400" dirty="0" smtClean="0">
                <a:effectLst>
                  <a:outerShdw blurRad="38100" dist="38100" dir="2700000" algn="ctr" rotWithShape="0">
                    <a:schemeClr val="tx1"/>
                  </a:outerShdw>
                </a:effectLst>
              </a:rPr>
              <a:t>Silence </a:t>
            </a:r>
            <a:r>
              <a:rPr lang="en-GB" sz="4400" dirty="0">
                <a:effectLst>
                  <a:outerShdw blurRad="38100" dist="38100" dir="2700000" algn="ctr" rotWithShape="0">
                    <a:schemeClr val="tx1"/>
                  </a:outerShdw>
                </a:effectLst>
              </a:rPr>
              <a:t>is the best weapon you can use when confronted with the Jezebel spirit; give her no words to burn.</a:t>
            </a:r>
          </a:p>
        </p:txBody>
      </p:sp>
    </p:spTree>
    <p:extLst>
      <p:ext uri="{BB962C8B-B14F-4D97-AF65-F5344CB8AC3E}">
        <p14:creationId xmlns:p14="http://schemas.microsoft.com/office/powerpoint/2010/main" val="4122499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r>
              <a:rPr lang="en-GB" sz="4400" dirty="0" smtClean="0">
                <a:effectLst>
                  <a:outerShdw blurRad="38100" dist="38100" dir="2700000" algn="ctr" rotWithShape="0">
                    <a:schemeClr val="tx1"/>
                  </a:outerShdw>
                </a:effectLst>
              </a:rPr>
              <a:t>First half 2013 was a battle with political and religious spirit over government</a:t>
            </a:r>
          </a:p>
          <a:p>
            <a:r>
              <a:rPr lang="en-GB" sz="4400" dirty="0">
                <a:effectLst>
                  <a:outerShdw blurRad="38100" dist="38100" dir="2700000" algn="ctr" rotWithShape="0">
                    <a:schemeClr val="tx1"/>
                  </a:outerShdw>
                </a:effectLst>
              </a:rPr>
              <a:t>June 2013 was half way through a 3 year period of preparation</a:t>
            </a:r>
          </a:p>
          <a:p>
            <a:r>
              <a:rPr lang="en-GB" sz="4400" dirty="0">
                <a:effectLst>
                  <a:outerShdw blurRad="38100" dist="38100" dir="2700000" algn="ctr" rotWithShape="0">
                    <a:schemeClr val="tx1"/>
                  </a:outerShdw>
                </a:effectLst>
              </a:rPr>
              <a:t>I accepted my destiny in the wider apostolic call of the ARC to world</a:t>
            </a:r>
          </a:p>
          <a:p>
            <a:r>
              <a:rPr lang="en-GB" sz="4400" dirty="0" smtClean="0">
                <a:effectLst>
                  <a:outerShdw blurRad="38100" dist="38100" dir="2700000" algn="ctr" rotWithShape="0">
                    <a:schemeClr val="tx1"/>
                  </a:outerShdw>
                </a:effectLst>
              </a:rPr>
              <a:t>Shift breakthrough – blow silver trumpet</a:t>
            </a:r>
          </a:p>
          <a:p>
            <a:r>
              <a:rPr lang="en-GB" sz="4400" dirty="0" smtClean="0">
                <a:effectLst>
                  <a:outerShdw blurRad="38100" dist="38100" dir="2700000" algn="ctr" rotWithShape="0">
                    <a:schemeClr val="tx1"/>
                  </a:outerShdw>
                </a:effectLst>
              </a:rPr>
              <a:t>Realms of revelation opened further</a:t>
            </a:r>
          </a:p>
        </p:txBody>
      </p:sp>
    </p:spTree>
    <p:extLst>
      <p:ext uri="{BB962C8B-B14F-4D97-AF65-F5344CB8AC3E}">
        <p14:creationId xmlns:p14="http://schemas.microsoft.com/office/powerpoint/2010/main" val="92341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850709"/>
          </a:xfrm>
        </p:spPr>
        <p:txBody>
          <a:bodyPr/>
          <a:lstStyle/>
          <a:p>
            <a:r>
              <a:rPr lang="en-GB" dirty="0" smtClean="0">
                <a:effectLst>
                  <a:outerShdw blurRad="38100" dist="38100" dir="2700000" algn="tl">
                    <a:srgbClr val="000000"/>
                  </a:outerShdw>
                </a:effectLst>
              </a:rPr>
              <a:t>Vision Destiny 2014</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1052736"/>
            <a:ext cx="9144000" cy="5805264"/>
          </a:xfrm>
        </p:spPr>
        <p:txBody>
          <a:bodyPr>
            <a:normAutofit/>
          </a:bodyPr>
          <a:lstStyle/>
          <a:p>
            <a:r>
              <a:rPr lang="en-GB" sz="4400" dirty="0" smtClean="0">
                <a:effectLst>
                  <a:outerShdw blurRad="50800" dist="38100" dir="8100000" algn="tr" rotWithShape="0">
                    <a:prstClr val="black">
                      <a:alpha val="40000"/>
                    </a:prstClr>
                  </a:outerShdw>
                </a:effectLst>
              </a:rPr>
              <a:t>I </a:t>
            </a:r>
            <a:r>
              <a:rPr lang="en-GB" sz="4400" dirty="0">
                <a:effectLst>
                  <a:outerShdw blurRad="50800" dist="38100" dir="8100000" algn="tr" rotWithShape="0">
                    <a:prstClr val="black">
                      <a:alpha val="40000"/>
                    </a:prstClr>
                  </a:outerShdw>
                </a:effectLst>
              </a:rPr>
              <a:t>am calling you to share your heart tonight. Blow the silver trumpet set the order of the camp. Call forth the foundations and </a:t>
            </a:r>
            <a:r>
              <a:rPr lang="en-GB" sz="4400" dirty="0" smtClean="0">
                <a:effectLst>
                  <a:outerShdw blurRad="50800" dist="38100" dir="8100000" algn="tr" rotWithShape="0">
                    <a:prstClr val="black">
                      <a:alpha val="40000"/>
                    </a:prstClr>
                  </a:outerShdw>
                </a:effectLst>
              </a:rPr>
              <a:t>anoint </a:t>
            </a:r>
            <a:r>
              <a:rPr lang="en-GB" sz="4400" dirty="0">
                <a:effectLst>
                  <a:outerShdw blurRad="50800" dist="38100" dir="8100000" algn="tr" rotWithShape="0">
                    <a:prstClr val="black">
                      <a:alpha val="40000"/>
                    </a:prstClr>
                  </a:outerShdw>
                </a:effectLst>
              </a:rPr>
              <a:t>them with the oil of joy and gladness. I have chosen you to inspire a generation and to raise up a Joshua generation you must focus and that mission. </a:t>
            </a:r>
          </a:p>
        </p:txBody>
      </p:sp>
    </p:spTree>
    <p:extLst>
      <p:ext uri="{BB962C8B-B14F-4D97-AF65-F5344CB8AC3E}">
        <p14:creationId xmlns:p14="http://schemas.microsoft.com/office/powerpoint/2010/main" val="2136734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850709"/>
          </a:xfrm>
        </p:spPr>
        <p:txBody>
          <a:bodyPr/>
          <a:lstStyle/>
          <a:p>
            <a:r>
              <a:rPr lang="en-GB" dirty="0" smtClean="0">
                <a:effectLst>
                  <a:outerShdw blurRad="38100" dist="38100" dir="2700000" algn="tl">
                    <a:srgbClr val="000000"/>
                  </a:outerShdw>
                </a:effectLst>
              </a:rPr>
              <a:t>Vision Destiny 2014</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dirty="0" smtClean="0">
                <a:effectLst>
                  <a:outerShdw blurRad="50800" dist="38100" dir="8100000" algn="tr" rotWithShape="0">
                    <a:prstClr val="black">
                      <a:alpha val="40000"/>
                    </a:prstClr>
                  </a:outerShdw>
                </a:effectLst>
              </a:rPr>
              <a:t>Freedom </a:t>
            </a:r>
            <a:r>
              <a:rPr lang="en-GB" dirty="0">
                <a:effectLst>
                  <a:outerShdw blurRad="50800" dist="38100" dir="8100000" algn="tr" rotWithShape="0">
                    <a:prstClr val="black">
                      <a:alpha val="40000"/>
                    </a:prstClr>
                  </a:outerShdw>
                </a:effectLst>
              </a:rPr>
              <a:t>is to be </a:t>
            </a:r>
            <a:r>
              <a:rPr lang="en-GB" dirty="0" smtClean="0">
                <a:effectLst>
                  <a:outerShdw blurRad="50800" dist="38100" dir="8100000" algn="tr" rotWithShape="0">
                    <a:prstClr val="black">
                      <a:alpha val="40000"/>
                    </a:prstClr>
                  </a:outerShdw>
                </a:effectLst>
              </a:rPr>
              <a:t>a </a:t>
            </a:r>
            <a:r>
              <a:rPr lang="en-GB" dirty="0">
                <a:effectLst>
                  <a:outerShdw blurRad="50800" dist="38100" dir="8100000" algn="tr" rotWithShape="0">
                    <a:prstClr val="black">
                      <a:alpha val="40000"/>
                    </a:prstClr>
                  </a:outerShdw>
                </a:effectLst>
              </a:rPr>
              <a:t>Sandhurst or WestPoint to raise up officers for the next generation, those capable of leading into battle. </a:t>
            </a:r>
            <a:endParaRPr lang="en-GB" dirty="0" smtClean="0">
              <a:effectLst>
                <a:outerShdw blurRad="50800" dist="38100" dir="8100000" algn="tr" rotWithShape="0">
                  <a:prstClr val="black">
                    <a:alpha val="40000"/>
                  </a:prstClr>
                </a:outerShdw>
              </a:effectLst>
            </a:endParaRPr>
          </a:p>
          <a:p>
            <a:r>
              <a:rPr lang="en-GB" dirty="0" smtClean="0">
                <a:effectLst>
                  <a:outerShdw blurRad="50800" dist="38100" dir="8100000" algn="tr" rotWithShape="0">
                    <a:prstClr val="black">
                      <a:alpha val="40000"/>
                    </a:prstClr>
                  </a:outerShdw>
                </a:effectLst>
              </a:rPr>
              <a:t>Officers </a:t>
            </a:r>
            <a:r>
              <a:rPr lang="en-GB" dirty="0">
                <a:effectLst>
                  <a:outerShdw blurRad="50800" dist="38100" dir="8100000" algn="tr" rotWithShape="0">
                    <a:prstClr val="black">
                      <a:alpha val="40000"/>
                    </a:prstClr>
                  </a:outerShdw>
                </a:effectLst>
              </a:rPr>
              <a:t>who understand and outwork strategy and battle plans. You must be able to fast track </a:t>
            </a:r>
            <a:r>
              <a:rPr lang="en-GB" dirty="0" smtClean="0">
                <a:effectLst>
                  <a:outerShdw blurRad="50800" dist="38100" dir="8100000" algn="tr" rotWithShape="0">
                    <a:prstClr val="black">
                      <a:alpha val="40000"/>
                    </a:prstClr>
                  </a:outerShdw>
                </a:effectLst>
              </a:rPr>
              <a:t>people. </a:t>
            </a:r>
            <a:r>
              <a:rPr lang="en-GB" dirty="0">
                <a:effectLst>
                  <a:outerShdw blurRad="50800" dist="38100" dir="8100000" algn="tr" rotWithShape="0">
                    <a:prstClr val="black">
                      <a:alpha val="40000"/>
                    </a:prstClr>
                  </a:outerShdw>
                </a:effectLst>
              </a:rPr>
              <a:t>l have given you all the tools of ministry and revelation you need to quickly get people on the right track. </a:t>
            </a:r>
          </a:p>
        </p:txBody>
      </p:sp>
    </p:spTree>
    <p:extLst>
      <p:ext uri="{BB962C8B-B14F-4D97-AF65-F5344CB8AC3E}">
        <p14:creationId xmlns:p14="http://schemas.microsoft.com/office/powerpoint/2010/main" val="12150627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850709"/>
          </a:xfrm>
        </p:spPr>
        <p:txBody>
          <a:bodyPr>
            <a:normAutofit/>
          </a:bodyPr>
          <a:lstStyle/>
          <a:p>
            <a:r>
              <a:rPr lang="en-GB" dirty="0" smtClean="0">
                <a:effectLst>
                  <a:outerShdw blurRad="38100" dist="38100" dir="2700000" algn="tl">
                    <a:srgbClr val="000000"/>
                  </a:outerShdw>
                </a:effectLst>
              </a:rPr>
              <a:t>Vision Destiny 2014</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80728"/>
            <a:ext cx="9144000" cy="5877272"/>
          </a:xfrm>
        </p:spPr>
        <p:txBody>
          <a:bodyPr>
            <a:normAutofit fontScale="92500"/>
          </a:bodyPr>
          <a:lstStyle/>
          <a:p>
            <a:pPr>
              <a:lnSpc>
                <a:spcPct val="110000"/>
              </a:lnSpc>
              <a:spcBef>
                <a:spcPts val="600"/>
              </a:spcBef>
            </a:pPr>
            <a:r>
              <a:rPr lang="en-GB" sz="4400" dirty="0">
                <a:effectLst>
                  <a:outerShdw blurRad="50800" dist="38100" dir="8100000" algn="tr" rotWithShape="0">
                    <a:prstClr val="black">
                      <a:alpha val="40000"/>
                    </a:prstClr>
                  </a:outerShdw>
                </a:effectLst>
              </a:rPr>
              <a:t>Raise up rulers in the heavenlies to occupy and rule from your 7 </a:t>
            </a:r>
            <a:r>
              <a:rPr lang="en-GB" sz="4400" dirty="0" smtClean="0">
                <a:effectLst>
                  <a:outerShdw blurRad="50800" dist="38100" dir="8100000" algn="tr" rotWithShape="0">
                    <a:prstClr val="black">
                      <a:alpha val="40000"/>
                    </a:prstClr>
                  </a:outerShdw>
                </a:effectLst>
              </a:rPr>
              <a:t>mountains.</a:t>
            </a:r>
          </a:p>
          <a:p>
            <a:pPr>
              <a:lnSpc>
                <a:spcPct val="110000"/>
              </a:lnSpc>
              <a:spcBef>
                <a:spcPts val="600"/>
              </a:spcBef>
            </a:pPr>
            <a:r>
              <a:rPr lang="en-GB" sz="4400" dirty="0" smtClean="0">
                <a:effectLst>
                  <a:outerShdw blurRad="50800" dist="38100" dir="8100000" algn="tr" rotWithShape="0">
                    <a:prstClr val="black">
                      <a:alpha val="40000"/>
                    </a:prstClr>
                  </a:outerShdw>
                </a:effectLst>
              </a:rPr>
              <a:t>E</a:t>
            </a:r>
            <a:r>
              <a:rPr lang="en-GB" sz="4400" dirty="0" smtClean="0">
                <a:effectLst>
                  <a:outerShdw blurRad="50800" dist="38100" dir="8100000" algn="tr" rotWithShape="0">
                    <a:prstClr val="black">
                      <a:alpha val="40000"/>
                    </a:prstClr>
                  </a:outerShdw>
                </a:effectLst>
              </a:rPr>
              <a:t>stablish </a:t>
            </a:r>
            <a:r>
              <a:rPr lang="en-GB" sz="4400" dirty="0">
                <a:effectLst>
                  <a:outerShdw blurRad="50800" dist="38100" dir="8100000" algn="tr" rotWithShape="0">
                    <a:prstClr val="black">
                      <a:alpha val="40000"/>
                    </a:prstClr>
                  </a:outerShdw>
                </a:effectLst>
              </a:rPr>
              <a:t>the ministries that will enable fast tracking. </a:t>
            </a:r>
          </a:p>
          <a:p>
            <a:pPr>
              <a:lnSpc>
                <a:spcPct val="110000"/>
              </a:lnSpc>
              <a:spcBef>
                <a:spcPts val="600"/>
              </a:spcBef>
            </a:pPr>
            <a:r>
              <a:rPr lang="en-GB" sz="4400" dirty="0">
                <a:effectLst>
                  <a:outerShdw blurRad="50800" dist="38100" dir="8100000" algn="tr" rotWithShape="0">
                    <a:prstClr val="black">
                      <a:alpha val="40000"/>
                    </a:prstClr>
                  </a:outerShdw>
                </a:effectLst>
              </a:rPr>
              <a:t>Seek wisdom in the place where the paths meet on the heights and wisdom will be your guide on this journey. </a:t>
            </a:r>
          </a:p>
        </p:txBody>
      </p:sp>
    </p:spTree>
    <p:extLst>
      <p:ext uri="{BB962C8B-B14F-4D97-AF65-F5344CB8AC3E}">
        <p14:creationId xmlns:p14="http://schemas.microsoft.com/office/powerpoint/2010/main" val="153126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r>
              <a:rPr lang="en-GB" sz="4400" dirty="0">
                <a:effectLst>
                  <a:outerShdw blurRad="38100" dist="38100" dir="2700000" algn="ctr" rotWithShape="0">
                    <a:schemeClr val="tx1"/>
                  </a:outerShdw>
                </a:effectLst>
              </a:rPr>
              <a:t>I was in the river of </a:t>
            </a:r>
            <a:r>
              <a:rPr lang="en-GB" sz="4400" dirty="0" smtClean="0">
                <a:effectLst>
                  <a:outerShdw blurRad="38100" dist="38100" dir="2700000" algn="ctr" rotWithShape="0">
                    <a:schemeClr val="tx1"/>
                  </a:outerShdw>
                </a:effectLst>
              </a:rPr>
              <a:t>life lying </a:t>
            </a:r>
            <a:r>
              <a:rPr lang="en-GB" sz="4400" dirty="0">
                <a:effectLst>
                  <a:outerShdw blurRad="38100" dist="38100" dir="2700000" algn="ctr" rotWithShape="0">
                    <a:schemeClr val="tx1"/>
                  </a:outerShdw>
                </a:effectLst>
              </a:rPr>
              <a:t>on my back looking up there was no </a:t>
            </a:r>
            <a:r>
              <a:rPr lang="en-GB" sz="4400" dirty="0" smtClean="0">
                <a:effectLst>
                  <a:outerShdw blurRad="38100" dist="38100" dir="2700000" algn="ctr" rotWithShape="0">
                    <a:schemeClr val="tx1"/>
                  </a:outerShdw>
                </a:effectLst>
              </a:rPr>
              <a:t>diffraction </a:t>
            </a:r>
            <a:r>
              <a:rPr lang="en-GB" sz="4400" dirty="0">
                <a:effectLst>
                  <a:outerShdw blurRad="38100" dist="38100" dir="2700000" algn="ctr" rotWithShape="0">
                    <a:schemeClr val="tx1"/>
                  </a:outerShdw>
                </a:effectLst>
              </a:rPr>
              <a:t>so I could see into the atmosphere. I saw a large eagle like bird swoop down towards me but I was not afraid. I reached up with my hands and the eagle grabbed my hands with its talons. It lifted me high into the realms of the kingdom into a judicial place like a court with a bench. </a:t>
            </a:r>
          </a:p>
        </p:txBody>
      </p:sp>
    </p:spTree>
    <p:extLst>
      <p:ext uri="{BB962C8B-B14F-4D97-AF65-F5344CB8AC3E}">
        <p14:creationId xmlns:p14="http://schemas.microsoft.com/office/powerpoint/2010/main" val="3353765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tx1"/>
                  </a:outerShdw>
                </a:effectLst>
              </a:rPr>
              <a:t>Sitting </a:t>
            </a:r>
            <a:r>
              <a:rPr lang="en-GB" sz="4400" dirty="0">
                <a:effectLst>
                  <a:outerShdw blurRad="38100" dist="38100" dir="2700000" algn="ctr" rotWithShape="0">
                    <a:schemeClr val="tx1"/>
                  </a:outerShdw>
                </a:effectLst>
              </a:rPr>
              <a:t>behind the bench was </a:t>
            </a:r>
            <a:r>
              <a:rPr lang="en-GB" sz="4400" dirty="0" smtClean="0">
                <a:effectLst>
                  <a:outerShdw blurRad="38100" dist="38100" dir="2700000" algn="ctr" rotWithShape="0">
                    <a:schemeClr val="tx1"/>
                  </a:outerShdw>
                </a:effectLst>
              </a:rPr>
              <a:t>an amazing beauty </a:t>
            </a:r>
            <a:r>
              <a:rPr lang="en-GB" sz="4400" dirty="0" smtClean="0">
                <a:effectLst>
                  <a:outerShdw blurRad="38100" dist="38100" dir="2700000" algn="ctr" rotWithShape="0">
                    <a:schemeClr val="tx1"/>
                  </a:outerShdw>
                </a:effectLst>
              </a:rPr>
              <a:t>-</a:t>
            </a:r>
            <a:r>
              <a:rPr lang="en-GB" sz="4400" dirty="0">
                <a:effectLst>
                  <a:outerShdw blurRad="38100" dist="38100" dir="2700000" algn="ctr" rotWithShape="0">
                    <a:schemeClr val="tx1"/>
                  </a:outerShdw>
                </a:effectLst>
              </a:rPr>
              <a:t>W</a:t>
            </a:r>
            <a:r>
              <a:rPr lang="en-GB" sz="4400" dirty="0" smtClean="0">
                <a:effectLst>
                  <a:outerShdw blurRad="38100" dist="38100" dir="2700000" algn="ctr" rotWithShape="0">
                    <a:schemeClr val="tx1"/>
                  </a:outerShdw>
                </a:effectLst>
              </a:rPr>
              <a:t>isdom</a:t>
            </a:r>
            <a:r>
              <a:rPr lang="en-GB" sz="4400" dirty="0">
                <a:effectLst>
                  <a:outerShdw blurRad="38100" dist="38100" dir="2700000" algn="ctr" rotWithShape="0">
                    <a:schemeClr val="tx1"/>
                  </a:outerShdw>
                </a:effectLst>
              </a:rPr>
              <a:t>.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She </a:t>
            </a:r>
            <a:r>
              <a:rPr lang="en-GB" sz="4400" dirty="0">
                <a:effectLst>
                  <a:outerShdw blurRad="38100" dist="38100" dir="2700000" algn="ctr" rotWithShape="0">
                    <a:schemeClr val="tx1"/>
                  </a:outerShdw>
                </a:effectLst>
              </a:rPr>
              <a:t>was arrayed in blue sparkling with blue </a:t>
            </a:r>
            <a:r>
              <a:rPr lang="en-GB" sz="4400" dirty="0" smtClean="0">
                <a:effectLst>
                  <a:outerShdw blurRad="38100" dist="38100" dir="2700000" algn="ctr" rotWithShape="0">
                    <a:schemeClr val="tx1"/>
                  </a:outerShdw>
                </a:effectLst>
              </a:rPr>
              <a:t>light.</a:t>
            </a:r>
          </a:p>
          <a:p>
            <a:r>
              <a:rPr lang="en-GB" sz="4400" dirty="0" smtClean="0">
                <a:effectLst>
                  <a:outerShdw blurRad="38100" dist="38100" dir="2700000" algn="ctr" rotWithShape="0">
                    <a:schemeClr val="tx1"/>
                  </a:outerShdw>
                </a:effectLst>
              </a:rPr>
              <a:t>She </a:t>
            </a:r>
            <a:r>
              <a:rPr lang="en-GB" sz="4400" dirty="0">
                <a:effectLst>
                  <a:outerShdw blurRad="38100" dist="38100" dir="2700000" algn="ctr" rotWithShape="0">
                    <a:schemeClr val="tx1"/>
                  </a:outerShdw>
                </a:effectLst>
              </a:rPr>
              <a:t>told me that if I pursued her she would release great wisdom and insight concerning the ancient paths that I must still tread. </a:t>
            </a:r>
          </a:p>
        </p:txBody>
      </p:sp>
    </p:spTree>
    <p:extLst>
      <p:ext uri="{BB962C8B-B14F-4D97-AF65-F5344CB8AC3E}">
        <p14:creationId xmlns:p14="http://schemas.microsoft.com/office/powerpoint/2010/main" val="1036068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lnSpcReduction="10000"/>
          </a:bodyPr>
          <a:lstStyle/>
          <a:p>
            <a:r>
              <a:rPr lang="en-GB" sz="4400" dirty="0" smtClean="0">
                <a:effectLst>
                  <a:outerShdw blurRad="38100" dist="38100" dir="2700000" algn="ctr" rotWithShape="0">
                    <a:schemeClr val="tx1"/>
                  </a:outerShdw>
                </a:effectLst>
              </a:rPr>
              <a:t>The greater works of </a:t>
            </a:r>
            <a:r>
              <a:rPr lang="en-GB" sz="4400" dirty="0">
                <a:effectLst>
                  <a:outerShdw blurRad="38100" dist="38100" dir="2700000" algn="ctr" rotWithShape="0">
                    <a:schemeClr val="tx1"/>
                  </a:outerShdw>
                </a:effectLst>
              </a:rPr>
              <a:t>J</a:t>
            </a:r>
            <a:r>
              <a:rPr lang="en-GB" sz="4400" dirty="0" smtClean="0">
                <a:effectLst>
                  <a:outerShdw blurRad="38100" dist="38100" dir="2700000" algn="ctr" rotWithShape="0">
                    <a:schemeClr val="tx1"/>
                  </a:outerShdw>
                </a:effectLst>
              </a:rPr>
              <a:t>esus that you have been commanded and authorised to do are ancient ways, far beyond what you can presently imagine and </a:t>
            </a:r>
            <a:r>
              <a:rPr lang="en-GB" sz="4400" dirty="0" smtClean="0">
                <a:effectLst>
                  <a:outerShdw blurRad="38100" dist="38100" dir="2700000" algn="ctr" rotWithShape="0">
                    <a:schemeClr val="tx1"/>
                  </a:outerShdw>
                </a:effectLst>
              </a:rPr>
              <a:t>think.</a:t>
            </a:r>
          </a:p>
          <a:p>
            <a:r>
              <a:rPr lang="en-GB" sz="4400" dirty="0" smtClean="0">
                <a:effectLst>
                  <a:outerShdw blurRad="38100" dist="38100" dir="2700000" algn="ctr" rotWithShape="0">
                    <a:schemeClr val="tx1"/>
                  </a:outerShdw>
                </a:effectLst>
              </a:rPr>
              <a:t>As </a:t>
            </a:r>
            <a:r>
              <a:rPr lang="en-GB" sz="4400" dirty="0" smtClean="0">
                <a:effectLst>
                  <a:outerShdw blurRad="38100" dist="38100" dir="2700000" algn="ctr" rotWithShape="0">
                    <a:schemeClr val="tx1"/>
                  </a:outerShdw>
                </a:effectLst>
              </a:rPr>
              <a:t>you walk on the ancient paths and use the ancient doors the ancient ways will be revealed to you to do the greater works</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4289658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Vision Destiny 2014</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800" dirty="0" smtClean="0">
                <a:effectLst>
                  <a:outerShdw blurRad="38100" dist="38100" dir="2700000" algn="ctr" rotWithShape="0">
                    <a:schemeClr val="tx1"/>
                  </a:outerShdw>
                </a:effectLst>
              </a:rPr>
              <a:t>4 sessions</a:t>
            </a:r>
          </a:p>
          <a:p>
            <a:r>
              <a:rPr lang="en-GB" sz="4800" dirty="0" smtClean="0">
                <a:effectLst>
                  <a:outerShdw blurRad="38100" dist="38100" dir="2700000" algn="ctr" rotWithShape="0">
                    <a:schemeClr val="tx1"/>
                  </a:outerShdw>
                </a:effectLst>
              </a:rPr>
              <a:t>Revelation for 2014 part 1</a:t>
            </a:r>
          </a:p>
          <a:p>
            <a:r>
              <a:rPr lang="en-GB" sz="4800" dirty="0">
                <a:effectLst>
                  <a:outerShdw blurRad="38100" dist="38100" dir="2700000" algn="ctr" rotWithShape="0">
                    <a:schemeClr val="tx1"/>
                  </a:outerShdw>
                </a:effectLst>
              </a:rPr>
              <a:t>Revelation for 2014 part </a:t>
            </a:r>
            <a:r>
              <a:rPr lang="en-GB" sz="4800" dirty="0" smtClean="0">
                <a:effectLst>
                  <a:outerShdw blurRad="38100" dist="38100" dir="2700000" algn="ctr" rotWithShape="0">
                    <a:schemeClr val="tx1"/>
                  </a:outerShdw>
                </a:effectLst>
              </a:rPr>
              <a:t>2</a:t>
            </a:r>
          </a:p>
          <a:p>
            <a:r>
              <a:rPr lang="en-GB" sz="4800" dirty="0" smtClean="0">
                <a:effectLst>
                  <a:outerShdw blurRad="38100" dist="38100" dir="2700000" algn="ctr" rotWithShape="0">
                    <a:schemeClr val="tx1"/>
                  </a:outerShdw>
                </a:effectLst>
              </a:rPr>
              <a:t>Characteristics of an apostolic people</a:t>
            </a:r>
          </a:p>
          <a:p>
            <a:r>
              <a:rPr lang="en-GB" sz="4800" dirty="0" smtClean="0">
                <a:effectLst>
                  <a:outerShdw blurRad="38100" dist="38100" dir="2700000" algn="ctr" rotWithShape="0">
                    <a:schemeClr val="tx1"/>
                  </a:outerShdw>
                </a:effectLst>
              </a:rPr>
              <a:t>Apostolic blueprints for 2014 and beyond</a:t>
            </a:r>
          </a:p>
          <a:p>
            <a:pPr marL="0" indent="0">
              <a:buNone/>
            </a:pPr>
            <a:endParaRPr lang="en-GB" sz="4400" dirty="0">
              <a:effectLst>
                <a:outerShdw blurRad="38100" dist="38100" dir="2700000" algn="ctr" rotWithShape="0">
                  <a:schemeClr val="tx1"/>
                </a:outerShdw>
              </a:effectLst>
            </a:endParaRPr>
          </a:p>
          <a:p>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104259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lnSpcReduction="10000"/>
          </a:bodyPr>
          <a:lstStyle/>
          <a:p>
            <a:r>
              <a:rPr lang="en-GB" sz="4400" dirty="0">
                <a:effectLst>
                  <a:outerShdw blurRad="38100" dist="38100" dir="2700000" algn="ctr" rotWithShape="0">
                    <a:schemeClr val="tx1"/>
                  </a:outerShdw>
                </a:effectLst>
              </a:rPr>
              <a:t>Prov </a:t>
            </a:r>
            <a:r>
              <a:rPr lang="en-GB" sz="4400" dirty="0" smtClean="0">
                <a:effectLst>
                  <a:outerShdw blurRad="38100" dist="38100" dir="2700000" algn="ctr" rotWithShape="0">
                    <a:schemeClr val="tx1"/>
                  </a:outerShdw>
                </a:effectLst>
              </a:rPr>
              <a:t>8:1 Does </a:t>
            </a:r>
            <a:r>
              <a:rPr lang="en-GB" sz="4400" dirty="0">
                <a:effectLst>
                  <a:outerShdw blurRad="38100" dist="38100" dir="2700000" algn="ctr" rotWithShape="0">
                    <a:schemeClr val="tx1"/>
                  </a:outerShdw>
                </a:effectLst>
              </a:rPr>
              <a:t>not wisdom </a:t>
            </a:r>
            <a:r>
              <a:rPr lang="en-GB" sz="4400" dirty="0" smtClean="0">
                <a:effectLst>
                  <a:outerShdw blurRad="38100" dist="38100" dir="2700000" algn="ctr" rotWithShape="0">
                    <a:schemeClr val="tx1"/>
                  </a:outerShdw>
                </a:effectLst>
              </a:rPr>
              <a:t>call, And </a:t>
            </a:r>
            <a:r>
              <a:rPr lang="en-GB" sz="4400" dirty="0">
                <a:effectLst>
                  <a:outerShdw blurRad="38100" dist="38100" dir="2700000" algn="ctr" rotWithShape="0">
                    <a:schemeClr val="tx1"/>
                  </a:outerShdw>
                </a:effectLst>
              </a:rPr>
              <a:t>understanding lift up her </a:t>
            </a:r>
            <a:r>
              <a:rPr lang="en-GB" sz="4400" dirty="0" smtClean="0">
                <a:effectLst>
                  <a:outerShdw blurRad="38100" dist="38100" dir="2700000" algn="ctr" rotWithShape="0">
                    <a:schemeClr val="tx1"/>
                  </a:outerShdw>
                </a:effectLst>
              </a:rPr>
              <a:t>voice? 2 </a:t>
            </a:r>
            <a:r>
              <a:rPr lang="en-GB" sz="4400" dirty="0">
                <a:effectLst>
                  <a:outerShdw blurRad="38100" dist="38100" dir="2700000" algn="ctr" rotWithShape="0">
                    <a:schemeClr val="tx1"/>
                  </a:outerShdw>
                </a:effectLst>
              </a:rPr>
              <a:t>On top of the </a:t>
            </a:r>
            <a:r>
              <a:rPr lang="en-GB" sz="4400" dirty="0">
                <a:solidFill>
                  <a:srgbClr val="FFFF00"/>
                </a:solidFill>
                <a:effectLst>
                  <a:outerShdw blurRad="38100" dist="38100" dir="2700000" algn="ctr" rotWithShape="0">
                    <a:schemeClr val="tx1"/>
                  </a:outerShdw>
                </a:effectLst>
              </a:rPr>
              <a:t>heights</a:t>
            </a:r>
            <a:r>
              <a:rPr lang="en-GB" sz="4400" dirty="0">
                <a:effectLst>
                  <a:outerShdw blurRad="38100" dist="38100" dir="2700000" algn="ctr" rotWithShape="0">
                    <a:schemeClr val="tx1"/>
                  </a:outerShdw>
                </a:effectLst>
              </a:rPr>
              <a:t> beside </a:t>
            </a:r>
            <a:r>
              <a:rPr lang="en-GB" sz="4400" dirty="0">
                <a:solidFill>
                  <a:srgbClr val="FFFF00"/>
                </a:solidFill>
                <a:effectLst>
                  <a:outerShdw blurRad="38100" dist="38100" dir="2700000" algn="ctr" rotWithShape="0">
                    <a:schemeClr val="tx1"/>
                  </a:outerShdw>
                </a:effectLst>
              </a:rPr>
              <a:t>the </a:t>
            </a:r>
            <a:r>
              <a:rPr lang="en-GB" sz="4400" dirty="0" smtClean="0">
                <a:solidFill>
                  <a:srgbClr val="FFFF00"/>
                </a:solidFill>
                <a:effectLst>
                  <a:outerShdw blurRad="38100" dist="38100" dir="2700000" algn="ctr" rotWithShape="0">
                    <a:schemeClr val="tx1"/>
                  </a:outerShdw>
                </a:effectLst>
              </a:rPr>
              <a:t>way</a:t>
            </a:r>
            <a:r>
              <a:rPr lang="en-GB" sz="4400" dirty="0" smtClean="0">
                <a:effectLst>
                  <a:outerShdw blurRad="38100" dist="38100" dir="2700000" algn="ctr" rotWithShape="0">
                    <a:schemeClr val="tx1"/>
                  </a:outerShdw>
                </a:effectLst>
              </a:rPr>
              <a:t>, Where </a:t>
            </a:r>
            <a:r>
              <a:rPr lang="en-GB" sz="4400" dirty="0">
                <a:effectLst>
                  <a:outerShdw blurRad="38100" dist="38100" dir="2700000" algn="ctr" rotWithShape="0">
                    <a:schemeClr val="tx1"/>
                  </a:outerShdw>
                </a:effectLst>
              </a:rPr>
              <a:t>the </a:t>
            </a:r>
            <a:r>
              <a:rPr lang="en-GB" sz="4400" dirty="0">
                <a:solidFill>
                  <a:srgbClr val="FFFF00"/>
                </a:solidFill>
                <a:effectLst>
                  <a:outerShdw blurRad="38100" dist="38100" dir="2700000" algn="ctr" rotWithShape="0">
                    <a:schemeClr val="tx1"/>
                  </a:outerShdw>
                </a:effectLst>
              </a:rPr>
              <a:t>paths meet</a:t>
            </a:r>
            <a:r>
              <a:rPr lang="en-GB" sz="4400" dirty="0">
                <a:effectLst>
                  <a:outerShdw blurRad="38100" dist="38100" dir="2700000" algn="ctr" rotWithShape="0">
                    <a:schemeClr val="tx1"/>
                  </a:outerShdw>
                </a:effectLst>
              </a:rPr>
              <a:t>, she takes her </a:t>
            </a:r>
            <a:r>
              <a:rPr lang="en-GB" sz="4400" dirty="0" smtClean="0">
                <a:effectLst>
                  <a:outerShdw blurRad="38100" dist="38100" dir="2700000" algn="ctr" rotWithShape="0">
                    <a:schemeClr val="tx1"/>
                  </a:outerShdw>
                </a:effectLst>
              </a:rPr>
              <a:t>stand; 3 </a:t>
            </a:r>
            <a:r>
              <a:rPr lang="en-GB" sz="4400" dirty="0">
                <a:effectLst>
                  <a:outerShdw blurRad="38100" dist="38100" dir="2700000" algn="ctr" rotWithShape="0">
                    <a:schemeClr val="tx1"/>
                  </a:outerShdw>
                </a:effectLst>
              </a:rPr>
              <a:t>Beside </a:t>
            </a:r>
            <a:r>
              <a:rPr lang="en-GB" sz="4400" dirty="0">
                <a:solidFill>
                  <a:srgbClr val="FFFF00"/>
                </a:solidFill>
                <a:effectLst>
                  <a:outerShdw blurRad="38100" dist="38100" dir="2700000" algn="ctr" rotWithShape="0">
                    <a:schemeClr val="tx1"/>
                  </a:outerShdw>
                </a:effectLst>
              </a:rPr>
              <a:t>the gates</a:t>
            </a:r>
            <a:r>
              <a:rPr lang="en-GB" sz="4400" dirty="0">
                <a:effectLst>
                  <a:outerShdw blurRad="38100" dist="38100" dir="2700000" algn="ctr" rotWithShape="0">
                    <a:schemeClr val="tx1"/>
                  </a:outerShdw>
                </a:effectLst>
              </a:rPr>
              <a:t>, at the opening to the </a:t>
            </a:r>
            <a:r>
              <a:rPr lang="en-GB" sz="4400" dirty="0" smtClean="0">
                <a:effectLst>
                  <a:outerShdw blurRad="38100" dist="38100" dir="2700000" algn="ctr" rotWithShape="0">
                    <a:schemeClr val="tx1"/>
                  </a:outerShdw>
                </a:effectLst>
              </a:rPr>
              <a:t>city, At </a:t>
            </a:r>
            <a:r>
              <a:rPr lang="en-GB" sz="4400" dirty="0">
                <a:effectLst>
                  <a:outerShdw blurRad="38100" dist="38100" dir="2700000" algn="ctr" rotWithShape="0">
                    <a:schemeClr val="tx1"/>
                  </a:outerShdw>
                </a:effectLst>
              </a:rPr>
              <a:t>the entrance of the </a:t>
            </a:r>
            <a:r>
              <a:rPr lang="en-GB" sz="4400" dirty="0">
                <a:solidFill>
                  <a:srgbClr val="FFFF00"/>
                </a:solidFill>
                <a:effectLst>
                  <a:outerShdw blurRad="38100" dist="38100" dir="2700000" algn="ctr" rotWithShape="0">
                    <a:schemeClr val="tx1"/>
                  </a:outerShdw>
                </a:effectLst>
              </a:rPr>
              <a:t>doors</a:t>
            </a:r>
            <a:r>
              <a:rPr lang="en-GB" sz="4400" dirty="0">
                <a:effectLst>
                  <a:outerShdw blurRad="38100" dist="38100" dir="2700000" algn="ctr" rotWithShape="0">
                    <a:schemeClr val="tx1"/>
                  </a:outerShdw>
                </a:effectLst>
              </a:rPr>
              <a:t>, she cries out</a:t>
            </a:r>
            <a:r>
              <a:rPr lang="en-GB" sz="4400" dirty="0" smtClean="0">
                <a:effectLst>
                  <a:outerShdw blurRad="38100" dist="38100" dir="2700000" algn="ctr" rotWithShape="0">
                    <a:schemeClr val="tx1"/>
                  </a:outerShdw>
                </a:effectLst>
              </a:rPr>
              <a:t>:</a:t>
            </a:r>
          </a:p>
          <a:p>
            <a:r>
              <a:rPr lang="en-GB" sz="4400" dirty="0" smtClean="0">
                <a:effectLst>
                  <a:outerShdw blurRad="38100" dist="38100" dir="2700000" algn="ctr" rotWithShape="0">
                    <a:schemeClr val="tx1"/>
                  </a:outerShdw>
                </a:effectLst>
              </a:rPr>
              <a:t>Heights, the way, paths, gates, opening to city, doors</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484075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Text Box 2"/>
          <p:cNvSpPr txBox="1">
            <a:spLocks noChangeArrowheads="1"/>
          </p:cNvSpPr>
          <p:nvPr/>
        </p:nvSpPr>
        <p:spPr bwMode="auto">
          <a:xfrm>
            <a:off x="250825" y="4508500"/>
            <a:ext cx="16557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1600" smtClean="0">
                <a:solidFill>
                  <a:srgbClr val="66FF66"/>
                </a:solidFill>
              </a:rPr>
              <a:t>Powers</a:t>
            </a:r>
          </a:p>
        </p:txBody>
      </p:sp>
      <p:sp>
        <p:nvSpPr>
          <p:cNvPr id="550916" name="Line 4"/>
          <p:cNvSpPr>
            <a:spLocks noChangeShapeType="1"/>
          </p:cNvSpPr>
          <p:nvPr/>
        </p:nvSpPr>
        <p:spPr bwMode="auto">
          <a:xfrm>
            <a:off x="1258888" y="5157788"/>
            <a:ext cx="1512887" cy="0"/>
          </a:xfrm>
          <a:prstGeom prst="line">
            <a:avLst/>
          </a:prstGeom>
          <a:noFill/>
          <a:ln w="38100">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17" name="Text Box 5"/>
          <p:cNvSpPr txBox="1">
            <a:spLocks noChangeArrowheads="1"/>
          </p:cNvSpPr>
          <p:nvPr/>
        </p:nvSpPr>
        <p:spPr bwMode="auto">
          <a:xfrm>
            <a:off x="2806701" y="4873579"/>
            <a:ext cx="187166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1600" dirty="0" smtClean="0">
                <a:solidFill>
                  <a:srgbClr val="FF0000"/>
                </a:solidFill>
                <a:effectLst>
                  <a:outerShdw blurRad="38100" dist="38100" dir="2700000" algn="tl">
                    <a:srgbClr val="000000"/>
                  </a:outerShdw>
                </a:effectLst>
              </a:rPr>
              <a:t>Kingdom </a:t>
            </a:r>
            <a:r>
              <a:rPr lang="en-GB" altLang="en-US" sz="1600" dirty="0" smtClean="0">
                <a:solidFill>
                  <a:srgbClr val="FF0000"/>
                </a:solidFill>
                <a:effectLst>
                  <a:outerShdw blurRad="38100" dist="38100" dir="2700000" algn="tl">
                    <a:srgbClr val="000000"/>
                  </a:outerShdw>
                </a:effectLst>
              </a:rPr>
              <a:t>Earth</a:t>
            </a:r>
            <a:endParaRPr lang="en-GB" altLang="en-US" sz="1400" dirty="0" smtClean="0">
              <a:solidFill>
                <a:srgbClr val="FFFFFF"/>
              </a:solidFill>
            </a:endParaRPr>
          </a:p>
        </p:txBody>
      </p:sp>
      <p:sp>
        <p:nvSpPr>
          <p:cNvPr id="550918" name="Text Box 6"/>
          <p:cNvSpPr txBox="1">
            <a:spLocks noChangeArrowheads="1"/>
          </p:cNvSpPr>
          <p:nvPr/>
        </p:nvSpPr>
        <p:spPr bwMode="auto">
          <a:xfrm>
            <a:off x="2868613" y="4229819"/>
            <a:ext cx="187166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1600" dirty="0" smtClean="0">
                <a:solidFill>
                  <a:srgbClr val="FF0000"/>
                </a:solidFill>
                <a:effectLst>
                  <a:outerShdw blurRad="38100" dist="38100" dir="2700000" algn="tl">
                    <a:srgbClr val="000000"/>
                  </a:outerShdw>
                </a:effectLst>
              </a:rPr>
              <a:t>Kingdom </a:t>
            </a:r>
            <a:r>
              <a:rPr lang="en-GB" altLang="en-US" sz="1600" dirty="0" smtClean="0">
                <a:solidFill>
                  <a:srgbClr val="FF0000"/>
                </a:solidFill>
                <a:effectLst>
                  <a:outerShdw blurRad="38100" dist="38100" dir="2700000" algn="tl">
                    <a:srgbClr val="000000"/>
                  </a:outerShdw>
                </a:effectLst>
              </a:rPr>
              <a:t>God</a:t>
            </a:r>
            <a:endParaRPr lang="en-GB" altLang="en-US" sz="1600" dirty="0" smtClean="0">
              <a:solidFill>
                <a:srgbClr val="FFFFFF"/>
              </a:solidFill>
            </a:endParaRPr>
          </a:p>
        </p:txBody>
      </p:sp>
      <p:sp>
        <p:nvSpPr>
          <p:cNvPr id="550919" name="Text Box 7"/>
          <p:cNvSpPr txBox="1">
            <a:spLocks noChangeArrowheads="1"/>
          </p:cNvSpPr>
          <p:nvPr/>
        </p:nvSpPr>
        <p:spPr bwMode="auto">
          <a:xfrm>
            <a:off x="2806701" y="3808348"/>
            <a:ext cx="187166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1600" dirty="0" smtClean="0">
                <a:solidFill>
                  <a:srgbClr val="FF0000"/>
                </a:solidFill>
                <a:effectLst>
                  <a:outerShdw blurRad="38100" dist="38100" dir="2700000" algn="tl">
                    <a:srgbClr val="000000"/>
                  </a:outerShdw>
                </a:effectLst>
              </a:rPr>
              <a:t>Kingdom </a:t>
            </a:r>
            <a:r>
              <a:rPr lang="en-GB" altLang="en-US" sz="1600" dirty="0" smtClean="0">
                <a:solidFill>
                  <a:srgbClr val="FF0000"/>
                </a:solidFill>
                <a:effectLst>
                  <a:outerShdw blurRad="38100" dist="38100" dir="2700000" algn="tl">
                    <a:srgbClr val="000000"/>
                  </a:outerShdw>
                </a:effectLst>
              </a:rPr>
              <a:t>Heaven</a:t>
            </a:r>
            <a:endParaRPr lang="en-GB" altLang="en-US" sz="1600" dirty="0" smtClean="0">
              <a:solidFill>
                <a:srgbClr val="FFFFFF"/>
              </a:solidFill>
            </a:endParaRPr>
          </a:p>
        </p:txBody>
      </p:sp>
      <p:sp>
        <p:nvSpPr>
          <p:cNvPr id="550921" name="Text Box 9"/>
          <p:cNvSpPr txBox="1">
            <a:spLocks noChangeArrowheads="1"/>
          </p:cNvSpPr>
          <p:nvPr/>
        </p:nvSpPr>
        <p:spPr bwMode="auto">
          <a:xfrm>
            <a:off x="2700338" y="2781300"/>
            <a:ext cx="21605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1600" smtClean="0">
                <a:solidFill>
                  <a:srgbClr val="FFFF00"/>
                </a:solidFill>
              </a:rPr>
              <a:t>Heaven of Heavens</a:t>
            </a:r>
          </a:p>
        </p:txBody>
      </p:sp>
      <p:sp>
        <p:nvSpPr>
          <p:cNvPr id="550922" name="Text Box 10"/>
          <p:cNvSpPr txBox="1">
            <a:spLocks noChangeArrowheads="1"/>
          </p:cNvSpPr>
          <p:nvPr/>
        </p:nvSpPr>
        <p:spPr bwMode="auto">
          <a:xfrm>
            <a:off x="2916238" y="2276475"/>
            <a:ext cx="18716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1600" smtClean="0">
                <a:solidFill>
                  <a:srgbClr val="FFFF00"/>
                </a:solidFill>
              </a:rPr>
              <a:t>Perfection</a:t>
            </a:r>
          </a:p>
        </p:txBody>
      </p:sp>
      <p:sp>
        <p:nvSpPr>
          <p:cNvPr id="550923" name="Text Box 11"/>
          <p:cNvSpPr txBox="1">
            <a:spLocks noChangeArrowheads="1"/>
          </p:cNvSpPr>
          <p:nvPr/>
        </p:nvSpPr>
        <p:spPr bwMode="auto">
          <a:xfrm>
            <a:off x="2843213" y="1700213"/>
            <a:ext cx="18716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1600" smtClean="0">
                <a:solidFill>
                  <a:srgbClr val="FFFF00"/>
                </a:solidFill>
              </a:rPr>
              <a:t>Eternity</a:t>
            </a:r>
          </a:p>
        </p:txBody>
      </p:sp>
      <p:sp>
        <p:nvSpPr>
          <p:cNvPr id="550924" name="Text Box 12"/>
          <p:cNvSpPr txBox="1">
            <a:spLocks noChangeArrowheads="1"/>
          </p:cNvSpPr>
          <p:nvPr/>
        </p:nvSpPr>
        <p:spPr bwMode="auto">
          <a:xfrm>
            <a:off x="0" y="4149725"/>
            <a:ext cx="16557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1600" smtClean="0">
                <a:solidFill>
                  <a:srgbClr val="66FF66"/>
                </a:solidFill>
              </a:rPr>
              <a:t>Rulers</a:t>
            </a:r>
          </a:p>
        </p:txBody>
      </p:sp>
      <p:sp>
        <p:nvSpPr>
          <p:cNvPr id="550926" name="Text Box 14"/>
          <p:cNvSpPr txBox="1">
            <a:spLocks noChangeArrowheads="1"/>
          </p:cNvSpPr>
          <p:nvPr/>
        </p:nvSpPr>
        <p:spPr bwMode="auto">
          <a:xfrm>
            <a:off x="2843213" y="4652963"/>
            <a:ext cx="18716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1400" smtClean="0">
                <a:solidFill>
                  <a:srgbClr val="66FF66"/>
                </a:solidFill>
              </a:rPr>
              <a:t>Atmosphere Earth</a:t>
            </a:r>
          </a:p>
        </p:txBody>
      </p:sp>
      <p:sp>
        <p:nvSpPr>
          <p:cNvPr id="550929" name="Line 17"/>
          <p:cNvSpPr>
            <a:spLocks noChangeShapeType="1"/>
          </p:cNvSpPr>
          <p:nvPr/>
        </p:nvSpPr>
        <p:spPr bwMode="auto">
          <a:xfrm flipV="1">
            <a:off x="3059113" y="2098639"/>
            <a:ext cx="1554162" cy="127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30" name="Line 18"/>
          <p:cNvSpPr>
            <a:spLocks noChangeShapeType="1"/>
          </p:cNvSpPr>
          <p:nvPr/>
        </p:nvSpPr>
        <p:spPr bwMode="auto">
          <a:xfrm>
            <a:off x="2906713" y="4652962"/>
            <a:ext cx="1808162" cy="2648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31" name="Line 19"/>
          <p:cNvSpPr>
            <a:spLocks noChangeShapeType="1"/>
          </p:cNvSpPr>
          <p:nvPr/>
        </p:nvSpPr>
        <p:spPr bwMode="auto">
          <a:xfrm>
            <a:off x="2843213" y="4148138"/>
            <a:ext cx="18732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32" name="Line 20"/>
          <p:cNvSpPr>
            <a:spLocks noChangeShapeType="1"/>
          </p:cNvSpPr>
          <p:nvPr/>
        </p:nvSpPr>
        <p:spPr bwMode="auto">
          <a:xfrm>
            <a:off x="2769394" y="3644900"/>
            <a:ext cx="1947069"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33" name="Line 21"/>
          <p:cNvSpPr>
            <a:spLocks noChangeShapeType="1"/>
          </p:cNvSpPr>
          <p:nvPr/>
        </p:nvSpPr>
        <p:spPr bwMode="auto">
          <a:xfrm>
            <a:off x="2843213" y="3140074"/>
            <a:ext cx="1818939" cy="15249"/>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34" name="Line 22"/>
          <p:cNvSpPr>
            <a:spLocks noChangeShapeType="1"/>
          </p:cNvSpPr>
          <p:nvPr/>
        </p:nvSpPr>
        <p:spPr bwMode="auto">
          <a:xfrm flipV="1">
            <a:off x="2933700" y="2636838"/>
            <a:ext cx="1712913" cy="47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35" name="Line 23"/>
          <p:cNvSpPr>
            <a:spLocks noChangeShapeType="1"/>
          </p:cNvSpPr>
          <p:nvPr/>
        </p:nvSpPr>
        <p:spPr bwMode="auto">
          <a:xfrm flipV="1">
            <a:off x="2868613" y="5111691"/>
            <a:ext cx="1744662" cy="164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36" name="Line 24"/>
          <p:cNvSpPr>
            <a:spLocks noChangeShapeType="1"/>
          </p:cNvSpPr>
          <p:nvPr/>
        </p:nvSpPr>
        <p:spPr bwMode="auto">
          <a:xfrm>
            <a:off x="2943973" y="1628775"/>
            <a:ext cx="173439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37" name="Arc 25"/>
          <p:cNvSpPr>
            <a:spLocks noChangeAspect="1"/>
          </p:cNvSpPr>
          <p:nvPr/>
        </p:nvSpPr>
        <p:spPr bwMode="auto">
          <a:xfrm rot="21837015">
            <a:off x="4441393" y="1666915"/>
            <a:ext cx="1717675" cy="3493895"/>
          </a:xfrm>
          <a:custGeom>
            <a:avLst/>
            <a:gdLst>
              <a:gd name="G0" fmla="+- 0 0 0"/>
              <a:gd name="G1" fmla="+- 21541 0 0"/>
              <a:gd name="G2" fmla="+- 21600 0 0"/>
              <a:gd name="T0" fmla="*/ 1601 w 21600"/>
              <a:gd name="T1" fmla="*/ 0 h 42806"/>
              <a:gd name="T2" fmla="*/ 3787 w 21600"/>
              <a:gd name="T3" fmla="*/ 42806 h 42806"/>
              <a:gd name="T4" fmla="*/ 0 w 21600"/>
              <a:gd name="T5" fmla="*/ 21541 h 42806"/>
            </a:gdLst>
            <a:ahLst/>
            <a:cxnLst>
              <a:cxn ang="0">
                <a:pos x="T0" y="T1"/>
              </a:cxn>
              <a:cxn ang="0">
                <a:pos x="T2" y="T3"/>
              </a:cxn>
              <a:cxn ang="0">
                <a:pos x="T4" y="T5"/>
              </a:cxn>
            </a:cxnLst>
            <a:rect l="0" t="0" r="r" b="b"/>
            <a:pathLst>
              <a:path w="21600" h="42806" fill="none" extrusionOk="0">
                <a:moveTo>
                  <a:pt x="1600" y="0"/>
                </a:moveTo>
                <a:cubicBezTo>
                  <a:pt x="12878" y="838"/>
                  <a:pt x="21600" y="10232"/>
                  <a:pt x="21600" y="21541"/>
                </a:cubicBezTo>
                <a:cubicBezTo>
                  <a:pt x="21600" y="32009"/>
                  <a:pt x="14093" y="40971"/>
                  <a:pt x="3787" y="42806"/>
                </a:cubicBezTo>
              </a:path>
              <a:path w="21600" h="42806" stroke="0" extrusionOk="0">
                <a:moveTo>
                  <a:pt x="1600" y="0"/>
                </a:moveTo>
                <a:cubicBezTo>
                  <a:pt x="12878" y="838"/>
                  <a:pt x="21600" y="10232"/>
                  <a:pt x="21600" y="21541"/>
                </a:cubicBezTo>
                <a:cubicBezTo>
                  <a:pt x="21600" y="32009"/>
                  <a:pt x="14093" y="40971"/>
                  <a:pt x="3787" y="42806"/>
                </a:cubicBezTo>
                <a:lnTo>
                  <a:pt x="0" y="21541"/>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38" name="Arc 26"/>
          <p:cNvSpPr>
            <a:spLocks noChangeAspect="1"/>
          </p:cNvSpPr>
          <p:nvPr/>
        </p:nvSpPr>
        <p:spPr bwMode="auto">
          <a:xfrm rot="21837015">
            <a:off x="4392753" y="2131963"/>
            <a:ext cx="1236663" cy="2570906"/>
          </a:xfrm>
          <a:custGeom>
            <a:avLst/>
            <a:gdLst>
              <a:gd name="G0" fmla="+- 0 0 0"/>
              <a:gd name="G1" fmla="+- 21470 0 0"/>
              <a:gd name="G2" fmla="+- 21600 0 0"/>
              <a:gd name="T0" fmla="*/ 2369 w 21600"/>
              <a:gd name="T1" fmla="*/ 0 h 41710"/>
              <a:gd name="T2" fmla="*/ 7543 w 21600"/>
              <a:gd name="T3" fmla="*/ 41710 h 41710"/>
              <a:gd name="T4" fmla="*/ 0 w 21600"/>
              <a:gd name="T5" fmla="*/ 21470 h 41710"/>
            </a:gdLst>
            <a:ahLst/>
            <a:cxnLst>
              <a:cxn ang="0">
                <a:pos x="T0" y="T1"/>
              </a:cxn>
              <a:cxn ang="0">
                <a:pos x="T2" y="T3"/>
              </a:cxn>
              <a:cxn ang="0">
                <a:pos x="T4" y="T5"/>
              </a:cxn>
            </a:cxnLst>
            <a:rect l="0" t="0" r="r" b="b"/>
            <a:pathLst>
              <a:path w="21600" h="41710" fill="none" extrusionOk="0">
                <a:moveTo>
                  <a:pt x="2368" y="0"/>
                </a:moveTo>
                <a:cubicBezTo>
                  <a:pt x="13315" y="1208"/>
                  <a:pt x="21600" y="10457"/>
                  <a:pt x="21600" y="21470"/>
                </a:cubicBezTo>
                <a:cubicBezTo>
                  <a:pt x="21600" y="30489"/>
                  <a:pt x="15995" y="38560"/>
                  <a:pt x="7543" y="41710"/>
                </a:cubicBezTo>
              </a:path>
              <a:path w="21600" h="41710" stroke="0" extrusionOk="0">
                <a:moveTo>
                  <a:pt x="2368" y="0"/>
                </a:moveTo>
                <a:cubicBezTo>
                  <a:pt x="13315" y="1208"/>
                  <a:pt x="21600" y="10457"/>
                  <a:pt x="21600" y="21470"/>
                </a:cubicBezTo>
                <a:cubicBezTo>
                  <a:pt x="21600" y="30489"/>
                  <a:pt x="15995" y="38560"/>
                  <a:pt x="7543" y="41710"/>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39" name="Line 27"/>
          <p:cNvSpPr>
            <a:spLocks noChangeShapeType="1"/>
          </p:cNvSpPr>
          <p:nvPr/>
        </p:nvSpPr>
        <p:spPr bwMode="auto">
          <a:xfrm flipV="1">
            <a:off x="4860924" y="3357562"/>
            <a:ext cx="3529013" cy="47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40" name="Line 28"/>
          <p:cNvSpPr>
            <a:spLocks noChangeShapeType="1"/>
          </p:cNvSpPr>
          <p:nvPr/>
        </p:nvSpPr>
        <p:spPr bwMode="auto">
          <a:xfrm>
            <a:off x="8532813" y="2924175"/>
            <a:ext cx="0" cy="792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41" name="Line 29"/>
          <p:cNvSpPr>
            <a:spLocks noChangeShapeType="1"/>
          </p:cNvSpPr>
          <p:nvPr/>
        </p:nvSpPr>
        <p:spPr bwMode="auto">
          <a:xfrm>
            <a:off x="8748713" y="2924175"/>
            <a:ext cx="0" cy="792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42" name="Line 30"/>
          <p:cNvSpPr>
            <a:spLocks noChangeShapeType="1"/>
          </p:cNvSpPr>
          <p:nvPr/>
        </p:nvSpPr>
        <p:spPr bwMode="auto">
          <a:xfrm>
            <a:off x="8964613" y="2924175"/>
            <a:ext cx="0" cy="7937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43" name="Arc 31"/>
          <p:cNvSpPr>
            <a:spLocks noChangeAspect="1"/>
          </p:cNvSpPr>
          <p:nvPr/>
        </p:nvSpPr>
        <p:spPr bwMode="auto">
          <a:xfrm rot="21837015">
            <a:off x="4521200" y="2662238"/>
            <a:ext cx="733425" cy="1500187"/>
          </a:xfrm>
          <a:custGeom>
            <a:avLst/>
            <a:gdLst>
              <a:gd name="G0" fmla="+- 0 0 0"/>
              <a:gd name="G1" fmla="+- 21470 0 0"/>
              <a:gd name="G2" fmla="+- 21600 0 0"/>
              <a:gd name="T0" fmla="*/ 2369 w 21600"/>
              <a:gd name="T1" fmla="*/ 0 h 41710"/>
              <a:gd name="T2" fmla="*/ 7543 w 21600"/>
              <a:gd name="T3" fmla="*/ 41710 h 41710"/>
              <a:gd name="T4" fmla="*/ 0 w 21600"/>
              <a:gd name="T5" fmla="*/ 21470 h 41710"/>
            </a:gdLst>
            <a:ahLst/>
            <a:cxnLst>
              <a:cxn ang="0">
                <a:pos x="T0" y="T1"/>
              </a:cxn>
              <a:cxn ang="0">
                <a:pos x="T2" y="T3"/>
              </a:cxn>
              <a:cxn ang="0">
                <a:pos x="T4" y="T5"/>
              </a:cxn>
            </a:cxnLst>
            <a:rect l="0" t="0" r="r" b="b"/>
            <a:pathLst>
              <a:path w="21600" h="41710" fill="none" extrusionOk="0">
                <a:moveTo>
                  <a:pt x="2368" y="0"/>
                </a:moveTo>
                <a:cubicBezTo>
                  <a:pt x="13315" y="1208"/>
                  <a:pt x="21600" y="10457"/>
                  <a:pt x="21600" y="21470"/>
                </a:cubicBezTo>
                <a:cubicBezTo>
                  <a:pt x="21600" y="30489"/>
                  <a:pt x="15995" y="38560"/>
                  <a:pt x="7543" y="41710"/>
                </a:cubicBezTo>
              </a:path>
              <a:path w="21600" h="41710" stroke="0" extrusionOk="0">
                <a:moveTo>
                  <a:pt x="2368" y="0"/>
                </a:moveTo>
                <a:cubicBezTo>
                  <a:pt x="13315" y="1208"/>
                  <a:pt x="21600" y="10457"/>
                  <a:pt x="21600" y="21470"/>
                </a:cubicBezTo>
                <a:cubicBezTo>
                  <a:pt x="21600" y="30489"/>
                  <a:pt x="15995" y="38560"/>
                  <a:pt x="7543" y="41710"/>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44" name="Arc 32"/>
          <p:cNvSpPr>
            <a:spLocks noChangeAspect="1"/>
          </p:cNvSpPr>
          <p:nvPr/>
        </p:nvSpPr>
        <p:spPr bwMode="auto">
          <a:xfrm rot="32692705">
            <a:off x="1536382" y="1595492"/>
            <a:ext cx="1681162" cy="3469011"/>
          </a:xfrm>
          <a:custGeom>
            <a:avLst/>
            <a:gdLst>
              <a:gd name="G0" fmla="+- 0 0 0"/>
              <a:gd name="G1" fmla="+- 21470 0 0"/>
              <a:gd name="G2" fmla="+- 21600 0 0"/>
              <a:gd name="T0" fmla="*/ 2369 w 21600"/>
              <a:gd name="T1" fmla="*/ 0 h 42432"/>
              <a:gd name="T2" fmla="*/ 5211 w 21600"/>
              <a:gd name="T3" fmla="*/ 42432 h 42432"/>
              <a:gd name="T4" fmla="*/ 0 w 21600"/>
              <a:gd name="T5" fmla="*/ 21470 h 42432"/>
            </a:gdLst>
            <a:ahLst/>
            <a:cxnLst>
              <a:cxn ang="0">
                <a:pos x="T0" y="T1"/>
              </a:cxn>
              <a:cxn ang="0">
                <a:pos x="T2" y="T3"/>
              </a:cxn>
              <a:cxn ang="0">
                <a:pos x="T4" y="T5"/>
              </a:cxn>
            </a:cxnLst>
            <a:rect l="0" t="0" r="r" b="b"/>
            <a:pathLst>
              <a:path w="21600" h="42432" fill="none" extrusionOk="0">
                <a:moveTo>
                  <a:pt x="2368" y="0"/>
                </a:moveTo>
                <a:cubicBezTo>
                  <a:pt x="13315" y="1208"/>
                  <a:pt x="21600" y="10457"/>
                  <a:pt x="21600" y="21470"/>
                </a:cubicBezTo>
                <a:cubicBezTo>
                  <a:pt x="21600" y="31392"/>
                  <a:pt x="14840" y="40038"/>
                  <a:pt x="5211" y="42432"/>
                </a:cubicBezTo>
              </a:path>
              <a:path w="21600" h="42432" stroke="0" extrusionOk="0">
                <a:moveTo>
                  <a:pt x="2368" y="0"/>
                </a:moveTo>
                <a:cubicBezTo>
                  <a:pt x="13315" y="1208"/>
                  <a:pt x="21600" y="10457"/>
                  <a:pt x="21600" y="21470"/>
                </a:cubicBezTo>
                <a:cubicBezTo>
                  <a:pt x="21600" y="31392"/>
                  <a:pt x="14840" y="40038"/>
                  <a:pt x="5211" y="42432"/>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45" name="Arc 33"/>
          <p:cNvSpPr>
            <a:spLocks noChangeAspect="1"/>
          </p:cNvSpPr>
          <p:nvPr/>
        </p:nvSpPr>
        <p:spPr bwMode="auto">
          <a:xfrm rot="33031051">
            <a:off x="1981200" y="2060575"/>
            <a:ext cx="1304925" cy="2520950"/>
          </a:xfrm>
          <a:custGeom>
            <a:avLst/>
            <a:gdLst>
              <a:gd name="G0" fmla="+- 0 0 0"/>
              <a:gd name="G1" fmla="+- 21470 0 0"/>
              <a:gd name="G2" fmla="+- 21600 0 0"/>
              <a:gd name="T0" fmla="*/ 2369 w 21600"/>
              <a:gd name="T1" fmla="*/ 0 h 41710"/>
              <a:gd name="T2" fmla="*/ 7543 w 21600"/>
              <a:gd name="T3" fmla="*/ 41710 h 41710"/>
              <a:gd name="T4" fmla="*/ 0 w 21600"/>
              <a:gd name="T5" fmla="*/ 21470 h 41710"/>
            </a:gdLst>
            <a:ahLst/>
            <a:cxnLst>
              <a:cxn ang="0">
                <a:pos x="T0" y="T1"/>
              </a:cxn>
              <a:cxn ang="0">
                <a:pos x="T2" y="T3"/>
              </a:cxn>
              <a:cxn ang="0">
                <a:pos x="T4" y="T5"/>
              </a:cxn>
            </a:cxnLst>
            <a:rect l="0" t="0" r="r" b="b"/>
            <a:pathLst>
              <a:path w="21600" h="41710" fill="none" extrusionOk="0">
                <a:moveTo>
                  <a:pt x="2368" y="0"/>
                </a:moveTo>
                <a:cubicBezTo>
                  <a:pt x="13315" y="1208"/>
                  <a:pt x="21600" y="10457"/>
                  <a:pt x="21600" y="21470"/>
                </a:cubicBezTo>
                <a:cubicBezTo>
                  <a:pt x="21600" y="30489"/>
                  <a:pt x="15995" y="38560"/>
                  <a:pt x="7543" y="41710"/>
                </a:cubicBezTo>
              </a:path>
              <a:path w="21600" h="41710" stroke="0" extrusionOk="0">
                <a:moveTo>
                  <a:pt x="2368" y="0"/>
                </a:moveTo>
                <a:cubicBezTo>
                  <a:pt x="13315" y="1208"/>
                  <a:pt x="21600" y="10457"/>
                  <a:pt x="21600" y="21470"/>
                </a:cubicBezTo>
                <a:cubicBezTo>
                  <a:pt x="21600" y="30489"/>
                  <a:pt x="15995" y="38560"/>
                  <a:pt x="7543" y="41710"/>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46" name="Arc 34"/>
          <p:cNvSpPr>
            <a:spLocks noChangeAspect="1"/>
          </p:cNvSpPr>
          <p:nvPr/>
        </p:nvSpPr>
        <p:spPr bwMode="auto">
          <a:xfrm rot="32995697">
            <a:off x="2400300" y="2611438"/>
            <a:ext cx="738188" cy="1511300"/>
          </a:xfrm>
          <a:custGeom>
            <a:avLst/>
            <a:gdLst>
              <a:gd name="G0" fmla="+- 0 0 0"/>
              <a:gd name="G1" fmla="+- 21470 0 0"/>
              <a:gd name="G2" fmla="+- 21600 0 0"/>
              <a:gd name="T0" fmla="*/ 2369 w 21600"/>
              <a:gd name="T1" fmla="*/ 0 h 41710"/>
              <a:gd name="T2" fmla="*/ 7543 w 21600"/>
              <a:gd name="T3" fmla="*/ 41710 h 41710"/>
              <a:gd name="T4" fmla="*/ 0 w 21600"/>
              <a:gd name="T5" fmla="*/ 21470 h 41710"/>
            </a:gdLst>
            <a:ahLst/>
            <a:cxnLst>
              <a:cxn ang="0">
                <a:pos x="T0" y="T1"/>
              </a:cxn>
              <a:cxn ang="0">
                <a:pos x="T2" y="T3"/>
              </a:cxn>
              <a:cxn ang="0">
                <a:pos x="T4" y="T5"/>
              </a:cxn>
            </a:cxnLst>
            <a:rect l="0" t="0" r="r" b="b"/>
            <a:pathLst>
              <a:path w="21600" h="41710" fill="none" extrusionOk="0">
                <a:moveTo>
                  <a:pt x="2368" y="0"/>
                </a:moveTo>
                <a:cubicBezTo>
                  <a:pt x="13315" y="1208"/>
                  <a:pt x="21600" y="10457"/>
                  <a:pt x="21600" y="21470"/>
                </a:cubicBezTo>
                <a:cubicBezTo>
                  <a:pt x="21600" y="30489"/>
                  <a:pt x="15995" y="38560"/>
                  <a:pt x="7543" y="41710"/>
                </a:cubicBezTo>
              </a:path>
              <a:path w="21600" h="41710" stroke="0" extrusionOk="0">
                <a:moveTo>
                  <a:pt x="2368" y="0"/>
                </a:moveTo>
                <a:cubicBezTo>
                  <a:pt x="13315" y="1208"/>
                  <a:pt x="21600" y="10457"/>
                  <a:pt x="21600" y="21470"/>
                </a:cubicBezTo>
                <a:cubicBezTo>
                  <a:pt x="21600" y="30489"/>
                  <a:pt x="15995" y="38560"/>
                  <a:pt x="7543" y="41710"/>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47" name="Line 35"/>
          <p:cNvSpPr>
            <a:spLocks noChangeShapeType="1"/>
          </p:cNvSpPr>
          <p:nvPr/>
        </p:nvSpPr>
        <p:spPr bwMode="auto">
          <a:xfrm>
            <a:off x="395288" y="4508500"/>
            <a:ext cx="1512887" cy="0"/>
          </a:xfrm>
          <a:prstGeom prst="line">
            <a:avLst/>
          </a:prstGeom>
          <a:noFill/>
          <a:ln w="38100">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48" name="Line 36"/>
          <p:cNvSpPr>
            <a:spLocks noChangeShapeType="1"/>
          </p:cNvSpPr>
          <p:nvPr/>
        </p:nvSpPr>
        <p:spPr bwMode="auto">
          <a:xfrm>
            <a:off x="684213" y="4797425"/>
            <a:ext cx="1512887" cy="0"/>
          </a:xfrm>
          <a:prstGeom prst="line">
            <a:avLst/>
          </a:prstGeom>
          <a:noFill/>
          <a:ln w="38100">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49" name="Text Box 37"/>
          <p:cNvSpPr txBox="1">
            <a:spLocks noChangeArrowheads="1"/>
          </p:cNvSpPr>
          <p:nvPr/>
        </p:nvSpPr>
        <p:spPr bwMode="auto">
          <a:xfrm>
            <a:off x="827088" y="4868863"/>
            <a:ext cx="16557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66FF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1600" smtClean="0">
                <a:solidFill>
                  <a:srgbClr val="66FF66"/>
                </a:solidFill>
              </a:rPr>
              <a:t>Principalities</a:t>
            </a:r>
          </a:p>
        </p:txBody>
      </p:sp>
      <p:sp>
        <p:nvSpPr>
          <p:cNvPr id="550950" name="Rectangle 38"/>
          <p:cNvSpPr>
            <a:spLocks noGrp="1" noChangeArrowheads="1"/>
          </p:cNvSpPr>
          <p:nvPr>
            <p:ph type="title"/>
          </p:nvPr>
        </p:nvSpPr>
        <p:spPr>
          <a:xfrm>
            <a:off x="468313" y="0"/>
            <a:ext cx="8229600" cy="760413"/>
          </a:xfrm>
          <a:noFill/>
          <a:ln/>
        </p:spPr>
        <p:txBody>
          <a:bodyPr lIns="0" tIns="0" rIns="0" bIns="0"/>
          <a:lstStyle/>
          <a:p>
            <a:r>
              <a:rPr lang="en-GB" altLang="en-US">
                <a:solidFill>
                  <a:schemeClr val="accent2"/>
                </a:solidFill>
              </a:rPr>
              <a:t>Realms of Heaven</a:t>
            </a:r>
          </a:p>
        </p:txBody>
      </p:sp>
      <p:sp>
        <p:nvSpPr>
          <p:cNvPr id="550951" name="Text Box 39"/>
          <p:cNvSpPr txBox="1">
            <a:spLocks noChangeArrowheads="1"/>
          </p:cNvSpPr>
          <p:nvPr/>
        </p:nvSpPr>
        <p:spPr bwMode="auto">
          <a:xfrm>
            <a:off x="3312681" y="5499904"/>
            <a:ext cx="7921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1400" b="1" dirty="0" smtClean="0">
                <a:solidFill>
                  <a:srgbClr val="000000"/>
                </a:solidFill>
              </a:rPr>
              <a:t>Sheol</a:t>
            </a:r>
          </a:p>
        </p:txBody>
      </p:sp>
      <p:grpSp>
        <p:nvGrpSpPr>
          <p:cNvPr id="550952" name="Group 40"/>
          <p:cNvGrpSpPr>
            <a:grpSpLocks/>
          </p:cNvGrpSpPr>
          <p:nvPr/>
        </p:nvGrpSpPr>
        <p:grpSpPr bwMode="auto">
          <a:xfrm>
            <a:off x="2771776" y="5483895"/>
            <a:ext cx="1803400" cy="1119188"/>
            <a:chOff x="521" y="3657"/>
            <a:chExt cx="909" cy="569"/>
          </a:xfrm>
        </p:grpSpPr>
        <p:sp>
          <p:nvSpPr>
            <p:cNvPr id="550953" name="Arc 41"/>
            <p:cNvSpPr>
              <a:spLocks noChangeAspect="1"/>
            </p:cNvSpPr>
            <p:nvPr/>
          </p:nvSpPr>
          <p:spPr bwMode="auto">
            <a:xfrm rot="5400000">
              <a:off x="759" y="3555"/>
              <a:ext cx="433" cy="909"/>
            </a:xfrm>
            <a:custGeom>
              <a:avLst/>
              <a:gdLst>
                <a:gd name="G0" fmla="+- 0 0 0"/>
                <a:gd name="G1" fmla="+- 21470 0 0"/>
                <a:gd name="G2" fmla="+- 21600 0 0"/>
                <a:gd name="T0" fmla="*/ 2369 w 21600"/>
                <a:gd name="T1" fmla="*/ 0 h 42825"/>
                <a:gd name="T2" fmla="*/ 3247 w 21600"/>
                <a:gd name="T3" fmla="*/ 42825 h 42825"/>
                <a:gd name="T4" fmla="*/ 0 w 21600"/>
                <a:gd name="T5" fmla="*/ 21470 h 42825"/>
              </a:gdLst>
              <a:ahLst/>
              <a:cxnLst>
                <a:cxn ang="0">
                  <a:pos x="T0" y="T1"/>
                </a:cxn>
                <a:cxn ang="0">
                  <a:pos x="T2" y="T3"/>
                </a:cxn>
                <a:cxn ang="0">
                  <a:pos x="T4" y="T5"/>
                </a:cxn>
              </a:cxnLst>
              <a:rect l="0" t="0" r="r" b="b"/>
              <a:pathLst>
                <a:path w="21600" h="42825" fill="none" extrusionOk="0">
                  <a:moveTo>
                    <a:pt x="2368" y="0"/>
                  </a:moveTo>
                  <a:cubicBezTo>
                    <a:pt x="13315" y="1208"/>
                    <a:pt x="21600" y="10457"/>
                    <a:pt x="21600" y="21470"/>
                  </a:cubicBezTo>
                  <a:cubicBezTo>
                    <a:pt x="21600" y="32145"/>
                    <a:pt x="13801" y="41219"/>
                    <a:pt x="3246" y="42824"/>
                  </a:cubicBezTo>
                </a:path>
                <a:path w="21600" h="42825" stroke="0" extrusionOk="0">
                  <a:moveTo>
                    <a:pt x="2368" y="0"/>
                  </a:moveTo>
                  <a:cubicBezTo>
                    <a:pt x="13315" y="1208"/>
                    <a:pt x="21600" y="10457"/>
                    <a:pt x="21600" y="21470"/>
                  </a:cubicBezTo>
                  <a:cubicBezTo>
                    <a:pt x="21600" y="32145"/>
                    <a:pt x="13801" y="41219"/>
                    <a:pt x="3246" y="42824"/>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54" name="Arc 42"/>
            <p:cNvSpPr>
              <a:spLocks noChangeAspect="1"/>
            </p:cNvSpPr>
            <p:nvPr/>
          </p:nvSpPr>
          <p:spPr bwMode="auto">
            <a:xfrm rot="5400000">
              <a:off x="805" y="3539"/>
              <a:ext cx="324" cy="680"/>
            </a:xfrm>
            <a:custGeom>
              <a:avLst/>
              <a:gdLst>
                <a:gd name="G0" fmla="+- 0 0 0"/>
                <a:gd name="G1" fmla="+- 21470 0 0"/>
                <a:gd name="G2" fmla="+- 21600 0 0"/>
                <a:gd name="T0" fmla="*/ 2369 w 21600"/>
                <a:gd name="T1" fmla="*/ 0 h 42825"/>
                <a:gd name="T2" fmla="*/ 3247 w 21600"/>
                <a:gd name="T3" fmla="*/ 42825 h 42825"/>
                <a:gd name="T4" fmla="*/ 0 w 21600"/>
                <a:gd name="T5" fmla="*/ 21470 h 42825"/>
              </a:gdLst>
              <a:ahLst/>
              <a:cxnLst>
                <a:cxn ang="0">
                  <a:pos x="T0" y="T1"/>
                </a:cxn>
                <a:cxn ang="0">
                  <a:pos x="T2" y="T3"/>
                </a:cxn>
                <a:cxn ang="0">
                  <a:pos x="T4" y="T5"/>
                </a:cxn>
              </a:cxnLst>
              <a:rect l="0" t="0" r="r" b="b"/>
              <a:pathLst>
                <a:path w="21600" h="42825" fill="none" extrusionOk="0">
                  <a:moveTo>
                    <a:pt x="2368" y="0"/>
                  </a:moveTo>
                  <a:cubicBezTo>
                    <a:pt x="13315" y="1208"/>
                    <a:pt x="21600" y="10457"/>
                    <a:pt x="21600" y="21470"/>
                  </a:cubicBezTo>
                  <a:cubicBezTo>
                    <a:pt x="21600" y="32145"/>
                    <a:pt x="13801" y="41219"/>
                    <a:pt x="3246" y="42824"/>
                  </a:cubicBezTo>
                </a:path>
                <a:path w="21600" h="42825" stroke="0" extrusionOk="0">
                  <a:moveTo>
                    <a:pt x="2368" y="0"/>
                  </a:moveTo>
                  <a:cubicBezTo>
                    <a:pt x="13315" y="1208"/>
                    <a:pt x="21600" y="10457"/>
                    <a:pt x="21600" y="21470"/>
                  </a:cubicBezTo>
                  <a:cubicBezTo>
                    <a:pt x="21600" y="32145"/>
                    <a:pt x="13801" y="41219"/>
                    <a:pt x="3246" y="42824"/>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55" name="Arc 43"/>
            <p:cNvSpPr>
              <a:spLocks noChangeAspect="1"/>
            </p:cNvSpPr>
            <p:nvPr/>
          </p:nvSpPr>
          <p:spPr bwMode="auto">
            <a:xfrm rot="5400000">
              <a:off x="866" y="3539"/>
              <a:ext cx="215" cy="451"/>
            </a:xfrm>
            <a:custGeom>
              <a:avLst/>
              <a:gdLst>
                <a:gd name="G0" fmla="+- 0 0 0"/>
                <a:gd name="G1" fmla="+- 21470 0 0"/>
                <a:gd name="G2" fmla="+- 21600 0 0"/>
                <a:gd name="T0" fmla="*/ 2369 w 21600"/>
                <a:gd name="T1" fmla="*/ 0 h 42825"/>
                <a:gd name="T2" fmla="*/ 3247 w 21600"/>
                <a:gd name="T3" fmla="*/ 42825 h 42825"/>
                <a:gd name="T4" fmla="*/ 0 w 21600"/>
                <a:gd name="T5" fmla="*/ 21470 h 42825"/>
              </a:gdLst>
              <a:ahLst/>
              <a:cxnLst>
                <a:cxn ang="0">
                  <a:pos x="T0" y="T1"/>
                </a:cxn>
                <a:cxn ang="0">
                  <a:pos x="T2" y="T3"/>
                </a:cxn>
                <a:cxn ang="0">
                  <a:pos x="T4" y="T5"/>
                </a:cxn>
              </a:cxnLst>
              <a:rect l="0" t="0" r="r" b="b"/>
              <a:pathLst>
                <a:path w="21600" h="42825" fill="none" extrusionOk="0">
                  <a:moveTo>
                    <a:pt x="2368" y="0"/>
                  </a:moveTo>
                  <a:cubicBezTo>
                    <a:pt x="13315" y="1208"/>
                    <a:pt x="21600" y="10457"/>
                    <a:pt x="21600" y="21470"/>
                  </a:cubicBezTo>
                  <a:cubicBezTo>
                    <a:pt x="21600" y="32145"/>
                    <a:pt x="13801" y="41219"/>
                    <a:pt x="3246" y="42824"/>
                  </a:cubicBezTo>
                </a:path>
                <a:path w="21600" h="42825" stroke="0" extrusionOk="0">
                  <a:moveTo>
                    <a:pt x="2368" y="0"/>
                  </a:moveTo>
                  <a:cubicBezTo>
                    <a:pt x="13315" y="1208"/>
                    <a:pt x="21600" y="10457"/>
                    <a:pt x="21600" y="21470"/>
                  </a:cubicBezTo>
                  <a:cubicBezTo>
                    <a:pt x="21600" y="32145"/>
                    <a:pt x="13801" y="41219"/>
                    <a:pt x="3246" y="42824"/>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grpSp>
      <p:sp>
        <p:nvSpPr>
          <p:cNvPr id="550958" name="Text Box 46"/>
          <p:cNvSpPr txBox="1">
            <a:spLocks noChangeArrowheads="1"/>
          </p:cNvSpPr>
          <p:nvPr/>
        </p:nvSpPr>
        <p:spPr bwMode="auto">
          <a:xfrm>
            <a:off x="6735654" y="2990980"/>
            <a:ext cx="100806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dirty="0" smtClean="0">
                <a:solidFill>
                  <a:srgbClr val="FFFFFF"/>
                </a:solidFill>
              </a:rPr>
              <a:t>Time Line</a:t>
            </a:r>
          </a:p>
        </p:txBody>
      </p:sp>
      <p:sp>
        <p:nvSpPr>
          <p:cNvPr id="550959" name="Oval 47"/>
          <p:cNvSpPr>
            <a:spLocks noChangeArrowheads="1"/>
          </p:cNvSpPr>
          <p:nvPr/>
        </p:nvSpPr>
        <p:spPr bwMode="auto">
          <a:xfrm>
            <a:off x="5716502" y="5302250"/>
            <a:ext cx="1295400" cy="719138"/>
          </a:xfrm>
          <a:prstGeom prst="ellipse">
            <a:avLst/>
          </a:prstGeom>
          <a:solidFill>
            <a:srgbClr val="0000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60" name="Oval 48"/>
          <p:cNvSpPr>
            <a:spLocks noChangeArrowheads="1"/>
          </p:cNvSpPr>
          <p:nvPr/>
        </p:nvSpPr>
        <p:spPr bwMode="auto">
          <a:xfrm>
            <a:off x="4960348" y="6019006"/>
            <a:ext cx="1441450" cy="719138"/>
          </a:xfrm>
          <a:prstGeom prst="ellipse">
            <a:avLst/>
          </a:prstGeom>
          <a:solidFill>
            <a:srgbClr val="0000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61" name="Text Box 49"/>
          <p:cNvSpPr txBox="1">
            <a:spLocks noChangeArrowheads="1"/>
          </p:cNvSpPr>
          <p:nvPr/>
        </p:nvSpPr>
        <p:spPr bwMode="auto">
          <a:xfrm>
            <a:off x="4973509" y="6242908"/>
            <a:ext cx="136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1400" dirty="0" smtClean="0">
                <a:solidFill>
                  <a:srgbClr val="FFFFFF"/>
                </a:solidFill>
              </a:rPr>
              <a:t>Trophy Room</a:t>
            </a:r>
          </a:p>
        </p:txBody>
      </p:sp>
      <p:sp>
        <p:nvSpPr>
          <p:cNvPr id="550962" name="Text Box 50"/>
          <p:cNvSpPr txBox="1">
            <a:spLocks noChangeArrowheads="1"/>
          </p:cNvSpPr>
          <p:nvPr/>
        </p:nvSpPr>
        <p:spPr bwMode="auto">
          <a:xfrm>
            <a:off x="5860170" y="5538674"/>
            <a:ext cx="10080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1400" dirty="0" err="1" smtClean="0">
                <a:solidFill>
                  <a:srgbClr val="FFFFFF"/>
                </a:solidFill>
              </a:rPr>
              <a:t>Tartarus</a:t>
            </a:r>
            <a:endParaRPr lang="en-GB" altLang="en-US" sz="1400" dirty="0" smtClean="0">
              <a:solidFill>
                <a:srgbClr val="FFFFFF"/>
              </a:solidFill>
            </a:endParaRPr>
          </a:p>
        </p:txBody>
      </p:sp>
      <p:sp>
        <p:nvSpPr>
          <p:cNvPr id="550964" name="Line 52"/>
          <p:cNvSpPr>
            <a:spLocks noChangeShapeType="1"/>
          </p:cNvSpPr>
          <p:nvPr/>
        </p:nvSpPr>
        <p:spPr bwMode="auto">
          <a:xfrm flipH="1">
            <a:off x="3924299" y="5499905"/>
            <a:ext cx="1935870" cy="450046"/>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mtClean="0">
              <a:solidFill>
                <a:srgbClr val="FFFFFF"/>
              </a:solidFill>
            </a:endParaRPr>
          </a:p>
        </p:txBody>
      </p:sp>
      <p:sp>
        <p:nvSpPr>
          <p:cNvPr id="550965" name="Line 53"/>
          <p:cNvSpPr>
            <a:spLocks noChangeShapeType="1"/>
          </p:cNvSpPr>
          <p:nvPr/>
        </p:nvSpPr>
        <p:spPr bwMode="auto">
          <a:xfrm flipH="1">
            <a:off x="3924298" y="6233159"/>
            <a:ext cx="1088232" cy="144463"/>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mtClean="0">
              <a:solidFill>
                <a:srgbClr val="FFFFFF"/>
              </a:solidFill>
            </a:endParaRPr>
          </a:p>
        </p:txBody>
      </p:sp>
      <p:sp>
        <p:nvSpPr>
          <p:cNvPr id="53" name="Arc 31"/>
          <p:cNvSpPr>
            <a:spLocks noChangeAspect="1"/>
          </p:cNvSpPr>
          <p:nvPr/>
        </p:nvSpPr>
        <p:spPr bwMode="auto">
          <a:xfrm rot="21837015">
            <a:off x="4634259" y="3164240"/>
            <a:ext cx="237222" cy="485227"/>
          </a:xfrm>
          <a:custGeom>
            <a:avLst/>
            <a:gdLst>
              <a:gd name="G0" fmla="+- 0 0 0"/>
              <a:gd name="G1" fmla="+- 21470 0 0"/>
              <a:gd name="G2" fmla="+- 21600 0 0"/>
              <a:gd name="T0" fmla="*/ 2369 w 21600"/>
              <a:gd name="T1" fmla="*/ 0 h 41710"/>
              <a:gd name="T2" fmla="*/ 7543 w 21600"/>
              <a:gd name="T3" fmla="*/ 41710 h 41710"/>
              <a:gd name="T4" fmla="*/ 0 w 21600"/>
              <a:gd name="T5" fmla="*/ 21470 h 41710"/>
            </a:gdLst>
            <a:ahLst/>
            <a:cxnLst>
              <a:cxn ang="0">
                <a:pos x="T0" y="T1"/>
              </a:cxn>
              <a:cxn ang="0">
                <a:pos x="T2" y="T3"/>
              </a:cxn>
              <a:cxn ang="0">
                <a:pos x="T4" y="T5"/>
              </a:cxn>
            </a:cxnLst>
            <a:rect l="0" t="0" r="r" b="b"/>
            <a:pathLst>
              <a:path w="21600" h="41710" fill="none" extrusionOk="0">
                <a:moveTo>
                  <a:pt x="2368" y="0"/>
                </a:moveTo>
                <a:cubicBezTo>
                  <a:pt x="13315" y="1208"/>
                  <a:pt x="21600" y="10457"/>
                  <a:pt x="21600" y="21470"/>
                </a:cubicBezTo>
                <a:cubicBezTo>
                  <a:pt x="21600" y="30489"/>
                  <a:pt x="15995" y="38560"/>
                  <a:pt x="7543" y="41710"/>
                </a:cubicBezTo>
              </a:path>
              <a:path w="21600" h="41710" stroke="0" extrusionOk="0">
                <a:moveTo>
                  <a:pt x="2368" y="0"/>
                </a:moveTo>
                <a:cubicBezTo>
                  <a:pt x="13315" y="1208"/>
                  <a:pt x="21600" y="10457"/>
                  <a:pt x="21600" y="21470"/>
                </a:cubicBezTo>
                <a:cubicBezTo>
                  <a:pt x="21600" y="30489"/>
                  <a:pt x="15995" y="38560"/>
                  <a:pt x="7543" y="41710"/>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4" name="Arc 31"/>
          <p:cNvSpPr>
            <a:spLocks noChangeAspect="1"/>
          </p:cNvSpPr>
          <p:nvPr/>
        </p:nvSpPr>
        <p:spPr bwMode="auto">
          <a:xfrm rot="237015" flipH="1">
            <a:off x="2697024" y="3136767"/>
            <a:ext cx="229465" cy="520025"/>
          </a:xfrm>
          <a:custGeom>
            <a:avLst/>
            <a:gdLst>
              <a:gd name="G0" fmla="+- 0 0 0"/>
              <a:gd name="G1" fmla="+- 21470 0 0"/>
              <a:gd name="G2" fmla="+- 21600 0 0"/>
              <a:gd name="T0" fmla="*/ 2369 w 21600"/>
              <a:gd name="T1" fmla="*/ 0 h 41710"/>
              <a:gd name="T2" fmla="*/ 7543 w 21600"/>
              <a:gd name="T3" fmla="*/ 41710 h 41710"/>
              <a:gd name="T4" fmla="*/ 0 w 21600"/>
              <a:gd name="T5" fmla="*/ 21470 h 41710"/>
            </a:gdLst>
            <a:ahLst/>
            <a:cxnLst>
              <a:cxn ang="0">
                <a:pos x="T0" y="T1"/>
              </a:cxn>
              <a:cxn ang="0">
                <a:pos x="T2" y="T3"/>
              </a:cxn>
              <a:cxn ang="0">
                <a:pos x="T4" y="T5"/>
              </a:cxn>
            </a:cxnLst>
            <a:rect l="0" t="0" r="r" b="b"/>
            <a:pathLst>
              <a:path w="21600" h="41710" fill="none" extrusionOk="0">
                <a:moveTo>
                  <a:pt x="2368" y="0"/>
                </a:moveTo>
                <a:cubicBezTo>
                  <a:pt x="13315" y="1208"/>
                  <a:pt x="21600" y="10457"/>
                  <a:pt x="21600" y="21470"/>
                </a:cubicBezTo>
                <a:cubicBezTo>
                  <a:pt x="21600" y="30489"/>
                  <a:pt x="15995" y="38560"/>
                  <a:pt x="7543" y="41710"/>
                </a:cubicBezTo>
              </a:path>
              <a:path w="21600" h="41710" stroke="0" extrusionOk="0">
                <a:moveTo>
                  <a:pt x="2368" y="0"/>
                </a:moveTo>
                <a:cubicBezTo>
                  <a:pt x="13315" y="1208"/>
                  <a:pt x="21600" y="10457"/>
                  <a:pt x="21600" y="21470"/>
                </a:cubicBezTo>
                <a:cubicBezTo>
                  <a:pt x="21600" y="30489"/>
                  <a:pt x="15995" y="38560"/>
                  <a:pt x="7543" y="41710"/>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 name="Line 27"/>
          <p:cNvSpPr>
            <a:spLocks noChangeShapeType="1"/>
          </p:cNvSpPr>
          <p:nvPr/>
        </p:nvSpPr>
        <p:spPr bwMode="auto">
          <a:xfrm flipV="1">
            <a:off x="395289" y="3367088"/>
            <a:ext cx="4496946" cy="47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mtClean="0">
              <a:solidFill>
                <a:srgbClr val="FFFFFF"/>
              </a:solidFill>
            </a:endParaRPr>
          </a:p>
        </p:txBody>
      </p:sp>
      <p:sp>
        <p:nvSpPr>
          <p:cNvPr id="550920" name="Text Box 8"/>
          <p:cNvSpPr txBox="1">
            <a:spLocks noChangeArrowheads="1"/>
          </p:cNvSpPr>
          <p:nvPr/>
        </p:nvSpPr>
        <p:spPr bwMode="auto">
          <a:xfrm>
            <a:off x="2831652" y="3182422"/>
            <a:ext cx="18716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2400" dirty="0" smtClean="0">
                <a:solidFill>
                  <a:srgbClr val="CC00CC"/>
                </a:solidFill>
                <a:effectLst>
                  <a:outerShdw blurRad="38100" dist="38100" dir="2700000" algn="tl">
                    <a:srgbClr val="000000"/>
                  </a:outerShdw>
                </a:effectLst>
              </a:rPr>
              <a:t>Heaven</a:t>
            </a:r>
            <a:endParaRPr lang="en-GB" altLang="en-US" sz="2400" dirty="0" smtClean="0">
              <a:solidFill>
                <a:srgbClr val="FFFFFF"/>
              </a:solidFill>
            </a:endParaRPr>
          </a:p>
        </p:txBody>
      </p:sp>
      <p:sp>
        <p:nvSpPr>
          <p:cNvPr id="56" name="Text Box 46"/>
          <p:cNvSpPr txBox="1">
            <a:spLocks noChangeArrowheads="1"/>
          </p:cNvSpPr>
          <p:nvPr/>
        </p:nvSpPr>
        <p:spPr bwMode="auto">
          <a:xfrm>
            <a:off x="5773345" y="1628775"/>
            <a:ext cx="10080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2400" dirty="0" smtClean="0">
                <a:solidFill>
                  <a:srgbClr val="FFFFFF"/>
                </a:solidFill>
              </a:rPr>
              <a:t>Gates</a:t>
            </a:r>
            <a:endParaRPr lang="en-GB" altLang="en-US" sz="2400" dirty="0" smtClean="0">
              <a:solidFill>
                <a:srgbClr val="FFFFFF"/>
              </a:solidFill>
            </a:endParaRPr>
          </a:p>
        </p:txBody>
      </p:sp>
      <p:sp>
        <p:nvSpPr>
          <p:cNvPr id="57" name="Text Box 46"/>
          <p:cNvSpPr txBox="1">
            <a:spLocks noChangeArrowheads="1"/>
          </p:cNvSpPr>
          <p:nvPr/>
        </p:nvSpPr>
        <p:spPr bwMode="auto">
          <a:xfrm>
            <a:off x="6625430" y="3448429"/>
            <a:ext cx="100806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dirty="0" smtClean="0">
                <a:solidFill>
                  <a:srgbClr val="FFFFFF"/>
                </a:solidFill>
              </a:rPr>
              <a:t>Way</a:t>
            </a:r>
            <a:endParaRPr lang="en-GB" altLang="en-US" dirty="0" smtClean="0">
              <a:solidFill>
                <a:srgbClr val="FFFFFF"/>
              </a:solidFill>
            </a:endParaRPr>
          </a:p>
        </p:txBody>
      </p:sp>
      <p:sp>
        <p:nvSpPr>
          <p:cNvPr id="58" name="Text Box 46"/>
          <p:cNvSpPr txBox="1">
            <a:spLocks noChangeArrowheads="1"/>
          </p:cNvSpPr>
          <p:nvPr/>
        </p:nvSpPr>
        <p:spPr bwMode="auto">
          <a:xfrm>
            <a:off x="6648420" y="4442691"/>
            <a:ext cx="1008062"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2000" dirty="0" smtClean="0">
                <a:solidFill>
                  <a:srgbClr val="FFFFFF"/>
                </a:solidFill>
              </a:rPr>
              <a:t>Paths Meet</a:t>
            </a:r>
            <a:endParaRPr lang="en-GB" altLang="en-US" sz="2000" dirty="0" smtClean="0">
              <a:solidFill>
                <a:srgbClr val="FFFFFF"/>
              </a:solidFill>
            </a:endParaRPr>
          </a:p>
        </p:txBody>
      </p:sp>
      <p:sp>
        <p:nvSpPr>
          <p:cNvPr id="59" name="Line 52"/>
          <p:cNvSpPr>
            <a:spLocks noChangeShapeType="1"/>
          </p:cNvSpPr>
          <p:nvPr/>
        </p:nvSpPr>
        <p:spPr bwMode="auto">
          <a:xfrm flipH="1">
            <a:off x="4845537" y="1936552"/>
            <a:ext cx="1556261" cy="1393445"/>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mtClean="0">
              <a:solidFill>
                <a:srgbClr val="FFFFFF"/>
              </a:solidFill>
            </a:endParaRPr>
          </a:p>
        </p:txBody>
      </p:sp>
      <p:sp>
        <p:nvSpPr>
          <p:cNvPr id="60" name="Line 52"/>
          <p:cNvSpPr>
            <a:spLocks noChangeShapeType="1"/>
          </p:cNvSpPr>
          <p:nvPr/>
        </p:nvSpPr>
        <p:spPr bwMode="auto">
          <a:xfrm flipH="1" flipV="1">
            <a:off x="4845537" y="3396779"/>
            <a:ext cx="1746065" cy="951717"/>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mtClean="0">
              <a:solidFill>
                <a:srgbClr val="FFFFFF"/>
              </a:solidFill>
            </a:endParaRPr>
          </a:p>
        </p:txBody>
      </p:sp>
      <p:sp>
        <p:nvSpPr>
          <p:cNvPr id="2" name="Rectangle 1"/>
          <p:cNvSpPr/>
          <p:nvPr/>
        </p:nvSpPr>
        <p:spPr>
          <a:xfrm>
            <a:off x="6364201" y="3269454"/>
            <a:ext cx="90000" cy="2047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Rectangle 61"/>
          <p:cNvSpPr/>
          <p:nvPr/>
        </p:nvSpPr>
        <p:spPr>
          <a:xfrm>
            <a:off x="5946177" y="3269454"/>
            <a:ext cx="90000" cy="2047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Rectangle 62"/>
          <p:cNvSpPr/>
          <p:nvPr/>
        </p:nvSpPr>
        <p:spPr>
          <a:xfrm>
            <a:off x="5737490" y="3269454"/>
            <a:ext cx="90000" cy="2047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63"/>
          <p:cNvSpPr/>
          <p:nvPr/>
        </p:nvSpPr>
        <p:spPr>
          <a:xfrm>
            <a:off x="5341283" y="3269454"/>
            <a:ext cx="90000" cy="2047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Text Box 46"/>
          <p:cNvSpPr txBox="1">
            <a:spLocks noChangeArrowheads="1"/>
          </p:cNvSpPr>
          <p:nvPr/>
        </p:nvSpPr>
        <p:spPr bwMode="auto">
          <a:xfrm>
            <a:off x="6648420" y="4118073"/>
            <a:ext cx="10080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2000" dirty="0" smtClean="0">
                <a:solidFill>
                  <a:srgbClr val="FFFFFF"/>
                </a:solidFill>
              </a:rPr>
              <a:t>Heights</a:t>
            </a:r>
            <a:endParaRPr lang="en-GB" altLang="en-US" sz="2000" dirty="0" smtClean="0">
              <a:solidFill>
                <a:srgbClr val="FFFFFF"/>
              </a:solidFill>
            </a:endParaRPr>
          </a:p>
        </p:txBody>
      </p:sp>
      <p:sp>
        <p:nvSpPr>
          <p:cNvPr id="3" name="Oval 2"/>
          <p:cNvSpPr/>
          <p:nvPr/>
        </p:nvSpPr>
        <p:spPr>
          <a:xfrm>
            <a:off x="4742799" y="3274033"/>
            <a:ext cx="217549" cy="18059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Tree>
    <p:extLst>
      <p:ext uri="{BB962C8B-B14F-4D97-AF65-F5344CB8AC3E}">
        <p14:creationId xmlns:p14="http://schemas.microsoft.com/office/powerpoint/2010/main" val="39157408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Oval 3"/>
          <p:cNvSpPr>
            <a:spLocks noChangeAspect="1"/>
          </p:cNvSpPr>
          <p:nvPr/>
        </p:nvSpPr>
        <p:spPr>
          <a:xfrm>
            <a:off x="1187624" y="764704"/>
            <a:ext cx="5760000" cy="5760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 name="Oval 4"/>
          <p:cNvSpPr>
            <a:spLocks noChangeAspect="1"/>
          </p:cNvSpPr>
          <p:nvPr/>
        </p:nvSpPr>
        <p:spPr>
          <a:xfrm>
            <a:off x="1727944" y="1304704"/>
            <a:ext cx="4680000" cy="4680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 name="Oval 5"/>
          <p:cNvSpPr>
            <a:spLocks noChangeAspect="1"/>
          </p:cNvSpPr>
          <p:nvPr/>
        </p:nvSpPr>
        <p:spPr>
          <a:xfrm>
            <a:off x="2447624" y="2025024"/>
            <a:ext cx="3240000" cy="3240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Oval 6"/>
          <p:cNvSpPr>
            <a:spLocks noChangeAspect="1"/>
          </p:cNvSpPr>
          <p:nvPr/>
        </p:nvSpPr>
        <p:spPr>
          <a:xfrm>
            <a:off x="3077944" y="2654704"/>
            <a:ext cx="1980000" cy="1980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9" name="Straight Connector 8"/>
          <p:cNvCxnSpPr/>
          <p:nvPr/>
        </p:nvCxnSpPr>
        <p:spPr>
          <a:xfrm>
            <a:off x="4067944" y="3644704"/>
            <a:ext cx="4248472" cy="32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316416" y="2492896"/>
            <a:ext cx="0" cy="2141808"/>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099917" y="5235031"/>
            <a:ext cx="4248472" cy="320"/>
          </a:xfrm>
          <a:prstGeom prst="line">
            <a:avLst/>
          </a:prstGeom>
          <a:ln w="63500">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743088" y="795462"/>
            <a:ext cx="10418" cy="5734959"/>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43088" y="764704"/>
            <a:ext cx="3314118"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53506" y="6530421"/>
            <a:ext cx="3314118"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53506" y="1286678"/>
            <a:ext cx="3314118"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53506" y="2025024"/>
            <a:ext cx="3314118"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90565" y="2679344"/>
            <a:ext cx="3314118"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85799" y="5237071"/>
            <a:ext cx="3314118"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85799" y="4634704"/>
            <a:ext cx="3314118"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53506" y="5979741"/>
            <a:ext cx="3314118"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947624" y="4797152"/>
            <a:ext cx="1080760" cy="369332"/>
          </a:xfrm>
          <a:prstGeom prst="rect">
            <a:avLst/>
          </a:prstGeom>
          <a:noFill/>
        </p:spPr>
        <p:txBody>
          <a:bodyPr wrap="square" rtlCol="0">
            <a:spAutoFit/>
          </a:bodyPr>
          <a:lstStyle/>
          <a:p>
            <a:pPr algn="ctr"/>
            <a:r>
              <a:rPr lang="en-GB" dirty="0">
                <a:solidFill>
                  <a:prstClr val="black"/>
                </a:solidFill>
                <a:cs typeface="Arial" charset="0"/>
              </a:rPr>
              <a:t>LIGHT</a:t>
            </a:r>
          </a:p>
        </p:txBody>
      </p:sp>
      <p:sp>
        <p:nvSpPr>
          <p:cNvPr id="31" name="TextBox 30"/>
          <p:cNvSpPr txBox="1"/>
          <p:nvPr/>
        </p:nvSpPr>
        <p:spPr>
          <a:xfrm>
            <a:off x="7107198" y="5615372"/>
            <a:ext cx="1080760" cy="646331"/>
          </a:xfrm>
          <a:prstGeom prst="rect">
            <a:avLst/>
          </a:prstGeom>
          <a:noFill/>
        </p:spPr>
        <p:txBody>
          <a:bodyPr wrap="square" rtlCol="0">
            <a:spAutoFit/>
          </a:bodyPr>
          <a:lstStyle/>
          <a:p>
            <a:pPr algn="ctr"/>
            <a:r>
              <a:rPr lang="en-GB" dirty="0">
                <a:solidFill>
                  <a:prstClr val="black"/>
                </a:solidFill>
                <a:cs typeface="Arial" charset="0"/>
              </a:rPr>
              <a:t>LIGHT &amp; DARK</a:t>
            </a:r>
          </a:p>
        </p:txBody>
      </p:sp>
      <p:sp>
        <p:nvSpPr>
          <p:cNvPr id="32" name="TextBox 31"/>
          <p:cNvSpPr txBox="1"/>
          <p:nvPr/>
        </p:nvSpPr>
        <p:spPr>
          <a:xfrm>
            <a:off x="4139961" y="6040213"/>
            <a:ext cx="1573421" cy="369332"/>
          </a:xfrm>
          <a:prstGeom prst="rect">
            <a:avLst/>
          </a:prstGeom>
          <a:noFill/>
        </p:spPr>
        <p:txBody>
          <a:bodyPr wrap="square" rtlCol="0">
            <a:spAutoFit/>
          </a:bodyPr>
          <a:lstStyle/>
          <a:p>
            <a:pPr algn="ctr"/>
            <a:r>
              <a:rPr lang="en-GB" dirty="0">
                <a:solidFill>
                  <a:prstClr val="black"/>
                </a:solidFill>
                <a:cs typeface="Arial" charset="0"/>
              </a:rPr>
              <a:t>Time &amp; Space</a:t>
            </a:r>
          </a:p>
        </p:txBody>
      </p:sp>
      <p:grpSp>
        <p:nvGrpSpPr>
          <p:cNvPr id="3" name="Group 2"/>
          <p:cNvGrpSpPr/>
          <p:nvPr/>
        </p:nvGrpSpPr>
        <p:grpSpPr>
          <a:xfrm>
            <a:off x="732787" y="831316"/>
            <a:ext cx="1444993" cy="5753552"/>
            <a:chOff x="732787" y="831316"/>
            <a:chExt cx="1444993" cy="5753552"/>
          </a:xfrm>
        </p:grpSpPr>
        <p:sp>
          <p:nvSpPr>
            <p:cNvPr id="36" name="TextBox 35"/>
            <p:cNvSpPr txBox="1"/>
            <p:nvPr/>
          </p:nvSpPr>
          <p:spPr>
            <a:xfrm>
              <a:off x="813947" y="831316"/>
              <a:ext cx="1080760" cy="369332"/>
            </a:xfrm>
            <a:prstGeom prst="rect">
              <a:avLst/>
            </a:prstGeom>
            <a:noFill/>
          </p:spPr>
          <p:txBody>
            <a:bodyPr wrap="square" rtlCol="0">
              <a:spAutoFit/>
            </a:bodyPr>
            <a:lstStyle/>
            <a:p>
              <a:pPr algn="ctr"/>
              <a:r>
                <a:rPr lang="en-GB" dirty="0">
                  <a:solidFill>
                    <a:srgbClr val="FF0000"/>
                  </a:solidFill>
                  <a:cs typeface="Arial" charset="0"/>
                </a:rPr>
                <a:t>Eternity</a:t>
              </a:r>
            </a:p>
          </p:txBody>
        </p:sp>
        <p:sp>
          <p:nvSpPr>
            <p:cNvPr id="37" name="TextBox 36"/>
            <p:cNvSpPr txBox="1"/>
            <p:nvPr/>
          </p:nvSpPr>
          <p:spPr>
            <a:xfrm>
              <a:off x="753506" y="1484784"/>
              <a:ext cx="1379723" cy="369332"/>
            </a:xfrm>
            <a:prstGeom prst="rect">
              <a:avLst/>
            </a:prstGeom>
            <a:noFill/>
          </p:spPr>
          <p:txBody>
            <a:bodyPr wrap="square" rtlCol="0">
              <a:spAutoFit/>
            </a:bodyPr>
            <a:lstStyle/>
            <a:p>
              <a:pPr algn="ctr"/>
              <a:r>
                <a:rPr lang="en-GB" dirty="0">
                  <a:solidFill>
                    <a:srgbClr val="FF0000"/>
                  </a:solidFill>
                  <a:cs typeface="Arial" charset="0"/>
                </a:rPr>
                <a:t>Perfection</a:t>
              </a:r>
            </a:p>
          </p:txBody>
        </p:sp>
        <p:sp>
          <p:nvSpPr>
            <p:cNvPr id="38" name="TextBox 37"/>
            <p:cNvSpPr txBox="1"/>
            <p:nvPr/>
          </p:nvSpPr>
          <p:spPr>
            <a:xfrm>
              <a:off x="783582" y="2045462"/>
              <a:ext cx="1308812" cy="646331"/>
            </a:xfrm>
            <a:prstGeom prst="rect">
              <a:avLst/>
            </a:prstGeom>
            <a:noFill/>
          </p:spPr>
          <p:txBody>
            <a:bodyPr wrap="square" rtlCol="0">
              <a:spAutoFit/>
            </a:bodyPr>
            <a:lstStyle/>
            <a:p>
              <a:pPr algn="ctr"/>
              <a:r>
                <a:rPr lang="en-GB" dirty="0">
                  <a:solidFill>
                    <a:srgbClr val="FF0000"/>
                  </a:solidFill>
                  <a:cs typeface="Arial" charset="0"/>
                </a:rPr>
                <a:t>Heaven </a:t>
              </a:r>
              <a:r>
                <a:rPr lang="en-GB" dirty="0" smtClean="0">
                  <a:solidFill>
                    <a:srgbClr val="FF0000"/>
                  </a:solidFill>
                  <a:cs typeface="Arial" charset="0"/>
                </a:rPr>
                <a:t>of Heavens</a:t>
              </a:r>
              <a:endParaRPr lang="en-GB" dirty="0">
                <a:solidFill>
                  <a:srgbClr val="FF0000"/>
                </a:solidFill>
                <a:cs typeface="Arial" charset="0"/>
              </a:endParaRPr>
            </a:p>
          </p:txBody>
        </p:sp>
        <p:sp>
          <p:nvSpPr>
            <p:cNvPr id="39" name="TextBox 38"/>
            <p:cNvSpPr txBox="1"/>
            <p:nvPr/>
          </p:nvSpPr>
          <p:spPr>
            <a:xfrm>
              <a:off x="732787" y="3213742"/>
              <a:ext cx="995157" cy="369332"/>
            </a:xfrm>
            <a:prstGeom prst="rect">
              <a:avLst/>
            </a:prstGeom>
            <a:noFill/>
          </p:spPr>
          <p:txBody>
            <a:bodyPr wrap="square" rtlCol="0">
              <a:spAutoFit/>
            </a:bodyPr>
            <a:lstStyle/>
            <a:p>
              <a:pPr algn="ctr"/>
              <a:r>
                <a:rPr lang="en-GB" dirty="0">
                  <a:solidFill>
                    <a:srgbClr val="FF0000"/>
                  </a:solidFill>
                  <a:cs typeface="Arial" charset="0"/>
                </a:rPr>
                <a:t>Heaven</a:t>
              </a:r>
            </a:p>
          </p:txBody>
        </p:sp>
        <p:sp>
          <p:nvSpPr>
            <p:cNvPr id="40" name="TextBox 39"/>
            <p:cNvSpPr txBox="1"/>
            <p:nvPr/>
          </p:nvSpPr>
          <p:spPr>
            <a:xfrm>
              <a:off x="767610" y="4590740"/>
              <a:ext cx="1410170" cy="646331"/>
            </a:xfrm>
            <a:prstGeom prst="rect">
              <a:avLst/>
            </a:prstGeom>
            <a:noFill/>
          </p:spPr>
          <p:txBody>
            <a:bodyPr wrap="square" rtlCol="0">
              <a:spAutoFit/>
            </a:bodyPr>
            <a:lstStyle/>
            <a:p>
              <a:pPr algn="ctr"/>
              <a:r>
                <a:rPr lang="en-GB" dirty="0">
                  <a:solidFill>
                    <a:srgbClr val="FF0000"/>
                  </a:solidFill>
                  <a:cs typeface="Arial" charset="0"/>
                </a:rPr>
                <a:t>Kingdom of Heaven</a:t>
              </a:r>
            </a:p>
          </p:txBody>
        </p:sp>
        <p:sp>
          <p:nvSpPr>
            <p:cNvPr id="41" name="TextBox 40"/>
            <p:cNvSpPr txBox="1"/>
            <p:nvPr/>
          </p:nvSpPr>
          <p:spPr>
            <a:xfrm>
              <a:off x="748297" y="5292206"/>
              <a:ext cx="1410170" cy="646331"/>
            </a:xfrm>
            <a:prstGeom prst="rect">
              <a:avLst/>
            </a:prstGeom>
            <a:noFill/>
          </p:spPr>
          <p:txBody>
            <a:bodyPr wrap="square" rtlCol="0">
              <a:spAutoFit/>
            </a:bodyPr>
            <a:lstStyle/>
            <a:p>
              <a:pPr algn="ctr"/>
              <a:r>
                <a:rPr lang="en-GB" dirty="0">
                  <a:solidFill>
                    <a:srgbClr val="FF0000"/>
                  </a:solidFill>
                  <a:cs typeface="Arial" charset="0"/>
                </a:rPr>
                <a:t>Kingdom of God</a:t>
              </a:r>
            </a:p>
          </p:txBody>
        </p:sp>
        <p:sp>
          <p:nvSpPr>
            <p:cNvPr id="42" name="TextBox 41"/>
            <p:cNvSpPr txBox="1"/>
            <p:nvPr/>
          </p:nvSpPr>
          <p:spPr>
            <a:xfrm>
              <a:off x="732787" y="5938537"/>
              <a:ext cx="1410170" cy="646331"/>
            </a:xfrm>
            <a:prstGeom prst="rect">
              <a:avLst/>
            </a:prstGeom>
            <a:noFill/>
          </p:spPr>
          <p:txBody>
            <a:bodyPr wrap="square" rtlCol="0">
              <a:spAutoFit/>
            </a:bodyPr>
            <a:lstStyle/>
            <a:p>
              <a:pPr algn="ctr"/>
              <a:r>
                <a:rPr lang="en-GB" dirty="0">
                  <a:solidFill>
                    <a:srgbClr val="FF0000"/>
                  </a:solidFill>
                  <a:cs typeface="Arial" charset="0"/>
                </a:rPr>
                <a:t>Kingdom of Earth</a:t>
              </a:r>
            </a:p>
          </p:txBody>
        </p:sp>
      </p:grpSp>
      <p:cxnSp>
        <p:nvCxnSpPr>
          <p:cNvPr id="44" name="Straight Connector 43"/>
          <p:cNvCxnSpPr/>
          <p:nvPr/>
        </p:nvCxnSpPr>
        <p:spPr>
          <a:xfrm>
            <a:off x="323528" y="3645024"/>
            <a:ext cx="3744096" cy="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14550" y="2645296"/>
            <a:ext cx="0" cy="2141808"/>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6335944" y="3581245"/>
            <a:ext cx="144000" cy="144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8" name="Oval 47"/>
          <p:cNvSpPr/>
          <p:nvPr/>
        </p:nvSpPr>
        <p:spPr>
          <a:xfrm>
            <a:off x="6875624" y="3572200"/>
            <a:ext cx="144000" cy="144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0" name="Oval 49"/>
          <p:cNvSpPr/>
          <p:nvPr/>
        </p:nvSpPr>
        <p:spPr>
          <a:xfrm>
            <a:off x="5583162" y="3576841"/>
            <a:ext cx="144000" cy="144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1" name="Oval 50"/>
          <p:cNvSpPr/>
          <p:nvPr/>
        </p:nvSpPr>
        <p:spPr>
          <a:xfrm>
            <a:off x="4994261" y="3539287"/>
            <a:ext cx="144000" cy="144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nvGrpSpPr>
          <p:cNvPr id="11" name="Group 10"/>
          <p:cNvGrpSpPr/>
          <p:nvPr/>
        </p:nvGrpSpPr>
        <p:grpSpPr>
          <a:xfrm>
            <a:off x="5188698" y="2876593"/>
            <a:ext cx="788927" cy="695607"/>
            <a:chOff x="5907822" y="2924212"/>
            <a:chExt cx="788927" cy="695607"/>
          </a:xfrm>
        </p:grpSpPr>
        <p:pic>
          <p:nvPicPr>
            <p:cNvPr id="4098" name="Picture 2" descr="https://encrypted-tbn2.google.com/images?q=tbn:ANd9GcSdk5AmUUuDpU1ByNS3UFI9hNdONWbk9s4ngerniLamhKZ4H5p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65570" y="3296654"/>
              <a:ext cx="270403" cy="323165"/>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2" descr="https://encrypted-tbn2.google.com/images?q=tbn:ANd9GcSdk5AmUUuDpU1ByNS3UFI9hNdONWbk9s4ngerniLamhKZ4H5p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426346" y="3288122"/>
              <a:ext cx="270403" cy="32316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encrypted-tbn1.google.com/images?q=tbn:ANd9GcTBi7jvsKht7eh8FaqB1-QaXETJwSmuMV44NrHxzJOyIeSxBG_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5907822" y="2924212"/>
              <a:ext cx="292949" cy="372442"/>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TextBox 7"/>
          <p:cNvSpPr txBox="1"/>
          <p:nvPr/>
        </p:nvSpPr>
        <p:spPr>
          <a:xfrm>
            <a:off x="4491890" y="2691793"/>
            <a:ext cx="910988" cy="276999"/>
          </a:xfrm>
          <a:prstGeom prst="rect">
            <a:avLst/>
          </a:prstGeom>
          <a:noFill/>
        </p:spPr>
        <p:txBody>
          <a:bodyPr wrap="square" lIns="0" tIns="0" rIns="0" bIns="0" rtlCol="0">
            <a:spAutoFit/>
          </a:bodyPr>
          <a:lstStyle/>
          <a:p>
            <a:pPr algn="ctr"/>
            <a:r>
              <a:rPr lang="en-GB" dirty="0" smtClean="0">
                <a:solidFill>
                  <a:prstClr val="black"/>
                </a:solidFill>
              </a:rPr>
              <a:t>Heights</a:t>
            </a:r>
            <a:endParaRPr lang="en-GB" dirty="0">
              <a:solidFill>
                <a:prstClr val="black"/>
              </a:solidFill>
            </a:endParaRPr>
          </a:p>
        </p:txBody>
      </p:sp>
      <p:sp>
        <p:nvSpPr>
          <p:cNvPr id="43" name="TextBox 42"/>
          <p:cNvSpPr txBox="1"/>
          <p:nvPr/>
        </p:nvSpPr>
        <p:spPr>
          <a:xfrm>
            <a:off x="6565084" y="1207785"/>
            <a:ext cx="1410170" cy="646331"/>
          </a:xfrm>
          <a:prstGeom prst="rect">
            <a:avLst/>
          </a:prstGeom>
          <a:noFill/>
        </p:spPr>
        <p:txBody>
          <a:bodyPr wrap="square" rtlCol="0">
            <a:spAutoFit/>
          </a:bodyPr>
          <a:lstStyle/>
          <a:p>
            <a:pPr algn="ctr"/>
            <a:r>
              <a:rPr lang="en-GB" dirty="0">
                <a:solidFill>
                  <a:prstClr val="black"/>
                </a:solidFill>
                <a:cs typeface="Arial" charset="0"/>
              </a:rPr>
              <a:t>2 Cherubim</a:t>
            </a:r>
          </a:p>
          <a:p>
            <a:pPr algn="ctr"/>
            <a:r>
              <a:rPr lang="en-GB" dirty="0">
                <a:solidFill>
                  <a:prstClr val="black"/>
                </a:solidFill>
                <a:cs typeface="Arial" charset="0"/>
              </a:rPr>
              <a:t>Fiery Sword</a:t>
            </a:r>
          </a:p>
        </p:txBody>
      </p:sp>
      <p:sp>
        <p:nvSpPr>
          <p:cNvPr id="67" name="Text Box 46"/>
          <p:cNvSpPr txBox="1">
            <a:spLocks noChangeArrowheads="1"/>
          </p:cNvSpPr>
          <p:nvPr/>
        </p:nvSpPr>
        <p:spPr bwMode="auto">
          <a:xfrm>
            <a:off x="3886754" y="3841301"/>
            <a:ext cx="10080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2000" dirty="0" smtClean="0">
                <a:solidFill>
                  <a:schemeClr val="bg1"/>
                </a:solidFill>
              </a:rPr>
              <a:t>Gates</a:t>
            </a:r>
            <a:endParaRPr lang="en-GB" altLang="en-US" sz="2000" dirty="0" smtClean="0">
              <a:solidFill>
                <a:schemeClr val="bg1"/>
              </a:solidFill>
            </a:endParaRPr>
          </a:p>
        </p:txBody>
      </p:sp>
      <p:sp>
        <p:nvSpPr>
          <p:cNvPr id="68" name="Text Box 46"/>
          <p:cNvSpPr txBox="1">
            <a:spLocks noChangeArrowheads="1"/>
          </p:cNvSpPr>
          <p:nvPr/>
        </p:nvSpPr>
        <p:spPr bwMode="auto">
          <a:xfrm>
            <a:off x="7107198" y="3295201"/>
            <a:ext cx="100806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dirty="0" smtClean="0">
                <a:solidFill>
                  <a:schemeClr val="bg1"/>
                </a:solidFill>
              </a:rPr>
              <a:t>Way</a:t>
            </a:r>
            <a:endParaRPr lang="en-GB" altLang="en-US" dirty="0" smtClean="0">
              <a:solidFill>
                <a:schemeClr val="bg1"/>
              </a:solidFill>
            </a:endParaRPr>
          </a:p>
        </p:txBody>
      </p:sp>
      <p:sp>
        <p:nvSpPr>
          <p:cNvPr id="69" name="Text Box 46"/>
          <p:cNvSpPr txBox="1">
            <a:spLocks noChangeArrowheads="1"/>
          </p:cNvSpPr>
          <p:nvPr/>
        </p:nvSpPr>
        <p:spPr bwMode="auto">
          <a:xfrm>
            <a:off x="3867891" y="3027247"/>
            <a:ext cx="100806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dirty="0" smtClean="0">
                <a:solidFill>
                  <a:schemeClr val="bg1"/>
                </a:solidFill>
              </a:rPr>
              <a:t>Paths Meet</a:t>
            </a:r>
            <a:endParaRPr lang="en-GB" altLang="en-US" dirty="0" smtClean="0">
              <a:solidFill>
                <a:schemeClr val="bg1"/>
              </a:solidFill>
            </a:endParaRPr>
          </a:p>
        </p:txBody>
      </p:sp>
      <p:sp>
        <p:nvSpPr>
          <p:cNvPr id="70" name="Line 52"/>
          <p:cNvSpPr>
            <a:spLocks noChangeShapeType="1"/>
          </p:cNvSpPr>
          <p:nvPr/>
        </p:nvSpPr>
        <p:spPr bwMode="auto">
          <a:xfrm flipH="1">
            <a:off x="5647996" y="1796173"/>
            <a:ext cx="1556261" cy="1393445"/>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mtClean="0">
              <a:solidFill>
                <a:schemeClr val="bg1"/>
              </a:solidFill>
            </a:endParaRPr>
          </a:p>
        </p:txBody>
      </p:sp>
      <p:sp>
        <p:nvSpPr>
          <p:cNvPr id="72" name="Rectangle 71"/>
          <p:cNvSpPr/>
          <p:nvPr/>
        </p:nvSpPr>
        <p:spPr>
          <a:xfrm>
            <a:off x="7168402" y="3558709"/>
            <a:ext cx="71710" cy="2047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73" name="Rectangle 72"/>
          <p:cNvSpPr/>
          <p:nvPr/>
        </p:nvSpPr>
        <p:spPr>
          <a:xfrm>
            <a:off x="6569716" y="3540225"/>
            <a:ext cx="71710" cy="2047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74" name="Rectangle 73"/>
          <p:cNvSpPr/>
          <p:nvPr/>
        </p:nvSpPr>
        <p:spPr>
          <a:xfrm>
            <a:off x="6108803" y="3558708"/>
            <a:ext cx="71710" cy="2047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75" name="Rectangle 74"/>
          <p:cNvSpPr/>
          <p:nvPr/>
        </p:nvSpPr>
        <p:spPr>
          <a:xfrm>
            <a:off x="6752806" y="3539287"/>
            <a:ext cx="71710" cy="2047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77" name="TextBox 76"/>
          <p:cNvSpPr txBox="1"/>
          <p:nvPr/>
        </p:nvSpPr>
        <p:spPr>
          <a:xfrm>
            <a:off x="837330" y="3841301"/>
            <a:ext cx="2240613" cy="553998"/>
          </a:xfrm>
          <a:prstGeom prst="rect">
            <a:avLst/>
          </a:prstGeom>
          <a:noFill/>
        </p:spPr>
        <p:txBody>
          <a:bodyPr wrap="square" lIns="0" tIns="0" rIns="0" bIns="0" rtlCol="0">
            <a:spAutoFit/>
          </a:bodyPr>
          <a:lstStyle/>
          <a:p>
            <a:r>
              <a:rPr lang="en-GB" dirty="0">
                <a:solidFill>
                  <a:srgbClr val="FF0000"/>
                </a:solidFill>
                <a:cs typeface="Arial" charset="0"/>
              </a:rPr>
              <a:t>M</a:t>
            </a:r>
            <a:r>
              <a:rPr lang="en-GB" dirty="0" smtClean="0">
                <a:solidFill>
                  <a:srgbClr val="FF0000"/>
                </a:solidFill>
                <a:cs typeface="Arial" charset="0"/>
              </a:rPr>
              <a:t>ount Zion</a:t>
            </a:r>
            <a:br>
              <a:rPr lang="en-GB" dirty="0" smtClean="0">
                <a:solidFill>
                  <a:srgbClr val="FF0000"/>
                </a:solidFill>
                <a:cs typeface="Arial" charset="0"/>
              </a:rPr>
            </a:br>
            <a:r>
              <a:rPr lang="en-GB" dirty="0" smtClean="0">
                <a:solidFill>
                  <a:srgbClr val="FF0000"/>
                </a:solidFill>
                <a:cs typeface="Arial" charset="0"/>
              </a:rPr>
              <a:t>City of God</a:t>
            </a:r>
            <a:endParaRPr lang="en-GB" dirty="0">
              <a:solidFill>
                <a:srgbClr val="FF0000"/>
              </a:solidFill>
              <a:cs typeface="Arial" charset="0"/>
            </a:endParaRPr>
          </a:p>
        </p:txBody>
      </p:sp>
    </p:spTree>
    <p:extLst>
      <p:ext uri="{BB962C8B-B14F-4D97-AF65-F5344CB8AC3E}">
        <p14:creationId xmlns:p14="http://schemas.microsoft.com/office/powerpoint/2010/main" val="37333910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1" y="0"/>
            <a:ext cx="763284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70467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Oval 3"/>
          <p:cNvSpPr>
            <a:spLocks noChangeAspect="1"/>
          </p:cNvSpPr>
          <p:nvPr/>
        </p:nvSpPr>
        <p:spPr>
          <a:xfrm>
            <a:off x="1187624" y="764704"/>
            <a:ext cx="5760000" cy="5760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 name="Oval 4"/>
          <p:cNvSpPr>
            <a:spLocks noChangeAspect="1"/>
          </p:cNvSpPr>
          <p:nvPr/>
        </p:nvSpPr>
        <p:spPr>
          <a:xfrm>
            <a:off x="1727944" y="1304704"/>
            <a:ext cx="4680000" cy="4680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 name="Oval 5"/>
          <p:cNvSpPr>
            <a:spLocks noChangeAspect="1"/>
          </p:cNvSpPr>
          <p:nvPr/>
        </p:nvSpPr>
        <p:spPr>
          <a:xfrm>
            <a:off x="2447624" y="2025024"/>
            <a:ext cx="3240000" cy="3240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a:solidFill>
                <a:prstClr val="white"/>
              </a:solidFill>
            </a:endParaRPr>
          </a:p>
        </p:txBody>
      </p:sp>
      <p:sp>
        <p:nvSpPr>
          <p:cNvPr id="7" name="Oval 6"/>
          <p:cNvSpPr>
            <a:spLocks noChangeAspect="1"/>
          </p:cNvSpPr>
          <p:nvPr/>
        </p:nvSpPr>
        <p:spPr>
          <a:xfrm>
            <a:off x="3077944" y="2654704"/>
            <a:ext cx="1980000" cy="1980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9" name="Straight Connector 8"/>
          <p:cNvCxnSpPr/>
          <p:nvPr/>
        </p:nvCxnSpPr>
        <p:spPr>
          <a:xfrm>
            <a:off x="4067944" y="3644704"/>
            <a:ext cx="4248472" cy="32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316416" y="2492896"/>
            <a:ext cx="0" cy="2141808"/>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099917" y="5235031"/>
            <a:ext cx="4248472" cy="320"/>
          </a:xfrm>
          <a:prstGeom prst="line">
            <a:avLst/>
          </a:prstGeom>
          <a:ln w="63500">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743088" y="795462"/>
            <a:ext cx="10418" cy="5734959"/>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43088" y="764704"/>
            <a:ext cx="3314118"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53506" y="6530421"/>
            <a:ext cx="3314118"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53506" y="1286678"/>
            <a:ext cx="3314118"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53506" y="2025024"/>
            <a:ext cx="3314118"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90565" y="2645296"/>
            <a:ext cx="3314118"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85799" y="5237071"/>
            <a:ext cx="3314118"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85799" y="4634704"/>
            <a:ext cx="3314118"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53506" y="5979741"/>
            <a:ext cx="3314118"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947624" y="4797152"/>
            <a:ext cx="1080760" cy="369332"/>
          </a:xfrm>
          <a:prstGeom prst="rect">
            <a:avLst/>
          </a:prstGeom>
          <a:noFill/>
        </p:spPr>
        <p:txBody>
          <a:bodyPr wrap="square" rtlCol="0">
            <a:spAutoFit/>
          </a:bodyPr>
          <a:lstStyle/>
          <a:p>
            <a:pPr algn="ctr"/>
            <a:r>
              <a:rPr lang="en-GB" dirty="0">
                <a:solidFill>
                  <a:prstClr val="black"/>
                </a:solidFill>
                <a:cs typeface="Arial" charset="0"/>
              </a:rPr>
              <a:t>LIGHT</a:t>
            </a:r>
          </a:p>
        </p:txBody>
      </p:sp>
      <p:sp>
        <p:nvSpPr>
          <p:cNvPr id="31" name="TextBox 30"/>
          <p:cNvSpPr txBox="1"/>
          <p:nvPr/>
        </p:nvSpPr>
        <p:spPr>
          <a:xfrm>
            <a:off x="7107198" y="5615372"/>
            <a:ext cx="1080760" cy="646331"/>
          </a:xfrm>
          <a:prstGeom prst="rect">
            <a:avLst/>
          </a:prstGeom>
          <a:noFill/>
        </p:spPr>
        <p:txBody>
          <a:bodyPr wrap="square" rtlCol="0">
            <a:spAutoFit/>
          </a:bodyPr>
          <a:lstStyle/>
          <a:p>
            <a:pPr algn="ctr"/>
            <a:r>
              <a:rPr lang="en-GB" dirty="0">
                <a:solidFill>
                  <a:prstClr val="black"/>
                </a:solidFill>
                <a:cs typeface="Arial" charset="0"/>
              </a:rPr>
              <a:t>LIGHT &amp; DARK</a:t>
            </a:r>
          </a:p>
        </p:txBody>
      </p:sp>
      <p:sp>
        <p:nvSpPr>
          <p:cNvPr id="32" name="TextBox 31"/>
          <p:cNvSpPr txBox="1"/>
          <p:nvPr/>
        </p:nvSpPr>
        <p:spPr>
          <a:xfrm>
            <a:off x="4139961" y="6040213"/>
            <a:ext cx="1573421" cy="369332"/>
          </a:xfrm>
          <a:prstGeom prst="rect">
            <a:avLst/>
          </a:prstGeom>
          <a:noFill/>
        </p:spPr>
        <p:txBody>
          <a:bodyPr wrap="square" rtlCol="0">
            <a:spAutoFit/>
          </a:bodyPr>
          <a:lstStyle/>
          <a:p>
            <a:pPr algn="ctr"/>
            <a:r>
              <a:rPr lang="en-GB" dirty="0">
                <a:solidFill>
                  <a:prstClr val="black"/>
                </a:solidFill>
                <a:cs typeface="Arial" charset="0"/>
              </a:rPr>
              <a:t>Time &amp; Space</a:t>
            </a:r>
          </a:p>
        </p:txBody>
      </p:sp>
      <p:grpSp>
        <p:nvGrpSpPr>
          <p:cNvPr id="3" name="Group 2"/>
          <p:cNvGrpSpPr/>
          <p:nvPr/>
        </p:nvGrpSpPr>
        <p:grpSpPr>
          <a:xfrm>
            <a:off x="732787" y="831316"/>
            <a:ext cx="1444993" cy="5753552"/>
            <a:chOff x="732787" y="831316"/>
            <a:chExt cx="1444993" cy="5753552"/>
          </a:xfrm>
        </p:grpSpPr>
        <p:sp>
          <p:nvSpPr>
            <p:cNvPr id="36" name="TextBox 35"/>
            <p:cNvSpPr txBox="1"/>
            <p:nvPr/>
          </p:nvSpPr>
          <p:spPr>
            <a:xfrm>
              <a:off x="813947" y="831316"/>
              <a:ext cx="1080760" cy="369332"/>
            </a:xfrm>
            <a:prstGeom prst="rect">
              <a:avLst/>
            </a:prstGeom>
            <a:noFill/>
          </p:spPr>
          <p:txBody>
            <a:bodyPr wrap="square" rtlCol="0">
              <a:spAutoFit/>
            </a:bodyPr>
            <a:lstStyle/>
            <a:p>
              <a:pPr algn="ctr"/>
              <a:r>
                <a:rPr lang="en-GB" dirty="0">
                  <a:solidFill>
                    <a:srgbClr val="FF0000"/>
                  </a:solidFill>
                  <a:cs typeface="Arial" charset="0"/>
                </a:rPr>
                <a:t>Eternity</a:t>
              </a:r>
            </a:p>
          </p:txBody>
        </p:sp>
        <p:sp>
          <p:nvSpPr>
            <p:cNvPr id="37" name="TextBox 36"/>
            <p:cNvSpPr txBox="1"/>
            <p:nvPr/>
          </p:nvSpPr>
          <p:spPr>
            <a:xfrm>
              <a:off x="753506" y="1484784"/>
              <a:ext cx="1379723" cy="369332"/>
            </a:xfrm>
            <a:prstGeom prst="rect">
              <a:avLst/>
            </a:prstGeom>
            <a:noFill/>
          </p:spPr>
          <p:txBody>
            <a:bodyPr wrap="square" rtlCol="0">
              <a:spAutoFit/>
            </a:bodyPr>
            <a:lstStyle/>
            <a:p>
              <a:pPr algn="ctr"/>
              <a:r>
                <a:rPr lang="en-GB" dirty="0">
                  <a:solidFill>
                    <a:srgbClr val="FF0000"/>
                  </a:solidFill>
                  <a:cs typeface="Arial" charset="0"/>
                </a:rPr>
                <a:t>Perfection</a:t>
              </a:r>
            </a:p>
          </p:txBody>
        </p:sp>
        <p:sp>
          <p:nvSpPr>
            <p:cNvPr id="38" name="TextBox 37"/>
            <p:cNvSpPr txBox="1"/>
            <p:nvPr/>
          </p:nvSpPr>
          <p:spPr>
            <a:xfrm>
              <a:off x="783582" y="2045462"/>
              <a:ext cx="1308812" cy="646331"/>
            </a:xfrm>
            <a:prstGeom prst="rect">
              <a:avLst/>
            </a:prstGeom>
            <a:noFill/>
          </p:spPr>
          <p:txBody>
            <a:bodyPr wrap="square" rtlCol="0">
              <a:spAutoFit/>
            </a:bodyPr>
            <a:lstStyle/>
            <a:p>
              <a:pPr algn="ctr"/>
              <a:r>
                <a:rPr lang="en-GB" dirty="0">
                  <a:solidFill>
                    <a:srgbClr val="FF0000"/>
                  </a:solidFill>
                  <a:cs typeface="Arial" charset="0"/>
                </a:rPr>
                <a:t>Heaven </a:t>
              </a:r>
              <a:r>
                <a:rPr lang="en-GB" dirty="0" smtClean="0">
                  <a:solidFill>
                    <a:srgbClr val="FF0000"/>
                  </a:solidFill>
                  <a:cs typeface="Arial" charset="0"/>
                </a:rPr>
                <a:t>of Heavens</a:t>
              </a:r>
              <a:endParaRPr lang="en-GB" dirty="0">
                <a:solidFill>
                  <a:srgbClr val="FF0000"/>
                </a:solidFill>
                <a:cs typeface="Arial" charset="0"/>
              </a:endParaRPr>
            </a:p>
          </p:txBody>
        </p:sp>
        <p:sp>
          <p:nvSpPr>
            <p:cNvPr id="39" name="TextBox 38"/>
            <p:cNvSpPr txBox="1"/>
            <p:nvPr/>
          </p:nvSpPr>
          <p:spPr>
            <a:xfrm>
              <a:off x="732787" y="3213742"/>
              <a:ext cx="995157" cy="369332"/>
            </a:xfrm>
            <a:prstGeom prst="rect">
              <a:avLst/>
            </a:prstGeom>
            <a:noFill/>
          </p:spPr>
          <p:txBody>
            <a:bodyPr wrap="square" rtlCol="0">
              <a:spAutoFit/>
            </a:bodyPr>
            <a:lstStyle/>
            <a:p>
              <a:pPr algn="ctr"/>
              <a:r>
                <a:rPr lang="en-GB" dirty="0">
                  <a:solidFill>
                    <a:srgbClr val="FF0000"/>
                  </a:solidFill>
                  <a:cs typeface="Arial" charset="0"/>
                </a:rPr>
                <a:t>Heaven</a:t>
              </a:r>
            </a:p>
          </p:txBody>
        </p:sp>
        <p:sp>
          <p:nvSpPr>
            <p:cNvPr id="40" name="TextBox 39"/>
            <p:cNvSpPr txBox="1"/>
            <p:nvPr/>
          </p:nvSpPr>
          <p:spPr>
            <a:xfrm>
              <a:off x="767610" y="4590740"/>
              <a:ext cx="1410170" cy="646331"/>
            </a:xfrm>
            <a:prstGeom prst="rect">
              <a:avLst/>
            </a:prstGeom>
            <a:noFill/>
          </p:spPr>
          <p:txBody>
            <a:bodyPr wrap="square" rtlCol="0">
              <a:spAutoFit/>
            </a:bodyPr>
            <a:lstStyle/>
            <a:p>
              <a:pPr algn="ctr"/>
              <a:r>
                <a:rPr lang="en-GB" dirty="0">
                  <a:solidFill>
                    <a:srgbClr val="FF0000"/>
                  </a:solidFill>
                  <a:cs typeface="Arial" charset="0"/>
                </a:rPr>
                <a:t>Kingdom of Heaven</a:t>
              </a:r>
            </a:p>
          </p:txBody>
        </p:sp>
        <p:sp>
          <p:nvSpPr>
            <p:cNvPr id="41" name="TextBox 40"/>
            <p:cNvSpPr txBox="1"/>
            <p:nvPr/>
          </p:nvSpPr>
          <p:spPr>
            <a:xfrm>
              <a:off x="748297" y="5292206"/>
              <a:ext cx="1410170" cy="646331"/>
            </a:xfrm>
            <a:prstGeom prst="rect">
              <a:avLst/>
            </a:prstGeom>
            <a:noFill/>
          </p:spPr>
          <p:txBody>
            <a:bodyPr wrap="square" rtlCol="0">
              <a:spAutoFit/>
            </a:bodyPr>
            <a:lstStyle/>
            <a:p>
              <a:pPr algn="ctr"/>
              <a:r>
                <a:rPr lang="en-GB" dirty="0">
                  <a:solidFill>
                    <a:srgbClr val="FF0000"/>
                  </a:solidFill>
                  <a:cs typeface="Arial" charset="0"/>
                </a:rPr>
                <a:t>Kingdom of God</a:t>
              </a:r>
            </a:p>
          </p:txBody>
        </p:sp>
        <p:sp>
          <p:nvSpPr>
            <p:cNvPr id="42" name="TextBox 41"/>
            <p:cNvSpPr txBox="1"/>
            <p:nvPr/>
          </p:nvSpPr>
          <p:spPr>
            <a:xfrm>
              <a:off x="732787" y="5938537"/>
              <a:ext cx="1410170" cy="646331"/>
            </a:xfrm>
            <a:prstGeom prst="rect">
              <a:avLst/>
            </a:prstGeom>
            <a:noFill/>
          </p:spPr>
          <p:txBody>
            <a:bodyPr wrap="square" rtlCol="0">
              <a:spAutoFit/>
            </a:bodyPr>
            <a:lstStyle/>
            <a:p>
              <a:pPr algn="ctr"/>
              <a:r>
                <a:rPr lang="en-GB" dirty="0">
                  <a:solidFill>
                    <a:srgbClr val="FF0000"/>
                  </a:solidFill>
                  <a:cs typeface="Arial" charset="0"/>
                </a:rPr>
                <a:t>Kingdom of Earth</a:t>
              </a:r>
            </a:p>
          </p:txBody>
        </p:sp>
      </p:grpSp>
      <p:cxnSp>
        <p:nvCxnSpPr>
          <p:cNvPr id="44" name="Straight Connector 43"/>
          <p:cNvCxnSpPr/>
          <p:nvPr/>
        </p:nvCxnSpPr>
        <p:spPr>
          <a:xfrm>
            <a:off x="323528" y="3645024"/>
            <a:ext cx="3744096" cy="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14550" y="2645296"/>
            <a:ext cx="0" cy="2141808"/>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6335944" y="3581245"/>
            <a:ext cx="144000" cy="144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8" name="Oval 47"/>
          <p:cNvSpPr/>
          <p:nvPr/>
        </p:nvSpPr>
        <p:spPr>
          <a:xfrm>
            <a:off x="6875624" y="3572200"/>
            <a:ext cx="144000" cy="144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0" name="Oval 49"/>
          <p:cNvSpPr/>
          <p:nvPr/>
        </p:nvSpPr>
        <p:spPr>
          <a:xfrm>
            <a:off x="5583162" y="3576841"/>
            <a:ext cx="144000" cy="144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1" name="Oval 50"/>
          <p:cNvSpPr/>
          <p:nvPr/>
        </p:nvSpPr>
        <p:spPr>
          <a:xfrm>
            <a:off x="4994261" y="3539287"/>
            <a:ext cx="144000" cy="144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nvGrpSpPr>
          <p:cNvPr id="11" name="Group 10"/>
          <p:cNvGrpSpPr/>
          <p:nvPr/>
        </p:nvGrpSpPr>
        <p:grpSpPr>
          <a:xfrm>
            <a:off x="5188698" y="2876593"/>
            <a:ext cx="788927" cy="695607"/>
            <a:chOff x="5907822" y="2924212"/>
            <a:chExt cx="788927" cy="695607"/>
          </a:xfrm>
        </p:grpSpPr>
        <p:pic>
          <p:nvPicPr>
            <p:cNvPr id="4098" name="Picture 2" descr="https://encrypted-tbn2.google.com/images?q=tbn:ANd9GcSdk5AmUUuDpU1ByNS3UFI9hNdONWbk9s4ngerniLamhKZ4H5p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65570" y="3296654"/>
              <a:ext cx="270403" cy="323165"/>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2" descr="https://encrypted-tbn2.google.com/images?q=tbn:ANd9GcSdk5AmUUuDpU1ByNS3UFI9hNdONWbk9s4ngerniLamhKZ4H5p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426346" y="3288122"/>
              <a:ext cx="270403" cy="32316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encrypted-tbn1.google.com/images?q=tbn:ANd9GcTBi7jvsKht7eh8FaqB1-QaXETJwSmuMV44NrHxzJOyIeSxBG_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5907822" y="2924212"/>
              <a:ext cx="292949" cy="372442"/>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TextBox 7"/>
          <p:cNvSpPr txBox="1"/>
          <p:nvPr/>
        </p:nvSpPr>
        <p:spPr>
          <a:xfrm>
            <a:off x="4931435" y="3872306"/>
            <a:ext cx="910988" cy="276999"/>
          </a:xfrm>
          <a:prstGeom prst="rect">
            <a:avLst/>
          </a:prstGeom>
          <a:noFill/>
        </p:spPr>
        <p:txBody>
          <a:bodyPr wrap="square" lIns="0" tIns="0" rIns="0" bIns="0" rtlCol="0">
            <a:spAutoFit/>
          </a:bodyPr>
          <a:lstStyle/>
          <a:p>
            <a:pPr algn="ctr"/>
            <a:r>
              <a:rPr lang="en-GB" dirty="0" smtClean="0">
                <a:solidFill>
                  <a:prstClr val="black"/>
                </a:solidFill>
              </a:rPr>
              <a:t>Heights</a:t>
            </a:r>
            <a:endParaRPr lang="en-GB" dirty="0">
              <a:solidFill>
                <a:prstClr val="black"/>
              </a:solidFill>
            </a:endParaRPr>
          </a:p>
        </p:txBody>
      </p:sp>
      <p:sp>
        <p:nvSpPr>
          <p:cNvPr id="43" name="TextBox 42"/>
          <p:cNvSpPr txBox="1"/>
          <p:nvPr/>
        </p:nvSpPr>
        <p:spPr>
          <a:xfrm>
            <a:off x="6565084" y="1207785"/>
            <a:ext cx="1410170" cy="646331"/>
          </a:xfrm>
          <a:prstGeom prst="rect">
            <a:avLst/>
          </a:prstGeom>
          <a:noFill/>
        </p:spPr>
        <p:txBody>
          <a:bodyPr wrap="square" rtlCol="0">
            <a:spAutoFit/>
          </a:bodyPr>
          <a:lstStyle/>
          <a:p>
            <a:pPr algn="ctr"/>
            <a:r>
              <a:rPr lang="en-GB" dirty="0">
                <a:solidFill>
                  <a:prstClr val="black"/>
                </a:solidFill>
                <a:cs typeface="Arial" charset="0"/>
              </a:rPr>
              <a:t>2 Cherubim</a:t>
            </a:r>
          </a:p>
          <a:p>
            <a:pPr algn="ctr"/>
            <a:r>
              <a:rPr lang="en-GB" dirty="0">
                <a:solidFill>
                  <a:prstClr val="black"/>
                </a:solidFill>
                <a:cs typeface="Arial" charset="0"/>
              </a:rPr>
              <a:t>Fiery Sword</a:t>
            </a:r>
          </a:p>
        </p:txBody>
      </p:sp>
      <p:sp>
        <p:nvSpPr>
          <p:cNvPr id="67" name="Text Box 46"/>
          <p:cNvSpPr txBox="1">
            <a:spLocks noChangeArrowheads="1"/>
          </p:cNvSpPr>
          <p:nvPr/>
        </p:nvSpPr>
        <p:spPr bwMode="auto">
          <a:xfrm>
            <a:off x="4139961" y="3213742"/>
            <a:ext cx="7331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ctr" fontAlgn="base">
              <a:spcBef>
                <a:spcPct val="50000"/>
              </a:spcBef>
              <a:spcAft>
                <a:spcPct val="0"/>
              </a:spcAft>
            </a:pPr>
            <a:r>
              <a:rPr lang="en-GB" altLang="en-US" sz="2000" dirty="0" smtClean="0">
                <a:solidFill>
                  <a:schemeClr val="bg1"/>
                </a:solidFill>
              </a:rPr>
              <a:t>Gate</a:t>
            </a:r>
            <a:endParaRPr lang="en-GB" altLang="en-US" sz="2000" dirty="0" smtClean="0">
              <a:solidFill>
                <a:schemeClr val="bg1"/>
              </a:solidFill>
            </a:endParaRPr>
          </a:p>
        </p:txBody>
      </p:sp>
      <p:sp>
        <p:nvSpPr>
          <p:cNvPr id="68" name="Text Box 46"/>
          <p:cNvSpPr txBox="1">
            <a:spLocks noChangeArrowheads="1"/>
          </p:cNvSpPr>
          <p:nvPr/>
        </p:nvSpPr>
        <p:spPr bwMode="auto">
          <a:xfrm>
            <a:off x="7107198" y="3295201"/>
            <a:ext cx="100806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dirty="0" smtClean="0">
                <a:solidFill>
                  <a:schemeClr val="bg1"/>
                </a:solidFill>
              </a:rPr>
              <a:t>Way</a:t>
            </a:r>
            <a:endParaRPr lang="en-GB" altLang="en-US" dirty="0" smtClean="0">
              <a:solidFill>
                <a:schemeClr val="bg1"/>
              </a:solidFill>
            </a:endParaRPr>
          </a:p>
        </p:txBody>
      </p:sp>
      <p:sp>
        <p:nvSpPr>
          <p:cNvPr id="69" name="Text Box 46"/>
          <p:cNvSpPr txBox="1">
            <a:spLocks noChangeArrowheads="1"/>
          </p:cNvSpPr>
          <p:nvPr/>
        </p:nvSpPr>
        <p:spPr bwMode="auto">
          <a:xfrm>
            <a:off x="4447363" y="2399719"/>
            <a:ext cx="100806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dirty="0" smtClean="0">
                <a:solidFill>
                  <a:schemeClr val="bg1"/>
                </a:solidFill>
              </a:rPr>
              <a:t>Paths Meet</a:t>
            </a:r>
            <a:endParaRPr lang="en-GB" altLang="en-US" dirty="0" smtClean="0">
              <a:solidFill>
                <a:schemeClr val="bg1"/>
              </a:solidFill>
            </a:endParaRPr>
          </a:p>
        </p:txBody>
      </p:sp>
      <p:sp>
        <p:nvSpPr>
          <p:cNvPr id="70" name="Line 52"/>
          <p:cNvSpPr>
            <a:spLocks noChangeShapeType="1"/>
          </p:cNvSpPr>
          <p:nvPr/>
        </p:nvSpPr>
        <p:spPr bwMode="auto">
          <a:xfrm flipH="1">
            <a:off x="5647996" y="1796173"/>
            <a:ext cx="1556261" cy="1393445"/>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mtClean="0">
              <a:solidFill>
                <a:schemeClr val="bg1"/>
              </a:solidFill>
            </a:endParaRPr>
          </a:p>
        </p:txBody>
      </p:sp>
      <p:sp>
        <p:nvSpPr>
          <p:cNvPr id="72" name="Rectangle 71"/>
          <p:cNvSpPr/>
          <p:nvPr/>
        </p:nvSpPr>
        <p:spPr>
          <a:xfrm>
            <a:off x="7168402" y="3546445"/>
            <a:ext cx="71710" cy="2047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73" name="Rectangle 72"/>
          <p:cNvSpPr/>
          <p:nvPr/>
        </p:nvSpPr>
        <p:spPr>
          <a:xfrm>
            <a:off x="6722776" y="3546445"/>
            <a:ext cx="71710" cy="2047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74" name="Rectangle 73"/>
          <p:cNvSpPr/>
          <p:nvPr/>
        </p:nvSpPr>
        <p:spPr>
          <a:xfrm>
            <a:off x="6529084" y="3533495"/>
            <a:ext cx="72000" cy="205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75" name="Rectangle 74"/>
          <p:cNvSpPr/>
          <p:nvPr/>
        </p:nvSpPr>
        <p:spPr>
          <a:xfrm>
            <a:off x="6120470" y="3533495"/>
            <a:ext cx="71710" cy="2047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 name="Oval 2"/>
          <p:cNvSpPr>
            <a:spLocks noChangeArrowheads="1"/>
          </p:cNvSpPr>
          <p:nvPr/>
        </p:nvSpPr>
        <p:spPr bwMode="auto">
          <a:xfrm>
            <a:off x="3077944" y="5452016"/>
            <a:ext cx="770445" cy="394992"/>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algn="ctr"/>
            <a:r>
              <a:rPr lang="en-US" sz="1000" dirty="0" smtClean="0">
                <a:solidFill>
                  <a:srgbClr val="FF0000"/>
                </a:solidFill>
              </a:rPr>
              <a:t>Court of War</a:t>
            </a:r>
            <a:endParaRPr lang="en-GB" sz="1000" dirty="0">
              <a:solidFill>
                <a:srgbClr val="FF0000"/>
              </a:solidFill>
            </a:endParaRPr>
          </a:p>
        </p:txBody>
      </p:sp>
      <p:sp>
        <p:nvSpPr>
          <p:cNvPr id="55" name="Oval 2"/>
          <p:cNvSpPr>
            <a:spLocks noChangeArrowheads="1"/>
          </p:cNvSpPr>
          <p:nvPr/>
        </p:nvSpPr>
        <p:spPr bwMode="auto">
          <a:xfrm>
            <a:off x="4135354" y="5434579"/>
            <a:ext cx="840763" cy="412429"/>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algn="ctr"/>
            <a:r>
              <a:rPr lang="en-US" sz="1000" dirty="0" smtClean="0">
                <a:solidFill>
                  <a:srgbClr val="FF0000"/>
                </a:solidFill>
              </a:rPr>
              <a:t>Court of Angels</a:t>
            </a:r>
            <a:endParaRPr lang="en-GB" sz="1000" dirty="0">
              <a:solidFill>
                <a:srgbClr val="FF0000"/>
              </a:solidFill>
            </a:endParaRPr>
          </a:p>
        </p:txBody>
      </p:sp>
      <p:sp>
        <p:nvSpPr>
          <p:cNvPr id="56" name="Oval 2"/>
          <p:cNvSpPr>
            <a:spLocks noChangeArrowheads="1"/>
          </p:cNvSpPr>
          <p:nvPr/>
        </p:nvSpPr>
        <p:spPr bwMode="auto">
          <a:xfrm>
            <a:off x="4107645" y="4613911"/>
            <a:ext cx="886616" cy="48708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algn="ctr"/>
            <a:r>
              <a:rPr lang="en-US" sz="1000" dirty="0" smtClean="0">
                <a:solidFill>
                  <a:srgbClr val="FF0000"/>
                </a:solidFill>
              </a:rPr>
              <a:t>Court of Chancellors</a:t>
            </a:r>
            <a:endParaRPr lang="en-GB" sz="1000" dirty="0">
              <a:solidFill>
                <a:srgbClr val="FF0000"/>
              </a:solidFill>
            </a:endParaRPr>
          </a:p>
        </p:txBody>
      </p:sp>
      <p:sp>
        <p:nvSpPr>
          <p:cNvPr id="57" name="Oval 2"/>
          <p:cNvSpPr>
            <a:spLocks noChangeArrowheads="1"/>
          </p:cNvSpPr>
          <p:nvPr/>
        </p:nvSpPr>
        <p:spPr bwMode="auto">
          <a:xfrm>
            <a:off x="3196670" y="4613911"/>
            <a:ext cx="742825" cy="487427"/>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algn="ctr"/>
            <a:r>
              <a:rPr lang="en-US" sz="1100" dirty="0" smtClean="0">
                <a:solidFill>
                  <a:srgbClr val="FF0000"/>
                </a:solidFill>
              </a:rPr>
              <a:t>Court of Scribes</a:t>
            </a:r>
            <a:endParaRPr lang="en-GB" sz="1100" dirty="0">
              <a:solidFill>
                <a:srgbClr val="FF0000"/>
              </a:solidFill>
            </a:endParaRPr>
          </a:p>
        </p:txBody>
      </p:sp>
      <p:sp>
        <p:nvSpPr>
          <p:cNvPr id="58" name="Oval 2"/>
          <p:cNvSpPr>
            <a:spLocks noChangeArrowheads="1"/>
          </p:cNvSpPr>
          <p:nvPr/>
        </p:nvSpPr>
        <p:spPr bwMode="auto">
          <a:xfrm>
            <a:off x="3277117" y="3763499"/>
            <a:ext cx="709082" cy="44179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algn="ctr"/>
            <a:r>
              <a:rPr lang="en-US" sz="1050" dirty="0" smtClean="0">
                <a:solidFill>
                  <a:srgbClr val="FF0000"/>
                </a:solidFill>
              </a:rPr>
              <a:t>Court of Kings</a:t>
            </a:r>
            <a:endParaRPr lang="en-GB" sz="1050" dirty="0">
              <a:solidFill>
                <a:srgbClr val="FF0000"/>
              </a:solidFill>
            </a:endParaRPr>
          </a:p>
        </p:txBody>
      </p:sp>
      <p:sp>
        <p:nvSpPr>
          <p:cNvPr id="60" name="Oval 2"/>
          <p:cNvSpPr>
            <a:spLocks noChangeArrowheads="1"/>
          </p:cNvSpPr>
          <p:nvPr/>
        </p:nvSpPr>
        <p:spPr bwMode="auto">
          <a:xfrm>
            <a:off x="4104683" y="3755506"/>
            <a:ext cx="728359" cy="449787"/>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algn="ctr"/>
            <a:r>
              <a:rPr lang="en-US" sz="1050" dirty="0" smtClean="0">
                <a:solidFill>
                  <a:srgbClr val="FF0000"/>
                </a:solidFill>
              </a:rPr>
              <a:t>Court of Upright</a:t>
            </a:r>
            <a:endParaRPr lang="en-GB" sz="1050" dirty="0">
              <a:solidFill>
                <a:srgbClr val="FF0000"/>
              </a:solidFill>
            </a:endParaRPr>
          </a:p>
        </p:txBody>
      </p:sp>
    </p:spTree>
    <p:extLst>
      <p:ext uri="{BB962C8B-B14F-4D97-AF65-F5344CB8AC3E}">
        <p14:creationId xmlns:p14="http://schemas.microsoft.com/office/powerpoint/2010/main" val="30310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5" grpId="0" animBg="1"/>
      <p:bldP spid="56" grpId="0" animBg="1"/>
      <p:bldP spid="57" grpId="0" animBg="1"/>
      <p:bldP spid="58" grpId="0" animBg="1"/>
      <p:bldP spid="6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10000"/>
          </a:bodyPr>
          <a:lstStyle/>
          <a:p>
            <a:r>
              <a:rPr lang="en-GB" sz="4400" dirty="0">
                <a:effectLst>
                  <a:outerShdw blurRad="38100" dist="38100" dir="2700000" algn="ctr" rotWithShape="0">
                    <a:schemeClr val="tx1"/>
                  </a:outerShdw>
                </a:effectLst>
              </a:rPr>
              <a:t>Prov 8:12 “I, wisdom, dwell with </a:t>
            </a:r>
            <a:r>
              <a:rPr lang="en-GB" sz="4400" dirty="0" smtClean="0">
                <a:effectLst>
                  <a:outerShdw blurRad="38100" dist="38100" dir="2700000" algn="ctr" rotWithShape="0">
                    <a:schemeClr val="tx1"/>
                  </a:outerShdw>
                </a:effectLst>
              </a:rPr>
              <a:t>prudence, And </a:t>
            </a:r>
            <a:r>
              <a:rPr lang="en-GB" sz="4400" dirty="0">
                <a:effectLst>
                  <a:outerShdw blurRad="38100" dist="38100" dir="2700000" algn="ctr" rotWithShape="0">
                    <a:schemeClr val="tx1"/>
                  </a:outerShdw>
                </a:effectLst>
              </a:rPr>
              <a:t>I find knowledge and </a:t>
            </a:r>
            <a:r>
              <a:rPr lang="en-GB" sz="4400" dirty="0" smtClean="0">
                <a:effectLst>
                  <a:outerShdw blurRad="38100" dist="38100" dir="2700000" algn="ctr" rotWithShape="0">
                    <a:schemeClr val="tx1"/>
                  </a:outerShdw>
                </a:effectLst>
              </a:rPr>
              <a:t>discretion. 13 </a:t>
            </a:r>
            <a:r>
              <a:rPr lang="en-GB" sz="4400" dirty="0">
                <a:effectLst>
                  <a:outerShdw blurRad="38100" dist="38100" dir="2700000" algn="ctr" rotWithShape="0">
                    <a:schemeClr val="tx1"/>
                  </a:outerShdw>
                </a:effectLst>
              </a:rPr>
              <a:t>“The fear of the Lord is to hate </a:t>
            </a:r>
            <a:r>
              <a:rPr lang="en-GB" sz="4400" dirty="0" smtClean="0">
                <a:effectLst>
                  <a:outerShdw blurRad="38100" dist="38100" dir="2700000" algn="ctr" rotWithShape="0">
                    <a:schemeClr val="tx1"/>
                  </a:outerShdw>
                </a:effectLst>
              </a:rPr>
              <a:t>evil; Pride </a:t>
            </a:r>
            <a:r>
              <a:rPr lang="en-GB" sz="4400" dirty="0">
                <a:effectLst>
                  <a:outerShdw blurRad="38100" dist="38100" dir="2700000" algn="ctr" rotWithShape="0">
                    <a:schemeClr val="tx1"/>
                  </a:outerShdw>
                </a:effectLst>
              </a:rPr>
              <a:t>and arrogance and the evil </a:t>
            </a:r>
            <a:r>
              <a:rPr lang="en-GB" sz="4400" dirty="0" smtClean="0">
                <a:effectLst>
                  <a:outerShdw blurRad="38100" dist="38100" dir="2700000" algn="ctr" rotWithShape="0">
                    <a:schemeClr val="tx1"/>
                  </a:outerShdw>
                </a:effectLst>
              </a:rPr>
              <a:t>way And </a:t>
            </a:r>
            <a:r>
              <a:rPr lang="en-GB" sz="4400" dirty="0">
                <a:effectLst>
                  <a:outerShdw blurRad="38100" dist="38100" dir="2700000" algn="ctr" rotWithShape="0">
                    <a:schemeClr val="tx1"/>
                  </a:outerShdw>
                </a:effectLst>
              </a:rPr>
              <a:t>the perverted mouth, I </a:t>
            </a:r>
            <a:r>
              <a:rPr lang="en-GB" sz="4400" dirty="0" smtClean="0">
                <a:effectLst>
                  <a:outerShdw blurRad="38100" dist="38100" dir="2700000" algn="ctr" rotWithShape="0">
                    <a:schemeClr val="tx1"/>
                  </a:outerShdw>
                </a:effectLst>
              </a:rPr>
              <a:t>hate. 14 </a:t>
            </a:r>
            <a:r>
              <a:rPr lang="en-GB" sz="4400" dirty="0">
                <a:effectLst>
                  <a:outerShdw blurRad="38100" dist="38100" dir="2700000" algn="ctr" rotWithShape="0">
                    <a:schemeClr val="tx1"/>
                  </a:outerShdw>
                </a:effectLst>
              </a:rPr>
              <a:t>“Counsel is mine and sound </a:t>
            </a:r>
            <a:r>
              <a:rPr lang="en-GB" sz="4400" dirty="0" smtClean="0">
                <a:effectLst>
                  <a:outerShdw blurRad="38100" dist="38100" dir="2700000" algn="ctr" rotWithShape="0">
                    <a:schemeClr val="tx1"/>
                  </a:outerShdw>
                </a:effectLst>
              </a:rPr>
              <a:t>wisdom; I </a:t>
            </a:r>
            <a:r>
              <a:rPr lang="en-GB" sz="4400" dirty="0">
                <a:effectLst>
                  <a:outerShdw blurRad="38100" dist="38100" dir="2700000" algn="ctr" rotWithShape="0">
                    <a:schemeClr val="tx1"/>
                  </a:outerShdw>
                </a:effectLst>
              </a:rPr>
              <a:t>am understanding, power is </a:t>
            </a:r>
            <a:r>
              <a:rPr lang="en-GB" sz="4400" dirty="0" smtClean="0">
                <a:effectLst>
                  <a:outerShdw blurRad="38100" dist="38100" dir="2700000" algn="ctr" rotWithShape="0">
                    <a:schemeClr val="tx1"/>
                  </a:outerShdw>
                </a:effectLst>
              </a:rPr>
              <a:t>mine</a:t>
            </a:r>
            <a:r>
              <a:rPr lang="en-GB" sz="4400" dirty="0" smtClean="0">
                <a:effectLst>
                  <a:outerShdw blurRad="38100" dist="38100" dir="2700000" algn="ctr" rotWithShape="0">
                    <a:schemeClr val="tx1"/>
                  </a:outerShdw>
                </a:effectLst>
              </a:rPr>
              <a:t>. 15 </a:t>
            </a:r>
            <a:r>
              <a:rPr lang="en-GB" sz="4400" dirty="0">
                <a:effectLst>
                  <a:outerShdw blurRad="38100" dist="38100" dir="2700000" algn="ctr" rotWithShape="0">
                    <a:schemeClr val="tx1"/>
                  </a:outerShdw>
                </a:effectLst>
              </a:rPr>
              <a:t>“By me </a:t>
            </a:r>
            <a:r>
              <a:rPr lang="en-GB" sz="4400" dirty="0">
                <a:solidFill>
                  <a:srgbClr val="FFFF00"/>
                </a:solidFill>
                <a:effectLst>
                  <a:outerShdw blurRad="38100" dist="38100" dir="2700000" algn="ctr" rotWithShape="0">
                    <a:schemeClr val="tx1"/>
                  </a:outerShdw>
                </a:effectLst>
              </a:rPr>
              <a:t>kings </a:t>
            </a:r>
            <a:r>
              <a:rPr lang="en-GB" sz="4400" dirty="0" smtClean="0">
                <a:solidFill>
                  <a:srgbClr val="FFFF00"/>
                </a:solidFill>
                <a:effectLst>
                  <a:outerShdw blurRad="38100" dist="38100" dir="2700000" algn="ctr" rotWithShape="0">
                    <a:schemeClr val="tx1"/>
                  </a:outerShdw>
                </a:effectLst>
              </a:rPr>
              <a:t>reign</a:t>
            </a:r>
            <a:r>
              <a:rPr lang="en-GB" sz="4400" dirty="0" smtClean="0">
                <a:effectLst>
                  <a:outerShdw blurRad="38100" dist="38100" dir="2700000" algn="ctr" rotWithShape="0">
                    <a:schemeClr val="tx1"/>
                  </a:outerShdw>
                </a:effectLst>
              </a:rPr>
              <a:t>, And </a:t>
            </a:r>
            <a:r>
              <a:rPr lang="en-GB" sz="4400" dirty="0">
                <a:solidFill>
                  <a:srgbClr val="FFFF00"/>
                </a:solidFill>
                <a:effectLst>
                  <a:outerShdw blurRad="38100" dist="38100" dir="2700000" algn="ctr" rotWithShape="0">
                    <a:schemeClr val="tx1"/>
                  </a:outerShdw>
                </a:effectLst>
              </a:rPr>
              <a:t>rulers decree </a:t>
            </a:r>
            <a:r>
              <a:rPr lang="en-GB" sz="4400" dirty="0" smtClean="0">
                <a:solidFill>
                  <a:srgbClr val="FFFF00"/>
                </a:solidFill>
                <a:effectLst>
                  <a:outerShdw blurRad="38100" dist="38100" dir="2700000" algn="ctr" rotWithShape="0">
                    <a:schemeClr val="tx1"/>
                  </a:outerShdw>
                </a:effectLst>
              </a:rPr>
              <a:t>justice</a:t>
            </a:r>
            <a:r>
              <a:rPr lang="en-GB" sz="4400" dirty="0" smtClean="0">
                <a:effectLst>
                  <a:outerShdw blurRad="38100" dist="38100" dir="2700000" algn="ctr" rotWithShape="0">
                    <a:schemeClr val="tx1"/>
                  </a:outerShdw>
                </a:effectLst>
              </a:rPr>
              <a:t>.16 </a:t>
            </a:r>
            <a:r>
              <a:rPr lang="en-GB" sz="4400" dirty="0">
                <a:effectLst>
                  <a:outerShdw blurRad="38100" dist="38100" dir="2700000" algn="ctr" rotWithShape="0">
                    <a:schemeClr val="tx1"/>
                  </a:outerShdw>
                </a:effectLst>
              </a:rPr>
              <a:t>“By me </a:t>
            </a:r>
            <a:r>
              <a:rPr lang="en-GB" sz="4400" dirty="0">
                <a:solidFill>
                  <a:srgbClr val="FFFF00"/>
                </a:solidFill>
                <a:effectLst>
                  <a:outerShdw blurRad="38100" dist="38100" dir="2700000" algn="ctr" rotWithShape="0">
                    <a:schemeClr val="tx1"/>
                  </a:outerShdw>
                </a:effectLst>
              </a:rPr>
              <a:t>princes rule</a:t>
            </a:r>
            <a:r>
              <a:rPr lang="en-GB" sz="4400" dirty="0">
                <a:effectLst>
                  <a:outerShdw blurRad="38100" dist="38100" dir="2700000" algn="ctr" rotWithShape="0">
                    <a:schemeClr val="tx1"/>
                  </a:outerShdw>
                </a:effectLst>
              </a:rPr>
              <a:t>, and </a:t>
            </a:r>
            <a:r>
              <a:rPr lang="en-GB" sz="4400" dirty="0" smtClean="0">
                <a:solidFill>
                  <a:srgbClr val="FFFF00"/>
                </a:solidFill>
                <a:effectLst>
                  <a:outerShdw blurRad="38100" dist="38100" dir="2700000" algn="ctr" rotWithShape="0">
                    <a:schemeClr val="tx1"/>
                  </a:outerShdw>
                </a:effectLst>
              </a:rPr>
              <a:t>nobles</a:t>
            </a:r>
            <a:r>
              <a:rPr lang="en-GB" sz="4400" dirty="0" smtClean="0">
                <a:effectLst>
                  <a:outerShdw blurRad="38100" dist="38100" dir="2700000" algn="ctr" rotWithShape="0">
                    <a:schemeClr val="tx1"/>
                  </a:outerShdw>
                </a:effectLst>
              </a:rPr>
              <a:t>, All </a:t>
            </a:r>
            <a:r>
              <a:rPr lang="en-GB" sz="4400" dirty="0">
                <a:effectLst>
                  <a:outerShdw blurRad="38100" dist="38100" dir="2700000" algn="ctr" rotWithShape="0">
                    <a:schemeClr val="tx1"/>
                  </a:outerShdw>
                </a:effectLst>
              </a:rPr>
              <a:t>who </a:t>
            </a:r>
            <a:r>
              <a:rPr lang="en-GB" sz="4400" dirty="0">
                <a:solidFill>
                  <a:srgbClr val="FFFF00"/>
                </a:solidFill>
                <a:effectLst>
                  <a:outerShdw blurRad="38100" dist="38100" dir="2700000" algn="ctr" rotWithShape="0">
                    <a:schemeClr val="tx1"/>
                  </a:outerShdw>
                </a:effectLst>
              </a:rPr>
              <a:t>judge rightly</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3105584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5400" dirty="0">
                <a:effectLst>
                  <a:outerShdw blurRad="38100" dist="38100" dir="2700000" algn="ctr" rotWithShape="0">
                    <a:schemeClr val="tx1"/>
                  </a:outerShdw>
                </a:effectLst>
              </a:rPr>
              <a:t>Proverbs 8:31 Rejoicing in the world, His earth, And having my delight in the sons of men. 34 "Blessed is the man who listens to me, </a:t>
            </a:r>
            <a:r>
              <a:rPr lang="en-GB" sz="5400" dirty="0">
                <a:solidFill>
                  <a:srgbClr val="FFFF00"/>
                </a:solidFill>
                <a:effectLst>
                  <a:outerShdw blurRad="38100" dist="38100" dir="2700000" algn="ctr" rotWithShape="0">
                    <a:schemeClr val="tx1"/>
                  </a:outerShdw>
                </a:effectLst>
              </a:rPr>
              <a:t>Watching daily at my gates</a:t>
            </a:r>
            <a:r>
              <a:rPr lang="en-GB" sz="5400" dirty="0">
                <a:effectLst>
                  <a:outerShdw blurRad="38100" dist="38100" dir="2700000" algn="ctr" rotWithShape="0">
                    <a:schemeClr val="tx1"/>
                  </a:outerShdw>
                </a:effectLst>
              </a:rPr>
              <a:t>, </a:t>
            </a:r>
            <a:r>
              <a:rPr lang="en-GB" sz="5400" dirty="0">
                <a:solidFill>
                  <a:srgbClr val="FFFF00"/>
                </a:solidFill>
                <a:effectLst>
                  <a:outerShdw blurRad="38100" dist="38100" dir="2700000" algn="ctr" rotWithShape="0">
                    <a:schemeClr val="tx1"/>
                  </a:outerShdw>
                </a:effectLst>
              </a:rPr>
              <a:t>Waiting at my doorposts</a:t>
            </a:r>
            <a:r>
              <a:rPr lang="en-GB" sz="5400" dirty="0" smtClean="0">
                <a:effectLst>
                  <a:outerShdw blurRad="38100" dist="38100" dir="2700000" algn="ctr" rotWithShape="0">
                    <a:schemeClr val="tx1"/>
                  </a:outerShdw>
                </a:effectLst>
              </a:rPr>
              <a:t>.</a:t>
            </a:r>
            <a:endParaRPr lang="en-GB" sz="5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31079101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800" dirty="0" smtClean="0">
                <a:effectLst>
                  <a:outerShdw blurRad="38100" dist="38100" dir="2700000" algn="ctr" rotWithShape="0">
                    <a:schemeClr val="tx1"/>
                  </a:outerShdw>
                </a:effectLst>
              </a:rPr>
              <a:t>Proverbs </a:t>
            </a:r>
            <a:r>
              <a:rPr lang="en-GB" sz="4800" dirty="0">
                <a:effectLst>
                  <a:outerShdw blurRad="38100" dist="38100" dir="2700000" algn="ctr" rotWithShape="0">
                    <a:schemeClr val="tx1"/>
                  </a:outerShdw>
                </a:effectLst>
              </a:rPr>
              <a:t>9:1-3 Wisdom has built her </a:t>
            </a:r>
            <a:r>
              <a:rPr lang="en-GB" sz="4800" dirty="0">
                <a:solidFill>
                  <a:srgbClr val="FFFF00"/>
                </a:solidFill>
                <a:effectLst>
                  <a:outerShdw blurRad="38100" dist="38100" dir="2700000" algn="ctr" rotWithShape="0">
                    <a:schemeClr val="tx1"/>
                  </a:outerShdw>
                </a:effectLst>
              </a:rPr>
              <a:t>house</a:t>
            </a:r>
            <a:r>
              <a:rPr lang="en-GB" sz="4800" dirty="0">
                <a:effectLst>
                  <a:outerShdw blurRad="38100" dist="38100" dir="2700000" algn="ctr" rotWithShape="0">
                    <a:schemeClr val="tx1"/>
                  </a:outerShdw>
                </a:effectLst>
              </a:rPr>
              <a:t>, She has hewn out her </a:t>
            </a:r>
            <a:r>
              <a:rPr lang="en-GB" sz="4800" dirty="0">
                <a:solidFill>
                  <a:srgbClr val="FFFF00"/>
                </a:solidFill>
                <a:effectLst>
                  <a:outerShdw blurRad="38100" dist="38100" dir="2700000" algn="ctr" rotWithShape="0">
                    <a:schemeClr val="tx1"/>
                  </a:outerShdw>
                </a:effectLst>
              </a:rPr>
              <a:t>seven pillars</a:t>
            </a:r>
            <a:r>
              <a:rPr lang="en-GB" sz="4800" dirty="0">
                <a:effectLst>
                  <a:outerShdw blurRad="38100" dist="38100" dir="2700000" algn="ctr" rotWithShape="0">
                    <a:schemeClr val="tx1"/>
                  </a:outerShdw>
                </a:effectLst>
              </a:rPr>
              <a:t>; She has prepared her food, she has mixed her wine; She has also set her table; She has </a:t>
            </a:r>
            <a:r>
              <a:rPr lang="en-GB" sz="4800" dirty="0">
                <a:solidFill>
                  <a:srgbClr val="FFFF00"/>
                </a:solidFill>
                <a:effectLst>
                  <a:outerShdw blurRad="38100" dist="38100" dir="2700000" algn="ctr" rotWithShape="0">
                    <a:schemeClr val="tx1"/>
                  </a:outerShdw>
                </a:effectLst>
              </a:rPr>
              <a:t>sent out her maidens</a:t>
            </a:r>
            <a:r>
              <a:rPr lang="en-GB" sz="4800" dirty="0">
                <a:effectLst>
                  <a:outerShdw blurRad="38100" dist="38100" dir="2700000" algn="ctr" rotWithShape="0">
                    <a:schemeClr val="tx1"/>
                  </a:outerShdw>
                </a:effectLst>
              </a:rPr>
              <a:t>, she calls From the tops of the heights of the city</a:t>
            </a:r>
            <a:r>
              <a:rPr lang="en-GB" sz="4800" dirty="0" smtClean="0">
                <a:effectLst>
                  <a:outerShdw blurRad="38100" dist="38100" dir="2700000" algn="ctr" rotWithShape="0">
                    <a:schemeClr val="tx1"/>
                  </a:outerShdw>
                </a:effectLst>
              </a:rPr>
              <a:t>:</a:t>
            </a:r>
            <a:endParaRPr lang="en-GB" sz="48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8558937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5400" dirty="0">
                <a:effectLst>
                  <a:outerShdw blurRad="38100" dist="38100" dir="2700000" algn="ctr" rotWithShape="0">
                    <a:schemeClr val="tx1"/>
                  </a:outerShdw>
                </a:effectLst>
              </a:rPr>
              <a:t>Prov </a:t>
            </a:r>
            <a:r>
              <a:rPr lang="en-GB" sz="5400" dirty="0" smtClean="0">
                <a:effectLst>
                  <a:outerShdw blurRad="38100" dist="38100" dir="2700000" algn="ctr" rotWithShape="0">
                    <a:schemeClr val="tx1"/>
                  </a:outerShdw>
                </a:effectLst>
              </a:rPr>
              <a:t>8:2 paths </a:t>
            </a:r>
            <a:r>
              <a:rPr lang="en-GB" sz="5400" dirty="0">
                <a:effectLst>
                  <a:outerShdw blurRad="38100" dist="38100" dir="2700000" algn="ctr" rotWithShape="0">
                    <a:schemeClr val="tx1"/>
                  </a:outerShdw>
                </a:effectLst>
              </a:rPr>
              <a:t>meet the way</a:t>
            </a:r>
          </a:p>
          <a:p>
            <a:r>
              <a:rPr lang="en-GB" sz="5400" dirty="0" smtClean="0">
                <a:effectLst>
                  <a:outerShdw blurRad="38100" dist="38100" dir="2700000" algn="ctr" rotWithShape="0">
                    <a:schemeClr val="tx1"/>
                  </a:outerShdw>
                </a:effectLst>
              </a:rPr>
              <a:t>Psa 23:3 </a:t>
            </a:r>
            <a:r>
              <a:rPr lang="en-GB" sz="5400" dirty="0" smtClean="0">
                <a:effectLst>
                  <a:outerShdw blurRad="38100" dist="38100" dir="2700000" algn="ctr" rotWithShape="0">
                    <a:schemeClr val="tx1"/>
                  </a:outerShdw>
                </a:effectLst>
              </a:rPr>
              <a:t>paths of righteousness</a:t>
            </a:r>
          </a:p>
          <a:p>
            <a:r>
              <a:rPr lang="en-GB" sz="5400" dirty="0" smtClean="0">
                <a:effectLst>
                  <a:outerShdw blurRad="38100" dist="38100" dir="2700000" algn="ctr" rotWithShape="0">
                    <a:schemeClr val="tx1"/>
                  </a:outerShdw>
                </a:effectLst>
              </a:rPr>
              <a:t>Psa </a:t>
            </a:r>
            <a:r>
              <a:rPr lang="en-GB" sz="5400" dirty="0" smtClean="0">
                <a:effectLst>
                  <a:outerShdw blurRad="38100" dist="38100" dir="2700000" algn="ctr" rotWithShape="0">
                    <a:schemeClr val="tx1"/>
                  </a:outerShdw>
                </a:effectLst>
              </a:rPr>
              <a:t>139:24 the everlasting </a:t>
            </a:r>
            <a:r>
              <a:rPr lang="en-GB" sz="5400" dirty="0" smtClean="0">
                <a:effectLst>
                  <a:outerShdw blurRad="38100" dist="38100" dir="2700000" algn="ctr" rotWithShape="0">
                    <a:schemeClr val="tx1"/>
                  </a:outerShdw>
                </a:effectLst>
              </a:rPr>
              <a:t>way</a:t>
            </a:r>
          </a:p>
          <a:p>
            <a:r>
              <a:rPr lang="en-GB" sz="5400" dirty="0" smtClean="0">
                <a:effectLst>
                  <a:outerShdw blurRad="38100" dist="38100" dir="2700000" algn="ctr" rotWithShape="0">
                    <a:schemeClr val="tx1"/>
                  </a:outerShdw>
                </a:effectLst>
              </a:rPr>
              <a:t>Isa 35:8 highway of </a:t>
            </a:r>
            <a:r>
              <a:rPr lang="en-GB" sz="5400" dirty="0" smtClean="0">
                <a:effectLst>
                  <a:outerShdw blurRad="38100" dist="38100" dir="2700000" algn="ctr" rotWithShape="0">
                    <a:schemeClr val="tx1"/>
                  </a:outerShdw>
                </a:effectLst>
              </a:rPr>
              <a:t>holiness</a:t>
            </a:r>
          </a:p>
          <a:p>
            <a:r>
              <a:rPr lang="en-GB" sz="5400" dirty="0" err="1">
                <a:effectLst>
                  <a:outerShdw blurRad="50800" dist="38100" dir="8100000" algn="tr" rotWithShape="0">
                    <a:prstClr val="black">
                      <a:alpha val="40000"/>
                    </a:prstClr>
                  </a:outerShdw>
                </a:effectLst>
              </a:rPr>
              <a:t>Jer</a:t>
            </a:r>
            <a:r>
              <a:rPr lang="en-GB" sz="5400" dirty="0">
                <a:effectLst>
                  <a:outerShdw blurRad="50800" dist="38100" dir="8100000" algn="tr" rotWithShape="0">
                    <a:prstClr val="black">
                      <a:alpha val="40000"/>
                    </a:prstClr>
                  </a:outerShdw>
                </a:effectLst>
              </a:rPr>
              <a:t> 6:16 </a:t>
            </a:r>
            <a:r>
              <a:rPr lang="en-GB" sz="5400" dirty="0">
                <a:effectLst>
                  <a:outerShdw blurRad="38100" dist="38100" dir="2700000" algn="ctr" rotWithShape="0">
                    <a:schemeClr val="tx1"/>
                  </a:outerShdw>
                </a:effectLst>
              </a:rPr>
              <a:t>a</a:t>
            </a:r>
            <a:r>
              <a:rPr lang="en-GB" sz="5400" dirty="0" smtClean="0">
                <a:effectLst>
                  <a:outerShdw blurRad="38100" dist="38100" dir="2700000" algn="ctr" rotWithShape="0">
                    <a:schemeClr val="tx1"/>
                  </a:outerShdw>
                </a:effectLst>
              </a:rPr>
              <a:t>ncient paths</a:t>
            </a:r>
            <a:endParaRPr lang="en-GB" sz="5400" dirty="0" smtClean="0">
              <a:effectLst>
                <a:outerShdw blurRad="38100" dist="38100" dir="2700000" algn="ctr" rotWithShape="0">
                  <a:schemeClr val="tx1"/>
                </a:outerShdw>
              </a:effectLst>
            </a:endParaRPr>
          </a:p>
        </p:txBody>
      </p:sp>
    </p:spTree>
    <p:extLst>
      <p:ext uri="{BB962C8B-B14F-4D97-AF65-F5344CB8AC3E}">
        <p14:creationId xmlns:p14="http://schemas.microsoft.com/office/powerpoint/2010/main" val="1346116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850709"/>
          </a:xfrm>
        </p:spPr>
        <p:txBody>
          <a:bodyPr/>
          <a:lstStyle/>
          <a:p>
            <a:r>
              <a:rPr lang="en-GB" dirty="0" smtClean="0">
                <a:effectLst>
                  <a:outerShdw blurRad="38100" dist="38100" dir="2700000" algn="tl">
                    <a:srgbClr val="000000"/>
                  </a:outerShdw>
                </a:effectLst>
              </a:rPr>
              <a:t>Vision Destiny 2014</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dirty="0" err="1" smtClean="0">
                <a:effectLst>
                  <a:outerShdw blurRad="50800" dist="38100" dir="8100000" algn="tr" rotWithShape="0">
                    <a:prstClr val="black">
                      <a:alpha val="40000"/>
                    </a:prstClr>
                  </a:outerShdw>
                </a:effectLst>
              </a:rPr>
              <a:t>Jer</a:t>
            </a:r>
            <a:r>
              <a:rPr lang="en-GB" dirty="0">
                <a:effectLst>
                  <a:outerShdw blurRad="50800" dist="38100" dir="8100000" algn="tr" rotWithShape="0">
                    <a:prstClr val="black">
                      <a:alpha val="40000"/>
                    </a:prstClr>
                  </a:outerShdw>
                </a:effectLst>
              </a:rPr>
              <a:t> 6:16 Thus says the Lord, “Stand by the </a:t>
            </a:r>
            <a:r>
              <a:rPr lang="en-GB" dirty="0">
                <a:solidFill>
                  <a:srgbClr val="FFFF00"/>
                </a:solidFill>
                <a:effectLst>
                  <a:outerShdw blurRad="50800" dist="38100" dir="8100000" algn="tr" rotWithShape="0">
                    <a:prstClr val="black">
                      <a:alpha val="40000"/>
                    </a:prstClr>
                  </a:outerShdw>
                </a:effectLst>
              </a:rPr>
              <a:t>ways</a:t>
            </a:r>
            <a:r>
              <a:rPr lang="en-GB" dirty="0">
                <a:effectLst>
                  <a:outerShdw blurRad="50800" dist="38100" dir="8100000" algn="tr" rotWithShape="0">
                    <a:prstClr val="black">
                      <a:alpha val="40000"/>
                    </a:prstClr>
                  </a:outerShdw>
                </a:effectLst>
              </a:rPr>
              <a:t> and see and ask for the </a:t>
            </a:r>
            <a:r>
              <a:rPr lang="en-GB" dirty="0">
                <a:solidFill>
                  <a:srgbClr val="FFFF00"/>
                </a:solidFill>
                <a:effectLst>
                  <a:outerShdw blurRad="50800" dist="38100" dir="8100000" algn="tr" rotWithShape="0">
                    <a:prstClr val="black">
                      <a:alpha val="40000"/>
                    </a:prstClr>
                  </a:outerShdw>
                </a:effectLst>
              </a:rPr>
              <a:t>ancient paths</a:t>
            </a:r>
            <a:r>
              <a:rPr lang="en-GB" dirty="0">
                <a:effectLst>
                  <a:outerShdw blurRad="50800" dist="38100" dir="8100000" algn="tr" rotWithShape="0">
                    <a:prstClr val="black">
                      <a:alpha val="40000"/>
                    </a:prstClr>
                  </a:outerShdw>
                </a:effectLst>
              </a:rPr>
              <a:t>, Where the </a:t>
            </a:r>
            <a:r>
              <a:rPr lang="en-GB" dirty="0">
                <a:solidFill>
                  <a:srgbClr val="FFFF00"/>
                </a:solidFill>
                <a:effectLst>
                  <a:outerShdw blurRad="50800" dist="38100" dir="8100000" algn="tr" rotWithShape="0">
                    <a:prstClr val="black">
                      <a:alpha val="40000"/>
                    </a:prstClr>
                  </a:outerShdw>
                </a:effectLst>
              </a:rPr>
              <a:t>good way </a:t>
            </a:r>
            <a:r>
              <a:rPr lang="en-GB" dirty="0">
                <a:effectLst>
                  <a:outerShdw blurRad="50800" dist="38100" dir="8100000" algn="tr" rotWithShape="0">
                    <a:prstClr val="black">
                      <a:alpha val="40000"/>
                    </a:prstClr>
                  </a:outerShdw>
                </a:effectLst>
              </a:rPr>
              <a:t>is, and walk in it; And you will find rest for your souls. But they said, ‘We will not walk in it</a:t>
            </a:r>
            <a:r>
              <a:rPr lang="en-GB" dirty="0" smtClean="0">
                <a:effectLst>
                  <a:outerShdw blurRad="50800" dist="38100" dir="8100000" algn="tr" rotWithShape="0">
                    <a:prstClr val="black">
                      <a:alpha val="40000"/>
                    </a:prstClr>
                  </a:outerShdw>
                </a:effectLst>
              </a:rPr>
              <a:t>.’</a:t>
            </a:r>
          </a:p>
          <a:p>
            <a:r>
              <a:rPr lang="en-GB" dirty="0" err="1" smtClean="0">
                <a:effectLst>
                  <a:outerShdw blurRad="50800" dist="38100" dir="8100000" algn="tr" rotWithShape="0">
                    <a:prstClr val="black">
                      <a:alpha val="40000"/>
                    </a:prstClr>
                  </a:outerShdw>
                </a:effectLst>
              </a:rPr>
              <a:t>Jer</a:t>
            </a:r>
            <a:r>
              <a:rPr lang="en-GB" dirty="0">
                <a:effectLst>
                  <a:outerShdw blurRad="50800" dist="38100" dir="8100000" algn="tr" rotWithShape="0">
                    <a:prstClr val="black">
                      <a:alpha val="40000"/>
                    </a:prstClr>
                  </a:outerShdw>
                </a:effectLst>
              </a:rPr>
              <a:t> 18:15 ‘For My people have forgotten Me, They burn incense to worthless gods And they have stumbled from </a:t>
            </a:r>
            <a:r>
              <a:rPr lang="en-GB" dirty="0">
                <a:solidFill>
                  <a:srgbClr val="FFFF00"/>
                </a:solidFill>
                <a:effectLst>
                  <a:outerShdw blurRad="50800" dist="38100" dir="8100000" algn="tr" rotWithShape="0">
                    <a:prstClr val="black">
                      <a:alpha val="40000"/>
                    </a:prstClr>
                  </a:outerShdw>
                </a:effectLst>
              </a:rPr>
              <a:t>their ways</a:t>
            </a:r>
            <a:r>
              <a:rPr lang="en-GB" dirty="0">
                <a:effectLst>
                  <a:outerShdw blurRad="50800" dist="38100" dir="8100000" algn="tr" rotWithShape="0">
                    <a:prstClr val="black">
                      <a:alpha val="40000"/>
                    </a:prstClr>
                  </a:outerShdw>
                </a:effectLst>
              </a:rPr>
              <a:t>, From the </a:t>
            </a:r>
            <a:r>
              <a:rPr lang="en-GB" dirty="0">
                <a:solidFill>
                  <a:srgbClr val="FFFF00"/>
                </a:solidFill>
                <a:effectLst>
                  <a:outerShdw blurRad="50800" dist="38100" dir="8100000" algn="tr" rotWithShape="0">
                    <a:prstClr val="black">
                      <a:alpha val="40000"/>
                    </a:prstClr>
                  </a:outerShdw>
                </a:effectLst>
              </a:rPr>
              <a:t>ancient paths</a:t>
            </a:r>
            <a:r>
              <a:rPr lang="en-GB" dirty="0">
                <a:effectLst>
                  <a:outerShdw blurRad="50800" dist="38100" dir="8100000" algn="tr" rotWithShape="0">
                    <a:prstClr val="black">
                      <a:alpha val="40000"/>
                    </a:prstClr>
                  </a:outerShdw>
                </a:effectLst>
              </a:rPr>
              <a:t>, To walk in </a:t>
            </a:r>
            <a:r>
              <a:rPr lang="en-GB" dirty="0">
                <a:solidFill>
                  <a:srgbClr val="FFFF00"/>
                </a:solidFill>
                <a:effectLst>
                  <a:outerShdw blurRad="50800" dist="38100" dir="8100000" algn="tr" rotWithShape="0">
                    <a:prstClr val="black">
                      <a:alpha val="40000"/>
                    </a:prstClr>
                  </a:outerShdw>
                </a:effectLst>
              </a:rPr>
              <a:t>bypaths</a:t>
            </a:r>
            <a:r>
              <a:rPr lang="en-GB" dirty="0">
                <a:effectLst>
                  <a:outerShdw blurRad="50800" dist="38100" dir="8100000" algn="tr" rotWithShape="0">
                    <a:prstClr val="black">
                      <a:alpha val="40000"/>
                    </a:prstClr>
                  </a:outerShdw>
                </a:effectLst>
              </a:rPr>
              <a:t>, Not on a </a:t>
            </a:r>
            <a:r>
              <a:rPr lang="en-GB" dirty="0">
                <a:solidFill>
                  <a:srgbClr val="FFFF00"/>
                </a:solidFill>
                <a:effectLst>
                  <a:outerShdw blurRad="50800" dist="38100" dir="8100000" algn="tr" rotWithShape="0">
                    <a:prstClr val="black">
                      <a:alpha val="40000"/>
                    </a:prstClr>
                  </a:outerShdw>
                </a:effectLst>
              </a:rPr>
              <a:t>highway</a:t>
            </a:r>
            <a:r>
              <a:rPr lang="en-GB" dirty="0">
                <a:effectLst>
                  <a:outerShdw blurRad="50800" dist="38100" dir="8100000" algn="tr" rotWithShape="0">
                    <a:prstClr val="black">
                      <a:alpha val="40000"/>
                    </a:prstClr>
                  </a:outerShdw>
                </a:effectLst>
              </a:rPr>
              <a:t>,</a:t>
            </a:r>
            <a:endParaRPr lang="en-GB" dirty="0">
              <a:effectLst>
                <a:outerShdw blurRad="50800" dist="38100" dir="8100000" algn="tr" rotWithShape="0">
                  <a:prstClr val="black">
                    <a:alpha val="40000"/>
                  </a:prstClr>
                </a:outerShdw>
              </a:effectLst>
            </a:endParaRPr>
          </a:p>
        </p:txBody>
      </p:sp>
    </p:spTree>
    <p:extLst>
      <p:ext uri="{BB962C8B-B14F-4D97-AF65-F5344CB8AC3E}">
        <p14:creationId xmlns:p14="http://schemas.microsoft.com/office/powerpoint/2010/main" val="2896353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Vision Destiny 2014</a:t>
            </a:r>
          </a:p>
        </p:txBody>
      </p:sp>
      <p:sp>
        <p:nvSpPr>
          <p:cNvPr id="3" name="Content Placeholder 2"/>
          <p:cNvSpPr>
            <a:spLocks noGrp="1"/>
          </p:cNvSpPr>
          <p:nvPr>
            <p:ph idx="1"/>
          </p:nvPr>
        </p:nvSpPr>
        <p:spPr>
          <a:xfrm>
            <a:off x="0" y="908720"/>
            <a:ext cx="9144000" cy="5949280"/>
          </a:xfrm>
          <a:effectLst/>
        </p:spPr>
        <p:txBody>
          <a:bodyPr lIns="0" tIns="0" rIns="0" bIns="0">
            <a:normAutofit lnSpcReduction="10000"/>
          </a:bodyPr>
          <a:lstStyle/>
          <a:p>
            <a:r>
              <a:rPr lang="en-GB" sz="4400" dirty="0" smtClean="0">
                <a:effectLst>
                  <a:outerShdw blurRad="38100" dist="38100" dir="2700000" algn="ctr" rotWithShape="0">
                    <a:schemeClr val="tx1"/>
                  </a:outerShdw>
                </a:effectLst>
              </a:rPr>
              <a:t>Present the vision and strategy God is giving us for 2014  and beyond</a:t>
            </a:r>
          </a:p>
          <a:p>
            <a:r>
              <a:rPr lang="en-GB" sz="4400" dirty="0" smtClean="0">
                <a:effectLst>
                  <a:outerShdw blurRad="38100" dist="38100" dir="2700000" algn="ctr" rotWithShape="0">
                    <a:schemeClr val="tx1"/>
                  </a:outerShdw>
                </a:effectLst>
              </a:rPr>
              <a:t>Present the new ways God is revealing to administer His kingdom</a:t>
            </a:r>
          </a:p>
          <a:p>
            <a:r>
              <a:rPr lang="en-GB" sz="4400" dirty="0" smtClean="0">
                <a:effectLst>
                  <a:outerShdw blurRad="38100" dist="38100" dir="2700000" algn="ctr" rotWithShape="0">
                    <a:schemeClr val="tx1"/>
                  </a:outerShdw>
                </a:effectLst>
              </a:rPr>
              <a:t>Show that the </a:t>
            </a:r>
            <a:r>
              <a:rPr lang="en-GB" sz="4400" dirty="0" smtClean="0">
                <a:effectLst>
                  <a:outerShdw blurRad="38100" dist="38100" dir="2700000" algn="ctr" rotWithShape="0">
                    <a:schemeClr val="tx1"/>
                  </a:outerShdw>
                </a:effectLst>
              </a:rPr>
              <a:t>o</a:t>
            </a:r>
            <a:r>
              <a:rPr lang="en-GB" sz="4400" dirty="0" smtClean="0">
                <a:effectLst>
                  <a:outerShdw blurRad="38100" dist="38100" dir="2700000" algn="ctr" rotWithShape="0">
                    <a:schemeClr val="tx1"/>
                  </a:outerShdw>
                </a:effectLst>
              </a:rPr>
              <a:t>ld </a:t>
            </a:r>
            <a:r>
              <a:rPr lang="en-GB" sz="4400" dirty="0" smtClean="0">
                <a:effectLst>
                  <a:outerShdw blurRad="38100" dist="38100" dir="2700000" algn="ctr" rotWithShape="0">
                    <a:schemeClr val="tx1"/>
                  </a:outerShdw>
                </a:effectLst>
              </a:rPr>
              <a:t>has to be left behind to embrace the new</a:t>
            </a:r>
          </a:p>
          <a:p>
            <a:r>
              <a:rPr lang="en-GB" sz="4400" dirty="0" smtClean="0">
                <a:effectLst>
                  <a:outerShdw blurRad="38100" dist="38100" dir="2700000" algn="ctr" rotWithShape="0">
                    <a:schemeClr val="tx1"/>
                  </a:outerShdw>
                </a:effectLst>
              </a:rPr>
              <a:t>We are on a journey </a:t>
            </a:r>
            <a:r>
              <a:rPr lang="en-GB" sz="4400" dirty="0" smtClean="0">
                <a:effectLst>
                  <a:outerShdw blurRad="38100" dist="38100" dir="2700000" algn="ctr" rotWithShape="0">
                    <a:schemeClr val="tx1"/>
                  </a:outerShdw>
                </a:effectLst>
              </a:rPr>
              <a:t>but we can’t get to our destination using the </a:t>
            </a:r>
            <a:r>
              <a:rPr lang="en-GB" sz="4400" dirty="0" smtClean="0">
                <a:effectLst>
                  <a:outerShdw blurRad="38100" dist="38100" dir="2700000" algn="ctr" rotWithShape="0">
                    <a:schemeClr val="tx1"/>
                  </a:outerShdw>
                </a:effectLst>
              </a:rPr>
              <a:t>old </a:t>
            </a:r>
            <a:r>
              <a:rPr lang="en-GB" sz="4400" dirty="0" smtClean="0">
                <a:effectLst>
                  <a:outerShdw blurRad="38100" dist="38100" dir="2700000" algn="ctr" rotWithShape="0">
                    <a:schemeClr val="tx1"/>
                  </a:outerShdw>
                </a:effectLst>
              </a:rPr>
              <a:t>ways of navigation and transport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4031577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r>
              <a:rPr lang="en-GB" sz="4400" dirty="0">
                <a:effectLst>
                  <a:outerShdw blurRad="38100" dist="38100" dir="2700000" algn="ctr" rotWithShape="0">
                    <a:schemeClr val="tx1"/>
                  </a:outerShdw>
                </a:effectLst>
              </a:rPr>
              <a:t>I went to my mountain and the throne was mobile and it went off up to the </a:t>
            </a:r>
            <a:r>
              <a:rPr lang="en-GB" sz="4400" dirty="0">
                <a:effectLst>
                  <a:outerShdw blurRad="38100" dist="38100" dir="2700000" algn="ctr" rotWithShape="0">
                    <a:schemeClr val="tx1"/>
                  </a:outerShdw>
                </a:effectLst>
              </a:rPr>
              <a:t>hall of </a:t>
            </a:r>
            <a:r>
              <a:rPr lang="en-GB" sz="4400" dirty="0" smtClean="0">
                <a:effectLst>
                  <a:outerShdw blurRad="38100" dist="38100" dir="2700000" algn="ctr" rotWithShape="0">
                    <a:schemeClr val="tx1"/>
                  </a:outerShdw>
                </a:effectLst>
              </a:rPr>
              <a:t>revelation like a training </a:t>
            </a:r>
            <a:r>
              <a:rPr lang="en-GB" sz="4400" dirty="0" smtClean="0">
                <a:effectLst>
                  <a:outerShdw blurRad="38100" dist="38100" dir="2700000" algn="ctr" rotWithShape="0">
                    <a:schemeClr val="tx1"/>
                  </a:outerShdw>
                </a:effectLst>
              </a:rPr>
              <a:t>centre.</a:t>
            </a:r>
          </a:p>
          <a:p>
            <a:r>
              <a:rPr lang="en-GB" sz="4400" dirty="0" smtClean="0">
                <a:effectLst>
                  <a:outerShdw blurRad="38100" dist="38100" dir="2700000" algn="ctr" rotWithShape="0">
                    <a:schemeClr val="tx1"/>
                  </a:outerShdw>
                </a:effectLst>
              </a:rPr>
              <a:t>I </a:t>
            </a:r>
            <a:r>
              <a:rPr lang="en-GB" sz="4400" dirty="0">
                <a:effectLst>
                  <a:outerShdw blurRad="38100" dist="38100" dir="2700000" algn="ctr" rotWithShape="0">
                    <a:schemeClr val="tx1"/>
                  </a:outerShdw>
                </a:effectLst>
              </a:rPr>
              <a:t>was encouraged by </a:t>
            </a:r>
            <a:r>
              <a:rPr lang="en-GB" sz="4400" dirty="0" smtClean="0">
                <a:effectLst>
                  <a:outerShdw blurRad="38100" dist="38100" dir="2700000" algn="ctr" rotWithShape="0">
                    <a:schemeClr val="tx1"/>
                  </a:outerShdw>
                </a:effectLst>
              </a:rPr>
              <a:t>Wisdom </a:t>
            </a:r>
            <a:r>
              <a:rPr lang="en-GB" sz="4400" dirty="0">
                <a:effectLst>
                  <a:outerShdw blurRad="38100" dist="38100" dir="2700000" algn="ctr" rotWithShape="0">
                    <a:schemeClr val="tx1"/>
                  </a:outerShdw>
                </a:effectLst>
              </a:rPr>
              <a:t>to enrol in the courses that will bring me revelation of position from each of the 7 spirits in their official duties and to engage certain men in white linen who are my governors assigned to my mantle</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2555756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10000"/>
          </a:bodyPr>
          <a:lstStyle/>
          <a:p>
            <a:pPr>
              <a:lnSpc>
                <a:spcPct val="120000"/>
              </a:lnSpc>
              <a:spcBef>
                <a:spcPts val="600"/>
              </a:spcBef>
            </a:pPr>
            <a:r>
              <a:rPr lang="en-GB" sz="4400" dirty="0" smtClean="0">
                <a:effectLst>
                  <a:outerShdw blurRad="38100" dist="38100" dir="2700000" algn="ctr" rotWithShape="0">
                    <a:schemeClr val="tx1"/>
                  </a:outerShdw>
                </a:effectLst>
              </a:rPr>
              <a:t>I met Melchizedek in his treasury room</a:t>
            </a:r>
          </a:p>
          <a:p>
            <a:pPr>
              <a:lnSpc>
                <a:spcPct val="120000"/>
              </a:lnSpc>
              <a:spcBef>
                <a:spcPts val="600"/>
              </a:spcBef>
            </a:pPr>
            <a:r>
              <a:rPr lang="en-GB" sz="4400" dirty="0" smtClean="0">
                <a:effectLst>
                  <a:outerShdw blurRad="38100" dist="38100" dir="2700000" algn="ctr" rotWithShape="0">
                    <a:schemeClr val="tx1"/>
                  </a:outerShdw>
                </a:effectLst>
              </a:rPr>
              <a:t>The </a:t>
            </a:r>
            <a:r>
              <a:rPr lang="en-GB" sz="4400" dirty="0">
                <a:effectLst>
                  <a:outerShdw blurRad="38100" dist="38100" dir="2700000" algn="ctr" rotWithShape="0">
                    <a:schemeClr val="tx1"/>
                  </a:outerShdw>
                </a:effectLst>
              </a:rPr>
              <a:t>city </a:t>
            </a:r>
            <a:r>
              <a:rPr lang="en-GB" sz="4400" dirty="0" smtClean="0">
                <a:effectLst>
                  <a:outerShdw blurRad="38100" dist="38100" dir="2700000" algn="ctr" rotWithShape="0">
                    <a:schemeClr val="tx1"/>
                  </a:outerShdw>
                </a:effectLst>
              </a:rPr>
              <a:t>of </a:t>
            </a:r>
            <a:r>
              <a:rPr lang="en-GB" sz="4400" dirty="0">
                <a:effectLst>
                  <a:outerShdw blurRad="38100" dist="38100" dir="2700000" algn="ctr" rotWithShape="0">
                    <a:schemeClr val="tx1"/>
                  </a:outerShdw>
                </a:effectLst>
              </a:rPr>
              <a:t>God </a:t>
            </a:r>
            <a:r>
              <a:rPr lang="en-GB" sz="4400" dirty="0" smtClean="0">
                <a:effectLst>
                  <a:outerShdw blurRad="38100" dist="38100" dir="2700000" algn="ctr" rotWithShape="0">
                    <a:schemeClr val="tx1"/>
                  </a:outerShdw>
                </a:effectLst>
              </a:rPr>
              <a:t>the heavenly </a:t>
            </a:r>
            <a:r>
              <a:rPr lang="en-GB" sz="4400" dirty="0">
                <a:effectLst>
                  <a:outerShdw blurRad="38100" dist="38100" dir="2700000" algn="ctr" rotWithShape="0">
                    <a:schemeClr val="tx1"/>
                  </a:outerShdw>
                </a:effectLst>
              </a:rPr>
              <a:t>Jerusalem </a:t>
            </a:r>
            <a:r>
              <a:rPr lang="en-GB" sz="4400" dirty="0" smtClean="0">
                <a:effectLst>
                  <a:outerShdw blurRad="38100" dist="38100" dir="2700000" algn="ctr" rotWithShape="0">
                    <a:schemeClr val="tx1"/>
                  </a:outerShdw>
                </a:effectLst>
              </a:rPr>
              <a:t>is linked </a:t>
            </a:r>
            <a:r>
              <a:rPr lang="en-GB" sz="4400" dirty="0">
                <a:effectLst>
                  <a:outerShdw blurRad="38100" dist="38100" dir="2700000" algn="ctr" rotWithShape="0">
                    <a:schemeClr val="tx1"/>
                  </a:outerShdw>
                </a:effectLst>
              </a:rPr>
              <a:t>to </a:t>
            </a:r>
            <a:r>
              <a:rPr lang="en-GB" sz="4400" dirty="0" smtClean="0">
                <a:effectLst>
                  <a:outerShdw blurRad="38100" dist="38100" dir="2700000" algn="ctr" rotWithShape="0">
                    <a:schemeClr val="tx1"/>
                  </a:outerShdw>
                </a:effectLst>
              </a:rPr>
              <a:t>the king </a:t>
            </a:r>
            <a:r>
              <a:rPr lang="en-GB" sz="4400" dirty="0">
                <a:effectLst>
                  <a:outerShdw blurRad="38100" dist="38100" dir="2700000" algn="ctr" rotWithShape="0">
                    <a:schemeClr val="tx1"/>
                  </a:outerShdw>
                </a:effectLst>
              </a:rPr>
              <a:t>of </a:t>
            </a:r>
            <a:r>
              <a:rPr lang="en-GB" sz="4400" dirty="0">
                <a:effectLst>
                  <a:outerShdw blurRad="38100" dist="38100" dir="2700000" algn="ctr" rotWithShape="0">
                    <a:schemeClr val="tx1"/>
                  </a:outerShdw>
                </a:effectLst>
              </a:rPr>
              <a:t>Salem </a:t>
            </a:r>
            <a:r>
              <a:rPr lang="en-GB" sz="4400" dirty="0" smtClean="0">
                <a:effectLst>
                  <a:outerShdw blurRad="38100" dist="38100" dir="2700000" algn="ctr" rotWithShape="0">
                    <a:schemeClr val="tx1"/>
                  </a:outerShdw>
                </a:effectLst>
              </a:rPr>
              <a:t>- Melchizedek</a:t>
            </a:r>
            <a:endParaRPr lang="en-GB" sz="4400" dirty="0" smtClean="0">
              <a:effectLst>
                <a:outerShdw blurRad="38100" dist="38100" dir="2700000" algn="ctr" rotWithShape="0">
                  <a:schemeClr val="tx1"/>
                </a:outerShdw>
              </a:effectLst>
            </a:endParaRPr>
          </a:p>
          <a:p>
            <a:pPr>
              <a:lnSpc>
                <a:spcPct val="120000"/>
              </a:lnSpc>
              <a:spcBef>
                <a:spcPts val="600"/>
              </a:spcBef>
            </a:pPr>
            <a:r>
              <a:rPr lang="en-GB" sz="4400" dirty="0" smtClean="0">
                <a:effectLst>
                  <a:outerShdw blurRad="38100" dist="38100" dir="2700000" algn="ctr" rotWithShape="0">
                    <a:schemeClr val="tx1"/>
                  </a:outerShdw>
                </a:effectLst>
              </a:rPr>
              <a:t>Place</a:t>
            </a:r>
            <a:r>
              <a:rPr lang="en-GB" sz="4400" dirty="0" smtClean="0">
                <a:effectLst>
                  <a:outerShdw blurRad="38100" dist="38100" dir="2700000" algn="ctr" rotWithShape="0">
                    <a:schemeClr val="tx1"/>
                  </a:outerShdw>
                </a:effectLst>
              </a:rPr>
              <a:t> </a:t>
            </a:r>
            <a:r>
              <a:rPr lang="en-GB" sz="4400" dirty="0">
                <a:effectLst>
                  <a:outerShdw blurRad="38100" dist="38100" dir="2700000" algn="ctr" rotWithShape="0">
                    <a:schemeClr val="tx1"/>
                  </a:outerShdw>
                </a:effectLst>
              </a:rPr>
              <a:t>of new beginnings where ancient and new </a:t>
            </a:r>
            <a:r>
              <a:rPr lang="en-GB" sz="4400" dirty="0" smtClean="0">
                <a:effectLst>
                  <a:outerShdw blurRad="38100" dist="38100" dir="2700000" algn="ctr" rotWithShape="0">
                    <a:schemeClr val="tx1"/>
                  </a:outerShdw>
                </a:effectLst>
              </a:rPr>
              <a:t>paths meet </a:t>
            </a:r>
            <a:r>
              <a:rPr lang="en-GB" sz="4400" dirty="0">
                <a:effectLst>
                  <a:outerShdw blurRad="38100" dist="38100" dir="2700000" algn="ctr" rotWithShape="0">
                    <a:schemeClr val="tx1"/>
                  </a:outerShdw>
                </a:effectLst>
              </a:rPr>
              <a:t>where the old order </a:t>
            </a:r>
            <a:r>
              <a:rPr lang="en-GB" sz="4400" dirty="0" smtClean="0">
                <a:effectLst>
                  <a:outerShdw blurRad="38100" dist="38100" dir="2700000" algn="ctr" rotWithShape="0">
                    <a:schemeClr val="tx1"/>
                  </a:outerShdw>
                </a:effectLst>
              </a:rPr>
              <a:t>is replaced by</a:t>
            </a:r>
            <a:r>
              <a:rPr lang="en-GB" sz="4400" dirty="0" smtClean="0">
                <a:effectLst>
                  <a:outerShdw blurRad="38100" dist="38100" dir="2700000" algn="ctr" rotWithShape="0">
                    <a:schemeClr val="tx1"/>
                  </a:outerShdw>
                </a:effectLst>
              </a:rPr>
              <a:t> a</a:t>
            </a:r>
            <a:r>
              <a:rPr lang="en-GB" sz="4400" dirty="0" smtClean="0">
                <a:effectLst>
                  <a:outerShdw blurRad="38100" dist="38100" dir="2700000" algn="ctr" rotWithShape="0">
                    <a:schemeClr val="tx1"/>
                  </a:outerShdw>
                </a:effectLst>
              </a:rPr>
              <a:t> </a:t>
            </a:r>
            <a:r>
              <a:rPr lang="en-GB" sz="4400" dirty="0">
                <a:effectLst>
                  <a:outerShdw blurRad="38100" dist="38100" dir="2700000" algn="ctr" rotWithShape="0">
                    <a:schemeClr val="tx1"/>
                  </a:outerShdw>
                </a:effectLst>
              </a:rPr>
              <a:t>new order</a:t>
            </a:r>
            <a:r>
              <a:rPr lang="en-GB" sz="4400" dirty="0" smtClean="0">
                <a:effectLst>
                  <a:outerShdw blurRad="38100" dist="38100" dir="2700000" algn="ctr" rotWithShape="0">
                    <a:schemeClr val="tx1"/>
                  </a:outerShdw>
                </a:effectLst>
              </a:rPr>
              <a:t>.</a:t>
            </a:r>
          </a:p>
          <a:p>
            <a:pPr>
              <a:lnSpc>
                <a:spcPct val="120000"/>
              </a:lnSpc>
              <a:spcBef>
                <a:spcPts val="600"/>
              </a:spcBef>
            </a:pPr>
            <a:r>
              <a:rPr lang="en-GB" sz="4400" dirty="0" smtClean="0">
                <a:effectLst>
                  <a:outerShdw blurRad="38100" dist="38100" dir="2700000" algn="ctr" rotWithShape="0">
                    <a:schemeClr val="tx1"/>
                  </a:outerShdw>
                </a:effectLst>
              </a:rPr>
              <a:t>Old -</a:t>
            </a:r>
            <a:r>
              <a:rPr lang="en-GB" sz="4400" dirty="0">
                <a:effectLst>
                  <a:outerShdw blurRad="38100" dist="38100" dir="2700000" algn="ctr" rotWithShape="0">
                    <a:schemeClr val="tx1"/>
                  </a:outerShdw>
                </a:effectLst>
              </a:rPr>
              <a:t> </a:t>
            </a:r>
            <a:r>
              <a:rPr lang="en-GB" sz="4400" dirty="0" smtClean="0">
                <a:effectLst>
                  <a:outerShdw blurRad="38100" dist="38100" dir="2700000" algn="ctr" rotWithShape="0">
                    <a:schemeClr val="tx1"/>
                  </a:outerShdw>
                </a:effectLst>
              </a:rPr>
              <a:t>man adulterated </a:t>
            </a:r>
            <a:r>
              <a:rPr lang="en-GB" sz="4400" dirty="0" smtClean="0">
                <a:effectLst>
                  <a:outerShdw blurRad="38100" dist="38100" dir="2700000" algn="ctr" rotWithShape="0">
                    <a:schemeClr val="tx1"/>
                  </a:outerShdw>
                </a:effectLst>
              </a:rPr>
              <a:t>&amp; perverted order </a:t>
            </a:r>
            <a:r>
              <a:rPr lang="en-GB" sz="4400" dirty="0" smtClean="0">
                <a:effectLst>
                  <a:outerShdw blurRad="38100" dist="38100" dir="2700000" algn="ctr" rotWithShape="0">
                    <a:schemeClr val="tx1"/>
                  </a:outerShdw>
                </a:effectLst>
              </a:rPr>
              <a:t>of </a:t>
            </a:r>
            <a:r>
              <a:rPr lang="en-GB" sz="4400" dirty="0" smtClean="0">
                <a:effectLst>
                  <a:outerShdw blurRad="38100" dist="38100" dir="2700000" algn="ctr" rotWithShape="0">
                    <a:schemeClr val="tx1"/>
                  </a:outerShdw>
                </a:effectLst>
              </a:rPr>
              <a:t>the 5 fold </a:t>
            </a:r>
            <a:r>
              <a:rPr lang="en-GB" sz="4400" dirty="0" smtClean="0">
                <a:effectLst>
                  <a:outerShdw blurRad="38100" dist="38100" dir="2700000" algn="ctr" rotWithShape="0">
                    <a:schemeClr val="tx1"/>
                  </a:outerShdw>
                </a:effectLst>
              </a:rPr>
              <a:t>ministries are ending</a:t>
            </a:r>
          </a:p>
          <a:p>
            <a:pPr>
              <a:lnSpc>
                <a:spcPct val="120000"/>
              </a:lnSpc>
              <a:spcBef>
                <a:spcPts val="600"/>
              </a:spcBef>
            </a:pPr>
            <a:r>
              <a:rPr lang="en-GB" sz="4400" dirty="0" smtClean="0">
                <a:effectLst>
                  <a:outerShdw blurRad="38100" dist="38100" dir="2700000" algn="ctr" rotWithShape="0">
                    <a:schemeClr val="tx1"/>
                  </a:outerShdw>
                </a:effectLst>
              </a:rPr>
              <a:t>New order of Melchizedek </a:t>
            </a:r>
            <a:r>
              <a:rPr lang="en-GB" sz="4400" dirty="0" smtClean="0">
                <a:effectLst>
                  <a:outerShdw blurRad="38100" dist="38100" dir="2700000" algn="ctr" rotWithShape="0">
                    <a:schemeClr val="tx1"/>
                  </a:outerShdw>
                </a:effectLst>
              </a:rPr>
              <a:t>is being released</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1692158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a:effectLst>
                  <a:outerShdw blurRad="38100" dist="38100" dir="2700000" algn="ctr" rotWithShape="0">
                    <a:schemeClr val="tx1"/>
                  </a:outerShdw>
                </a:effectLst>
              </a:rPr>
              <a:t>Destiny </a:t>
            </a:r>
            <a:r>
              <a:rPr lang="en-GB" sz="4400" dirty="0" smtClean="0">
                <a:effectLst>
                  <a:outerShdw blurRad="38100" dist="38100" dir="2700000" algn="ctr" rotWithShape="0">
                    <a:schemeClr val="tx1"/>
                  </a:outerShdw>
                </a:effectLst>
              </a:rPr>
              <a:t>is to </a:t>
            </a:r>
            <a:r>
              <a:rPr lang="en-GB" sz="4400" dirty="0">
                <a:effectLst>
                  <a:outerShdw blurRad="38100" dist="38100" dir="2700000" algn="ctr" rotWithShape="0">
                    <a:schemeClr val="tx1"/>
                  </a:outerShdw>
                </a:effectLst>
              </a:rPr>
              <a:t>rule </a:t>
            </a:r>
            <a:r>
              <a:rPr lang="en-GB" sz="4400" dirty="0" smtClean="0">
                <a:effectLst>
                  <a:outerShdw blurRad="38100" dist="38100" dir="2700000" algn="ctr" rotWithShape="0">
                    <a:schemeClr val="tx1"/>
                  </a:outerShdw>
                </a:effectLst>
              </a:rPr>
              <a:t>to shine </a:t>
            </a:r>
            <a:r>
              <a:rPr lang="en-GB" sz="4400" dirty="0">
                <a:effectLst>
                  <a:outerShdw blurRad="38100" dist="38100" dir="2700000" algn="ctr" rotWithShape="0">
                    <a:schemeClr val="tx1"/>
                  </a:outerShdw>
                </a:effectLst>
              </a:rPr>
              <a:t>like </a:t>
            </a:r>
            <a:r>
              <a:rPr lang="en-GB" sz="4400" dirty="0" smtClean="0">
                <a:effectLst>
                  <a:outerShdw blurRad="38100" dist="38100" dir="2700000" algn="ctr" rotWithShape="0">
                    <a:schemeClr val="tx1"/>
                  </a:outerShdw>
                </a:effectLst>
              </a:rPr>
              <a:t>stars</a:t>
            </a:r>
          </a:p>
          <a:p>
            <a:r>
              <a:rPr lang="en-GB" sz="4400" dirty="0">
                <a:effectLst>
                  <a:outerShdw blurRad="38100" dist="38100" dir="2700000" algn="ctr" rotWithShape="0">
                    <a:schemeClr val="tx1"/>
                  </a:outerShdw>
                </a:effectLst>
              </a:rPr>
              <a:t>T</a:t>
            </a:r>
            <a:r>
              <a:rPr lang="en-GB" sz="4400" dirty="0" smtClean="0">
                <a:effectLst>
                  <a:outerShdw blurRad="38100" dist="38100" dir="2700000" algn="ctr" rotWithShape="0">
                    <a:schemeClr val="tx1"/>
                  </a:outerShdw>
                </a:effectLst>
              </a:rPr>
              <a:t>ake </a:t>
            </a:r>
            <a:r>
              <a:rPr lang="en-GB" sz="4400" dirty="0" smtClean="0">
                <a:effectLst>
                  <a:outerShdw blurRad="38100" dist="38100" dir="2700000" algn="ctr" rotWithShape="0">
                    <a:schemeClr val="tx1"/>
                  </a:outerShdw>
                </a:effectLst>
              </a:rPr>
              <a:t>the responsibility </a:t>
            </a:r>
            <a:r>
              <a:rPr lang="en-GB" sz="4400" dirty="0">
                <a:effectLst>
                  <a:outerShdw blurRad="38100" dist="38100" dir="2700000" algn="ctr" rotWithShape="0">
                    <a:schemeClr val="tx1"/>
                  </a:outerShdw>
                </a:effectLst>
              </a:rPr>
              <a:t>of </a:t>
            </a:r>
            <a:r>
              <a:rPr lang="en-GB" sz="4400" dirty="0" smtClean="0">
                <a:effectLst>
                  <a:outerShdw blurRad="38100" dist="38100" dir="2700000" algn="ctr" rotWithShape="0">
                    <a:schemeClr val="tx1"/>
                  </a:outerShdw>
                </a:effectLst>
              </a:rPr>
              <a:t>Lordship, </a:t>
            </a:r>
            <a:r>
              <a:rPr lang="en-GB" sz="4400" dirty="0">
                <a:effectLst>
                  <a:outerShdw blurRad="38100" dist="38100" dir="2700000" algn="ctr" rotWithShape="0">
                    <a:schemeClr val="tx1"/>
                  </a:outerShdw>
                </a:effectLst>
              </a:rPr>
              <a:t>Kingship </a:t>
            </a:r>
            <a:r>
              <a:rPr lang="en-GB" sz="4400" dirty="0" smtClean="0">
                <a:effectLst>
                  <a:outerShdw blurRad="38100" dist="38100" dir="2700000" algn="ctr" rotWithShape="0">
                    <a:schemeClr val="tx1"/>
                  </a:outerShdw>
                </a:effectLst>
              </a:rPr>
              <a:t>and Sonship</a:t>
            </a:r>
            <a:endParaRPr lang="en-GB" sz="4400" dirty="0" smtClean="0">
              <a:effectLst>
                <a:outerShdw blurRad="38100" dist="38100" dir="2700000" algn="ctr" rotWithShape="0">
                  <a:schemeClr val="tx1"/>
                </a:outerShdw>
              </a:effectLst>
            </a:endParaRPr>
          </a:p>
          <a:p>
            <a:r>
              <a:rPr lang="en-GB" sz="4400" dirty="0">
                <a:effectLst>
                  <a:outerShdw blurRad="38100" dist="38100" dir="2700000" algn="ctr" rotWithShape="0">
                    <a:schemeClr val="tx1"/>
                  </a:outerShdw>
                </a:effectLst>
              </a:rPr>
              <a:t>Gal 4 Tutored by </a:t>
            </a:r>
            <a:r>
              <a:rPr lang="en-GB" sz="4400" dirty="0" smtClean="0">
                <a:effectLst>
                  <a:outerShdw blurRad="38100" dist="38100" dir="2700000" algn="ctr" rotWithShape="0">
                    <a:schemeClr val="tx1"/>
                  </a:outerShdw>
                </a:effectLst>
              </a:rPr>
              <a:t>the 7 </a:t>
            </a:r>
            <a:r>
              <a:rPr lang="en-GB" sz="4400" dirty="0">
                <a:effectLst>
                  <a:outerShdw blurRad="38100" dist="38100" dir="2700000" algn="ctr" rotWithShape="0">
                    <a:schemeClr val="tx1"/>
                  </a:outerShdw>
                </a:effectLst>
              </a:rPr>
              <a:t>spirits of God </a:t>
            </a:r>
            <a:r>
              <a:rPr lang="en-GB" sz="4400" dirty="0" smtClean="0">
                <a:effectLst>
                  <a:outerShdw blurRad="38100" dist="38100" dir="2700000" algn="ctr" rotWithShape="0">
                    <a:schemeClr val="tx1"/>
                  </a:outerShdw>
                </a:effectLst>
              </a:rPr>
              <a:t>for our heavenly position </a:t>
            </a:r>
            <a:r>
              <a:rPr lang="en-GB" sz="4400" dirty="0">
                <a:effectLst>
                  <a:outerShdw blurRad="38100" dist="38100" dir="2700000" algn="ctr" rotWithShape="0">
                    <a:schemeClr val="tx1"/>
                  </a:outerShdw>
                </a:effectLst>
              </a:rPr>
              <a:t>of </a:t>
            </a:r>
            <a:r>
              <a:rPr lang="en-GB" sz="4400" dirty="0" smtClean="0">
                <a:effectLst>
                  <a:outerShdw blurRad="38100" dist="38100" dir="2700000" algn="ctr" rotWithShape="0">
                    <a:schemeClr val="tx1"/>
                  </a:outerShdw>
                </a:effectLst>
              </a:rPr>
              <a:t>authority on the mountain thrones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Investiture given a Crown, Sceptre, Mantle &amp; Weapons </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2491813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20000"/>
          </a:bodyPr>
          <a:lstStyle/>
          <a:p>
            <a:pPr>
              <a:lnSpc>
                <a:spcPct val="110000"/>
              </a:lnSpc>
              <a:spcBef>
                <a:spcPts val="600"/>
              </a:spcBef>
            </a:pPr>
            <a:r>
              <a:rPr lang="en-GB" sz="4400" dirty="0" smtClean="0">
                <a:effectLst>
                  <a:outerShdw blurRad="38100" dist="38100" dir="2700000" algn="ctr" rotWithShape="0">
                    <a:schemeClr val="tx1"/>
                  </a:outerShdw>
                </a:effectLst>
              </a:rPr>
              <a:t>I </a:t>
            </a:r>
            <a:r>
              <a:rPr lang="en-GB" sz="4400" dirty="0">
                <a:effectLst>
                  <a:outerShdw blurRad="38100" dist="38100" dir="2700000" algn="ctr" rotWithShape="0">
                    <a:schemeClr val="tx1"/>
                  </a:outerShdw>
                </a:effectLst>
              </a:rPr>
              <a:t>was taken to see the face of the earth with </a:t>
            </a:r>
            <a:r>
              <a:rPr lang="en-GB" sz="4400" dirty="0" smtClean="0">
                <a:effectLst>
                  <a:outerShdw blurRad="38100" dist="38100" dir="2700000" algn="ctr" rotWithShape="0">
                    <a:schemeClr val="tx1"/>
                  </a:outerShdw>
                </a:effectLst>
              </a:rPr>
              <a:t>Americas, Africa, </a:t>
            </a:r>
            <a:r>
              <a:rPr lang="en-GB" sz="4400" dirty="0">
                <a:effectLst>
                  <a:outerShdw blurRad="38100" dist="38100" dir="2700000" algn="ctr" rotWithShape="0">
                    <a:schemeClr val="tx1"/>
                  </a:outerShdw>
                </a:effectLst>
              </a:rPr>
              <a:t>Europe in </a:t>
            </a:r>
            <a:r>
              <a:rPr lang="en-GB" sz="4400" dirty="0" smtClean="0">
                <a:effectLst>
                  <a:outerShdw blurRad="38100" dist="38100" dir="2700000" algn="ctr" rotWithShape="0">
                    <a:schemeClr val="tx1"/>
                  </a:outerShdw>
                </a:effectLst>
              </a:rPr>
              <a:t>view. </a:t>
            </a:r>
            <a:r>
              <a:rPr lang="en-GB" sz="4400" dirty="0">
                <a:effectLst>
                  <a:outerShdw blurRad="38100" dist="38100" dir="2700000" algn="ctr" rotWithShape="0">
                    <a:schemeClr val="tx1"/>
                  </a:outerShdw>
                </a:effectLst>
              </a:rPr>
              <a:t>l </a:t>
            </a:r>
            <a:r>
              <a:rPr lang="en-GB" sz="4400" dirty="0" smtClean="0">
                <a:effectLst>
                  <a:outerShdw blurRad="38100" dist="38100" dir="2700000" algn="ctr" rotWithShape="0">
                    <a:schemeClr val="tx1"/>
                  </a:outerShdw>
                </a:effectLst>
              </a:rPr>
              <a:t>took the world </a:t>
            </a:r>
            <a:r>
              <a:rPr lang="en-GB" sz="4400" dirty="0">
                <a:effectLst>
                  <a:outerShdw blurRad="38100" dist="38100" dir="2700000" algn="ctr" rotWithShape="0">
                    <a:schemeClr val="tx1"/>
                  </a:outerShdw>
                </a:effectLst>
              </a:rPr>
              <a:t>into my </a:t>
            </a:r>
            <a:r>
              <a:rPr lang="en-GB" sz="4400" dirty="0" smtClean="0">
                <a:effectLst>
                  <a:outerShdw blurRad="38100" dist="38100" dir="2700000" algn="ctr" rotWithShape="0">
                    <a:schemeClr val="tx1"/>
                  </a:outerShdw>
                </a:effectLst>
              </a:rPr>
              <a:t>belly.</a:t>
            </a:r>
          </a:p>
          <a:p>
            <a:pPr>
              <a:lnSpc>
                <a:spcPct val="110000"/>
              </a:lnSpc>
              <a:spcBef>
                <a:spcPts val="600"/>
              </a:spcBef>
            </a:pPr>
            <a:r>
              <a:rPr lang="en-GB" sz="4400" dirty="0" smtClean="0">
                <a:effectLst>
                  <a:outerShdw blurRad="38100" dist="38100" dir="2700000" algn="ctr" rotWithShape="0">
                    <a:schemeClr val="tx1"/>
                  </a:outerShdw>
                </a:effectLst>
              </a:rPr>
              <a:t>l </a:t>
            </a:r>
            <a:r>
              <a:rPr lang="en-GB" sz="4400" dirty="0">
                <a:effectLst>
                  <a:outerShdw blurRad="38100" dist="38100" dir="2700000" algn="ctr" rotWithShape="0">
                    <a:schemeClr val="tx1"/>
                  </a:outerShdw>
                </a:effectLst>
              </a:rPr>
              <a:t>was taken to a mountain in the realm of kingdom of heaven and I was enthroned and given a new </a:t>
            </a:r>
            <a:r>
              <a:rPr lang="en-GB" sz="4400" dirty="0" smtClean="0">
                <a:effectLst>
                  <a:outerShdw blurRad="38100" dist="38100" dir="2700000" algn="ctr" rotWithShape="0">
                    <a:schemeClr val="tx1"/>
                  </a:outerShdw>
                </a:effectLst>
              </a:rPr>
              <a:t>crown, sceptre </a:t>
            </a:r>
            <a:r>
              <a:rPr lang="en-GB" sz="4400" dirty="0">
                <a:effectLst>
                  <a:outerShdw blurRad="38100" dist="38100" dir="2700000" algn="ctr" rotWithShape="0">
                    <a:schemeClr val="tx1"/>
                  </a:outerShdw>
                </a:effectLst>
              </a:rPr>
              <a:t>and </a:t>
            </a:r>
            <a:r>
              <a:rPr lang="en-GB" sz="4400" dirty="0" smtClean="0">
                <a:effectLst>
                  <a:outerShdw blurRad="38100" dist="38100" dir="2700000" algn="ctr" rotWithShape="0">
                    <a:schemeClr val="tx1"/>
                  </a:outerShdw>
                </a:effectLst>
              </a:rPr>
              <a:t>orb.</a:t>
            </a:r>
          </a:p>
          <a:p>
            <a:pPr>
              <a:lnSpc>
                <a:spcPct val="110000"/>
              </a:lnSpc>
              <a:spcBef>
                <a:spcPts val="600"/>
              </a:spcBef>
            </a:pPr>
            <a:r>
              <a:rPr lang="en-GB" sz="4400" dirty="0" smtClean="0">
                <a:effectLst>
                  <a:outerShdw blurRad="38100" dist="38100" dir="2700000" algn="ctr" rotWithShape="0">
                    <a:schemeClr val="tx1"/>
                  </a:outerShdw>
                </a:effectLst>
              </a:rPr>
              <a:t>I </a:t>
            </a:r>
            <a:r>
              <a:rPr lang="en-GB" sz="4400" dirty="0">
                <a:effectLst>
                  <a:outerShdw blurRad="38100" dist="38100" dir="2700000" algn="ctr" rotWithShape="0">
                    <a:schemeClr val="tx1"/>
                  </a:outerShdw>
                </a:effectLst>
              </a:rPr>
              <a:t>was shown a new courtroom where the cloud of witnesses were in a huge gallery but there were 12 thrones and seated on those thrones were</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414094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800" dirty="0">
                <a:effectLst>
                  <a:outerShdw blurRad="38100" dist="38100" dir="2700000" algn="ctr" rotWithShape="0">
                    <a:schemeClr val="tx1"/>
                  </a:outerShdw>
                </a:effectLst>
              </a:rPr>
              <a:t>George </a:t>
            </a:r>
            <a:r>
              <a:rPr lang="en-GB" sz="4800" dirty="0" err="1">
                <a:effectLst>
                  <a:outerShdw blurRad="38100" dist="38100" dir="2700000" algn="ctr" rotWithShape="0">
                    <a:schemeClr val="tx1"/>
                  </a:outerShdw>
                </a:effectLst>
              </a:rPr>
              <a:t>Jefferys</a:t>
            </a:r>
            <a:r>
              <a:rPr lang="en-GB" sz="4800" dirty="0">
                <a:effectLst>
                  <a:outerShdw blurRad="38100" dist="38100" dir="2700000" algn="ctr" rotWithShape="0">
                    <a:schemeClr val="tx1"/>
                  </a:outerShdw>
                </a:effectLst>
              </a:rPr>
              <a:t>, William </a:t>
            </a:r>
            <a:r>
              <a:rPr lang="en-GB" sz="4800" dirty="0" smtClean="0">
                <a:effectLst>
                  <a:outerShdw blurRad="38100" dist="38100" dir="2700000" algn="ctr" rotWithShape="0">
                    <a:schemeClr val="tx1"/>
                  </a:outerShdw>
                </a:effectLst>
              </a:rPr>
              <a:t>Booth,</a:t>
            </a:r>
          </a:p>
          <a:p>
            <a:r>
              <a:rPr lang="en-GB" sz="4800" dirty="0" smtClean="0">
                <a:effectLst>
                  <a:outerShdw blurRad="38100" dist="38100" dir="2700000" algn="ctr" rotWithShape="0">
                    <a:schemeClr val="tx1"/>
                  </a:outerShdw>
                </a:effectLst>
              </a:rPr>
              <a:t>Paul</a:t>
            </a:r>
            <a:r>
              <a:rPr lang="en-GB" sz="4800" dirty="0">
                <a:effectLst>
                  <a:outerShdw blurRad="38100" dist="38100" dir="2700000" algn="ctr" rotWithShape="0">
                    <a:schemeClr val="tx1"/>
                  </a:outerShdw>
                </a:effectLst>
              </a:rPr>
              <a:t>,  John, Stephen, </a:t>
            </a:r>
            <a:endParaRPr lang="en-GB" sz="4800" dirty="0" smtClean="0">
              <a:effectLst>
                <a:outerShdw blurRad="38100" dist="38100" dir="2700000" algn="ctr" rotWithShape="0">
                  <a:schemeClr val="tx1"/>
                </a:outerShdw>
              </a:effectLst>
            </a:endParaRPr>
          </a:p>
          <a:p>
            <a:r>
              <a:rPr lang="en-GB" sz="4800" dirty="0" smtClean="0">
                <a:effectLst>
                  <a:outerShdw blurRad="38100" dist="38100" dir="2700000" algn="ctr" rotWithShape="0">
                    <a:schemeClr val="tx1"/>
                  </a:outerShdw>
                </a:effectLst>
              </a:rPr>
              <a:t>A </a:t>
            </a:r>
            <a:r>
              <a:rPr lang="en-GB" sz="4800" dirty="0" err="1">
                <a:effectLst>
                  <a:outerShdw blurRad="38100" dist="38100" dir="2700000" algn="ctr" rotWithShape="0">
                    <a:schemeClr val="tx1"/>
                  </a:outerShdw>
                </a:effectLst>
              </a:rPr>
              <a:t>A</a:t>
            </a:r>
            <a:r>
              <a:rPr lang="en-GB" sz="4800" dirty="0">
                <a:effectLst>
                  <a:outerShdw blurRad="38100" dist="38100" dir="2700000" algn="ctr" rotWithShape="0">
                    <a:schemeClr val="tx1"/>
                  </a:outerShdw>
                </a:effectLst>
              </a:rPr>
              <a:t> Allen, Oral </a:t>
            </a:r>
            <a:r>
              <a:rPr lang="en-GB" sz="4800" dirty="0" smtClean="0">
                <a:effectLst>
                  <a:outerShdw blurRad="38100" dist="38100" dir="2700000" algn="ctr" rotWithShape="0">
                    <a:schemeClr val="tx1"/>
                  </a:outerShdw>
                </a:effectLst>
              </a:rPr>
              <a:t>Roberts,</a:t>
            </a:r>
          </a:p>
          <a:p>
            <a:r>
              <a:rPr lang="en-GB" sz="4800" dirty="0" smtClean="0">
                <a:effectLst>
                  <a:outerShdw blurRad="38100" dist="38100" dir="2700000" algn="ctr" rotWithShape="0">
                    <a:schemeClr val="tx1"/>
                  </a:outerShdw>
                </a:effectLst>
              </a:rPr>
              <a:t>Francis </a:t>
            </a:r>
            <a:r>
              <a:rPr lang="en-GB" sz="4800" dirty="0">
                <a:effectLst>
                  <a:outerShdw blurRad="38100" dist="38100" dir="2700000" algn="ctr" rotWithShape="0">
                    <a:schemeClr val="tx1"/>
                  </a:outerShdw>
                </a:effectLst>
              </a:rPr>
              <a:t>Hunter, John G Lake, </a:t>
            </a:r>
            <a:endParaRPr lang="en-GB" sz="4800" dirty="0" smtClean="0">
              <a:effectLst>
                <a:outerShdw blurRad="38100" dist="38100" dir="2700000" algn="ctr" rotWithShape="0">
                  <a:schemeClr val="tx1"/>
                </a:outerShdw>
              </a:effectLst>
            </a:endParaRPr>
          </a:p>
          <a:p>
            <a:r>
              <a:rPr lang="en-GB" sz="4800" dirty="0" smtClean="0">
                <a:effectLst>
                  <a:outerShdw blurRad="38100" dist="38100" dir="2700000" algn="ctr" rotWithShape="0">
                    <a:schemeClr val="tx1"/>
                  </a:outerShdw>
                </a:effectLst>
              </a:rPr>
              <a:t>Gordon Lindsey</a:t>
            </a:r>
            <a:r>
              <a:rPr lang="en-GB" sz="4800" dirty="0">
                <a:effectLst>
                  <a:outerShdw blurRad="38100" dist="38100" dir="2700000" algn="ctr" rotWithShape="0">
                    <a:schemeClr val="tx1"/>
                  </a:outerShdw>
                </a:effectLst>
              </a:rPr>
              <a:t>, Charles </a:t>
            </a:r>
            <a:r>
              <a:rPr lang="en-GB" sz="4800" dirty="0" smtClean="0">
                <a:effectLst>
                  <a:outerShdw blurRad="38100" dist="38100" dir="2700000" algn="ctr" rotWithShape="0">
                    <a:schemeClr val="tx1"/>
                  </a:outerShdw>
                </a:effectLst>
              </a:rPr>
              <a:t>Wesley,</a:t>
            </a:r>
          </a:p>
          <a:p>
            <a:r>
              <a:rPr lang="en-GB" sz="4800" dirty="0" smtClean="0">
                <a:effectLst>
                  <a:outerShdw blurRad="38100" dist="38100" dir="2700000" algn="ctr" rotWithShape="0">
                    <a:schemeClr val="tx1"/>
                  </a:outerShdw>
                </a:effectLst>
              </a:rPr>
              <a:t>Evan Roberts</a:t>
            </a:r>
            <a:endParaRPr lang="en-GB" sz="48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1049570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lnSpcReduction="10000"/>
          </a:bodyPr>
          <a:lstStyle/>
          <a:p>
            <a:r>
              <a:rPr lang="en-GB" sz="4400" dirty="0" smtClean="0">
                <a:effectLst>
                  <a:outerShdw blurRad="38100" dist="38100" dir="2700000" algn="ctr" rotWithShape="0">
                    <a:schemeClr val="tx1"/>
                  </a:outerShdw>
                </a:effectLst>
              </a:rPr>
              <a:t>These </a:t>
            </a:r>
            <a:r>
              <a:rPr lang="en-GB" sz="4400" dirty="0">
                <a:effectLst>
                  <a:outerShdw blurRad="38100" dist="38100" dir="2700000" algn="ctr" rotWithShape="0">
                    <a:schemeClr val="tx1"/>
                  </a:outerShdw>
                </a:effectLst>
              </a:rPr>
              <a:t>were our assigned Council of reference and they have traded into our ministry we can trade with them for wisdom in the establishing and administering our </a:t>
            </a:r>
            <a:r>
              <a:rPr lang="en-GB" sz="4400" dirty="0" smtClean="0">
                <a:effectLst>
                  <a:outerShdw blurRad="38100" dist="38100" dir="2700000" algn="ctr" rotWithShape="0">
                    <a:schemeClr val="tx1"/>
                  </a:outerShdw>
                </a:effectLst>
              </a:rPr>
              <a:t>apostolic kingdom </a:t>
            </a:r>
            <a:r>
              <a:rPr lang="en-GB" sz="4400" dirty="0">
                <a:effectLst>
                  <a:outerShdw blurRad="38100" dist="38100" dir="2700000" algn="ctr" rotWithShape="0">
                    <a:schemeClr val="tx1"/>
                  </a:outerShdw>
                </a:effectLst>
              </a:rPr>
              <a:t>mandate</a:t>
            </a:r>
            <a:r>
              <a:rPr lang="en-GB" sz="4400" dirty="0">
                <a:effectLst>
                  <a:outerShdw blurRad="38100" dist="38100" dir="2700000" algn="ctr" rotWithShape="0">
                    <a:schemeClr val="tx1"/>
                  </a:outerShdw>
                </a:effectLst>
              </a:rPr>
              <a:t>. </a:t>
            </a:r>
          </a:p>
          <a:p>
            <a:r>
              <a:rPr lang="en-GB" sz="4400" dirty="0">
                <a:effectLst>
                  <a:outerShdw blurRad="38100" dist="38100" dir="2700000" algn="ctr" rotWithShape="0">
                    <a:schemeClr val="tx1"/>
                  </a:outerShdw>
                </a:effectLst>
              </a:rPr>
              <a:t>In front of these thrones was a trading floor where there were many flaming torches and mantles</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1533882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outerShdw blurRad="38100" dist="38100" dir="2700000" algn="tl">
                    <a:srgbClr val="000000"/>
                  </a:outerShdw>
                </a:effectLst>
              </a:rPr>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Autofit/>
          </a:bodyPr>
          <a:lstStyle/>
          <a:p>
            <a:pPr>
              <a:spcBef>
                <a:spcPts val="600"/>
              </a:spcBef>
            </a:pPr>
            <a:r>
              <a:rPr lang="en-GB" sz="3600" dirty="0" smtClean="0">
                <a:effectLst>
                  <a:outerShdw blurRad="38100" dist="38100" dir="2700000" algn="ctr" rotWithShape="0">
                    <a:schemeClr val="tx1"/>
                  </a:outerShdw>
                </a:effectLst>
              </a:rPr>
              <a:t>Vision in heaven I was engulfed in flames</a:t>
            </a:r>
          </a:p>
          <a:p>
            <a:pPr>
              <a:spcBef>
                <a:spcPts val="600"/>
              </a:spcBef>
            </a:pPr>
            <a:r>
              <a:rPr lang="en-GB" sz="3600" dirty="0" smtClean="0">
                <a:effectLst>
                  <a:outerShdw blurRad="38100" dist="38100" dir="2700000" algn="ctr" rotWithShape="0">
                    <a:schemeClr val="tx1"/>
                  </a:outerShdw>
                </a:effectLst>
              </a:rPr>
              <a:t>I was given a large staff with golden headpiece</a:t>
            </a:r>
          </a:p>
          <a:p>
            <a:pPr>
              <a:spcBef>
                <a:spcPts val="600"/>
              </a:spcBef>
            </a:pPr>
            <a:r>
              <a:rPr lang="en-GB" sz="3600" dirty="0" smtClean="0">
                <a:effectLst>
                  <a:outerShdw blurRad="38100" dist="38100" dir="2700000" algn="ctr" rotWithShape="0">
                    <a:schemeClr val="tx1"/>
                  </a:outerShdw>
                </a:effectLst>
              </a:rPr>
              <a:t>I went to the heights of Prov 8 and met with wisdom</a:t>
            </a:r>
          </a:p>
          <a:p>
            <a:pPr>
              <a:spcBef>
                <a:spcPts val="600"/>
              </a:spcBef>
            </a:pPr>
            <a:r>
              <a:rPr lang="en-GB" sz="3600" dirty="0">
                <a:effectLst>
                  <a:outerShdw blurRad="38100" dist="38100" dir="2700000" algn="ctr" rotWithShape="0">
                    <a:schemeClr val="tx1"/>
                  </a:outerShdw>
                </a:effectLst>
              </a:rPr>
              <a:t>Prov </a:t>
            </a:r>
            <a:r>
              <a:rPr lang="en-GB" sz="3600" dirty="0" smtClean="0">
                <a:effectLst>
                  <a:outerShdw blurRad="38100" dist="38100" dir="2700000" algn="ctr" rotWithShape="0">
                    <a:schemeClr val="tx1"/>
                  </a:outerShdw>
                </a:effectLst>
              </a:rPr>
              <a:t>8:1 Does </a:t>
            </a:r>
            <a:r>
              <a:rPr lang="en-GB" sz="3600" dirty="0">
                <a:effectLst>
                  <a:outerShdw blurRad="38100" dist="38100" dir="2700000" algn="ctr" rotWithShape="0">
                    <a:schemeClr val="tx1"/>
                  </a:outerShdw>
                </a:effectLst>
              </a:rPr>
              <a:t>not wisdom </a:t>
            </a:r>
            <a:r>
              <a:rPr lang="en-GB" sz="3600" dirty="0" smtClean="0">
                <a:effectLst>
                  <a:outerShdw blurRad="38100" dist="38100" dir="2700000" algn="ctr" rotWithShape="0">
                    <a:schemeClr val="tx1"/>
                  </a:outerShdw>
                </a:effectLst>
              </a:rPr>
              <a:t>call, ..2 </a:t>
            </a:r>
            <a:r>
              <a:rPr lang="en-GB" sz="3600" dirty="0">
                <a:effectLst>
                  <a:outerShdw blurRad="38100" dist="38100" dir="2700000" algn="ctr" rotWithShape="0">
                    <a:schemeClr val="tx1"/>
                  </a:outerShdw>
                </a:effectLst>
              </a:rPr>
              <a:t>On top of the heights beside the </a:t>
            </a:r>
            <a:r>
              <a:rPr lang="en-GB" sz="3600" dirty="0" smtClean="0">
                <a:effectLst>
                  <a:outerShdw blurRad="38100" dist="38100" dir="2700000" algn="ctr" rotWithShape="0">
                    <a:schemeClr val="tx1"/>
                  </a:outerShdw>
                </a:effectLst>
              </a:rPr>
              <a:t>way, Where </a:t>
            </a:r>
            <a:r>
              <a:rPr lang="en-GB" sz="3600" dirty="0">
                <a:effectLst>
                  <a:outerShdw blurRad="38100" dist="38100" dir="2700000" algn="ctr" rotWithShape="0">
                    <a:schemeClr val="tx1"/>
                  </a:outerShdw>
                </a:effectLst>
              </a:rPr>
              <a:t>the paths meet, she takes her stand</a:t>
            </a:r>
            <a:r>
              <a:rPr lang="en-GB" sz="3600" dirty="0" smtClean="0">
                <a:effectLst>
                  <a:outerShdw blurRad="38100" dist="38100" dir="2700000" algn="ctr" rotWithShape="0">
                    <a:schemeClr val="tx1"/>
                  </a:outerShdw>
                </a:effectLst>
              </a:rPr>
              <a:t>; </a:t>
            </a:r>
            <a:r>
              <a:rPr lang="en-GB" sz="3600" dirty="0">
                <a:effectLst>
                  <a:outerShdw blurRad="38100" dist="38100" dir="2700000" algn="ctr" rotWithShape="0">
                    <a:schemeClr val="tx1"/>
                  </a:outerShdw>
                </a:effectLst>
              </a:rPr>
              <a:t>Beside the gates, at the opening to the </a:t>
            </a:r>
            <a:r>
              <a:rPr lang="en-GB" sz="3600" dirty="0" smtClean="0">
                <a:effectLst>
                  <a:outerShdw blurRad="38100" dist="38100" dir="2700000" algn="ctr" rotWithShape="0">
                    <a:schemeClr val="tx1"/>
                  </a:outerShdw>
                </a:effectLst>
              </a:rPr>
              <a:t>city, At </a:t>
            </a:r>
            <a:r>
              <a:rPr lang="en-GB" sz="3600" dirty="0">
                <a:effectLst>
                  <a:outerShdw blurRad="38100" dist="38100" dir="2700000" algn="ctr" rotWithShape="0">
                    <a:schemeClr val="tx1"/>
                  </a:outerShdw>
                </a:effectLst>
              </a:rPr>
              <a:t>the </a:t>
            </a:r>
            <a:r>
              <a:rPr lang="en-GB" sz="3600" dirty="0">
                <a:solidFill>
                  <a:srgbClr val="FFFF00"/>
                </a:solidFill>
                <a:effectLst>
                  <a:outerShdw blurRad="38100" dist="38100" dir="2700000" algn="ctr" rotWithShape="0">
                    <a:schemeClr val="tx1"/>
                  </a:outerShdw>
                </a:effectLst>
              </a:rPr>
              <a:t>entrance of the doors</a:t>
            </a:r>
            <a:r>
              <a:rPr lang="en-GB" sz="3600" dirty="0">
                <a:effectLst>
                  <a:outerShdw blurRad="38100" dist="38100" dir="2700000" algn="ctr" rotWithShape="0">
                    <a:schemeClr val="tx1"/>
                  </a:outerShdw>
                </a:effectLst>
              </a:rPr>
              <a:t>, she cries out:</a:t>
            </a:r>
          </a:p>
        </p:txBody>
      </p:sp>
    </p:spTree>
    <p:extLst>
      <p:ext uri="{BB962C8B-B14F-4D97-AF65-F5344CB8AC3E}">
        <p14:creationId xmlns:p14="http://schemas.microsoft.com/office/powerpoint/2010/main" val="3819010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outerShdw blurRad="38100" dist="38100" dir="2700000" algn="tl">
                    <a:srgbClr val="000000"/>
                  </a:outerShdw>
                </a:effectLst>
              </a:rPr>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pPr>
              <a:lnSpc>
                <a:spcPct val="120000"/>
              </a:lnSpc>
              <a:spcBef>
                <a:spcPts val="600"/>
              </a:spcBef>
            </a:pPr>
            <a:r>
              <a:rPr lang="en-GB" sz="4400" dirty="0" smtClean="0">
                <a:effectLst>
                  <a:outerShdw blurRad="38100" dist="38100" dir="2700000" algn="ctr" rotWithShape="0">
                    <a:schemeClr val="tx1"/>
                  </a:outerShdw>
                </a:effectLst>
              </a:rPr>
              <a:t>I was taken to </a:t>
            </a:r>
            <a:r>
              <a:rPr lang="en-GB" sz="4400" dirty="0" smtClean="0">
                <a:effectLst>
                  <a:outerShdw blurRad="38100" dist="38100" dir="2700000" algn="ctr" rotWithShape="0">
                    <a:schemeClr val="tx1"/>
                  </a:outerShdw>
                </a:effectLst>
              </a:rPr>
              <a:t>a 2</a:t>
            </a:r>
            <a:r>
              <a:rPr lang="en-GB" sz="4400" baseline="30000" dirty="0" smtClean="0">
                <a:effectLst>
                  <a:outerShdw blurRad="38100" dist="38100" dir="2700000" algn="ctr" rotWithShape="0">
                    <a:schemeClr val="tx1"/>
                  </a:outerShdw>
                </a:effectLst>
              </a:rPr>
              <a:t>nd</a:t>
            </a:r>
            <a:r>
              <a:rPr lang="en-GB" sz="4400" dirty="0" smtClean="0">
                <a:effectLst>
                  <a:outerShdw blurRad="38100" dist="38100" dir="2700000" algn="ctr" rotWithShape="0">
                    <a:schemeClr val="tx1"/>
                  </a:outerShdw>
                </a:effectLst>
              </a:rPr>
              <a:t> </a:t>
            </a:r>
            <a:r>
              <a:rPr lang="en-GB" sz="4400" dirty="0" smtClean="0">
                <a:effectLst>
                  <a:outerShdw blurRad="38100" dist="38100" dir="2700000" algn="ctr" rotWithShape="0">
                    <a:schemeClr val="tx1"/>
                  </a:outerShdw>
                </a:effectLst>
              </a:rPr>
              <a:t>door, it opened and I walked into a place of flames</a:t>
            </a:r>
          </a:p>
          <a:p>
            <a:pPr>
              <a:lnSpc>
                <a:spcPct val="120000"/>
              </a:lnSpc>
              <a:spcBef>
                <a:spcPts val="600"/>
              </a:spcBef>
            </a:pPr>
            <a:r>
              <a:rPr lang="en-GB" sz="4400" dirty="0" smtClean="0">
                <a:effectLst>
                  <a:outerShdw blurRad="38100" dist="38100" dir="2700000" algn="ctr" rotWithShape="0">
                    <a:schemeClr val="tx1"/>
                  </a:outerShdw>
                </a:effectLst>
              </a:rPr>
              <a:t>I went to a huge door guarded by a </a:t>
            </a:r>
            <a:r>
              <a:rPr lang="en-GB" sz="4400" dirty="0" err="1" smtClean="0">
                <a:effectLst>
                  <a:outerShdw blurRad="38100" dist="38100" dir="2700000" algn="ctr" rotWithShape="0">
                    <a:schemeClr val="tx1"/>
                  </a:outerShdw>
                </a:effectLst>
              </a:rPr>
              <a:t>balroc</a:t>
            </a:r>
            <a:r>
              <a:rPr lang="en-GB" sz="4400" dirty="0" smtClean="0">
                <a:effectLst>
                  <a:outerShdw blurRad="38100" dist="38100" dir="2700000" algn="ctr" rotWithShape="0">
                    <a:schemeClr val="tx1"/>
                  </a:outerShdw>
                </a:effectLst>
              </a:rPr>
              <a:t> looking creature</a:t>
            </a:r>
          </a:p>
          <a:p>
            <a:pPr>
              <a:lnSpc>
                <a:spcPct val="120000"/>
              </a:lnSpc>
              <a:spcBef>
                <a:spcPts val="600"/>
              </a:spcBef>
            </a:pPr>
            <a:r>
              <a:rPr lang="en-GB" sz="4400" dirty="0" smtClean="0">
                <a:effectLst>
                  <a:outerShdw blurRad="38100" dist="38100" dir="2700000" algn="ctr" rotWithShape="0">
                    <a:schemeClr val="tx1"/>
                  </a:outerShdw>
                </a:effectLst>
              </a:rPr>
              <a:t>I slammed the staff into the ground</a:t>
            </a:r>
          </a:p>
          <a:p>
            <a:pPr>
              <a:lnSpc>
                <a:spcPct val="120000"/>
              </a:lnSpc>
              <a:spcBef>
                <a:spcPts val="600"/>
              </a:spcBef>
            </a:pPr>
            <a:r>
              <a:rPr lang="en-GB" sz="4400" dirty="0" smtClean="0">
                <a:effectLst>
                  <a:outerShdw blurRad="38100" dist="38100" dir="2700000" algn="ctr" rotWithShape="0">
                    <a:schemeClr val="tx1"/>
                  </a:outerShdw>
                </a:effectLst>
              </a:rPr>
              <a:t>Door opened and I went in to satan’s trophy room</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2289814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outerShdw blurRad="38100" dist="38100" dir="2700000" algn="tl">
                    <a:srgbClr val="000000"/>
                  </a:outerShdw>
                </a:effectLst>
              </a:rPr>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tx1"/>
                  </a:outerShdw>
                </a:effectLst>
              </a:rPr>
              <a:t>Destinies are displayed as trophies</a:t>
            </a:r>
          </a:p>
          <a:p>
            <a:r>
              <a:rPr lang="en-GB" sz="4400" dirty="0" smtClean="0">
                <a:effectLst>
                  <a:outerShdw blurRad="38100" dist="38100" dir="2700000" algn="ctr" rotWithShape="0">
                    <a:schemeClr val="tx1"/>
                  </a:outerShdw>
                </a:effectLst>
              </a:rPr>
              <a:t>Lost mantles are displayed as trophies</a:t>
            </a:r>
          </a:p>
          <a:p>
            <a:r>
              <a:rPr lang="en-GB" sz="4400" dirty="0" err="1" smtClean="0">
                <a:effectLst>
                  <a:outerShdw blurRad="38100" dist="38100" dir="2700000" algn="ctr" rotWithShape="0">
                    <a:schemeClr val="tx1"/>
                  </a:outerShdw>
                </a:effectLst>
              </a:rPr>
              <a:t>Anointings</a:t>
            </a:r>
            <a:r>
              <a:rPr lang="en-GB" sz="4400" dirty="0" smtClean="0">
                <a:effectLst>
                  <a:outerShdw blurRad="38100" dist="38100" dir="2700000" algn="ctr" rotWithShape="0">
                    <a:schemeClr val="tx1"/>
                  </a:outerShdw>
                </a:effectLst>
              </a:rPr>
              <a:t> </a:t>
            </a:r>
            <a:r>
              <a:rPr lang="en-GB" sz="4400" dirty="0">
                <a:effectLst>
                  <a:outerShdw blurRad="38100" dist="38100" dir="2700000" algn="ctr" rotWithShape="0">
                    <a:schemeClr val="tx1"/>
                  </a:outerShdw>
                </a:effectLst>
              </a:rPr>
              <a:t>forfeited </a:t>
            </a:r>
            <a:r>
              <a:rPr lang="en-GB" sz="4400" dirty="0" smtClean="0">
                <a:effectLst>
                  <a:outerShdw blurRad="38100" dist="38100" dir="2700000" algn="ctr" rotWithShape="0">
                    <a:schemeClr val="tx1"/>
                  </a:outerShdw>
                </a:effectLst>
              </a:rPr>
              <a:t>through sin are displayed as trophies</a:t>
            </a:r>
          </a:p>
          <a:p>
            <a:r>
              <a:rPr lang="en-GB" sz="4400" dirty="0" smtClean="0">
                <a:effectLst>
                  <a:outerShdw blurRad="38100" dist="38100" dir="2700000" algn="ctr" rotWithShape="0">
                    <a:schemeClr val="tx1"/>
                  </a:outerShdw>
                </a:effectLst>
              </a:rPr>
              <a:t>Family inheritances, the legacies that belong to you are trophies there</a:t>
            </a:r>
          </a:p>
          <a:p>
            <a:r>
              <a:rPr lang="en-GB" sz="4400" dirty="0" smtClean="0">
                <a:effectLst>
                  <a:outerShdw blurRad="38100" dist="38100" dir="2700000" algn="ctr" rotWithShape="0">
                    <a:schemeClr val="tx1"/>
                  </a:outerShdw>
                </a:effectLst>
              </a:rPr>
              <a:t>Mandate to recover and restore our family destinies &amp; legacies</a:t>
            </a:r>
          </a:p>
          <a:p>
            <a:endParaRPr lang="en-GB" sz="4400" dirty="0">
              <a:effectLst>
                <a:outerShdw blurRad="38100" dist="38100" dir="2700000" algn="ctr" rotWithShape="0">
                  <a:schemeClr val="bg1"/>
                </a:outerShdw>
              </a:effectLst>
            </a:endParaRPr>
          </a:p>
        </p:txBody>
      </p:sp>
    </p:spTree>
    <p:extLst>
      <p:ext uri="{BB962C8B-B14F-4D97-AF65-F5344CB8AC3E}">
        <p14:creationId xmlns:p14="http://schemas.microsoft.com/office/powerpoint/2010/main" val="100864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outerShdw blurRad="38100" dist="38100" dir="2700000" algn="tl">
                    <a:srgbClr val="000000"/>
                  </a:outerShdw>
                </a:effectLst>
              </a:rPr>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r>
              <a:rPr lang="en-GB" sz="4400" dirty="0" smtClean="0">
                <a:effectLst>
                  <a:outerShdw blurRad="38100" dist="38100" dir="2700000" algn="ctr" rotWithShape="0">
                    <a:schemeClr val="tx1"/>
                  </a:outerShdw>
                </a:effectLst>
              </a:rPr>
              <a:t>Memory of our family inheritance may have been stolen and lost</a:t>
            </a:r>
          </a:p>
          <a:p>
            <a:r>
              <a:rPr lang="en-GB" sz="4400" dirty="0" smtClean="0">
                <a:effectLst>
                  <a:outerShdw blurRad="38100" dist="38100" dir="2700000" algn="ctr" rotWithShape="0">
                    <a:schemeClr val="tx1"/>
                  </a:outerShdw>
                </a:effectLst>
              </a:rPr>
              <a:t>Sins fathers may be visited on 3</a:t>
            </a:r>
            <a:r>
              <a:rPr lang="en-GB" sz="4400" baseline="30000" dirty="0" smtClean="0">
                <a:effectLst>
                  <a:outerShdw blurRad="38100" dist="38100" dir="2700000" algn="ctr" rotWithShape="0">
                    <a:schemeClr val="tx1"/>
                  </a:outerShdw>
                </a:effectLst>
              </a:rPr>
              <a:t>rd</a:t>
            </a:r>
            <a:r>
              <a:rPr lang="en-GB" sz="4400" dirty="0" smtClean="0">
                <a:effectLst>
                  <a:outerShdw blurRad="38100" dist="38100" dir="2700000" algn="ctr" rotWithShape="0">
                    <a:schemeClr val="tx1"/>
                  </a:outerShdw>
                </a:effectLst>
              </a:rPr>
              <a:t> &amp; 4</a:t>
            </a:r>
            <a:r>
              <a:rPr lang="en-GB" sz="4400" baseline="30000" dirty="0" smtClean="0">
                <a:effectLst>
                  <a:outerShdw blurRad="38100" dist="38100" dir="2700000" algn="ctr" rotWithShape="0">
                    <a:schemeClr val="tx1"/>
                  </a:outerShdw>
                </a:effectLst>
              </a:rPr>
              <a:t>th</a:t>
            </a:r>
            <a:r>
              <a:rPr lang="en-GB" sz="4400" dirty="0" smtClean="0">
                <a:effectLst>
                  <a:outerShdw blurRad="38100" dist="38100" dir="2700000" algn="ctr" rotWithShape="0">
                    <a:schemeClr val="tx1"/>
                  </a:outerShdw>
                </a:effectLst>
              </a:rPr>
              <a:t> generation</a:t>
            </a:r>
          </a:p>
          <a:p>
            <a:r>
              <a:rPr lang="en-GB" sz="4400" dirty="0" smtClean="0">
                <a:effectLst>
                  <a:outerShdw blurRad="38100" dist="38100" dir="2700000" algn="ctr" rotWithShape="0">
                    <a:schemeClr val="tx1"/>
                  </a:outerShdw>
                </a:effectLst>
              </a:rPr>
              <a:t>But we can remove all legal rights and recover our family legacies and destinies</a:t>
            </a:r>
          </a:p>
          <a:p>
            <a:r>
              <a:rPr lang="en-GB" sz="4400" dirty="0" smtClean="0">
                <a:effectLst>
                  <a:outerShdw blurRad="38100" dist="38100" dir="2700000" algn="ctr" rotWithShape="0">
                    <a:schemeClr val="tx1"/>
                  </a:outerShdw>
                </a:effectLst>
              </a:rPr>
              <a:t>We can stop the cycle of robbery</a:t>
            </a:r>
          </a:p>
          <a:p>
            <a:r>
              <a:rPr lang="en-GB" sz="4400" dirty="0">
                <a:effectLst>
                  <a:outerShdw blurRad="38100" dist="38100" dir="2700000" algn="ctr" rotWithShape="0">
                    <a:schemeClr val="tx1"/>
                  </a:outerShdw>
                </a:effectLst>
              </a:rPr>
              <a:t>Get back what has been robbed from us</a:t>
            </a:r>
          </a:p>
        </p:txBody>
      </p:sp>
    </p:spTree>
    <p:extLst>
      <p:ext uri="{BB962C8B-B14F-4D97-AF65-F5344CB8AC3E}">
        <p14:creationId xmlns:p14="http://schemas.microsoft.com/office/powerpoint/2010/main" val="3223017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tx1"/>
                  </a:outerShdw>
                </a:effectLst>
              </a:rPr>
              <a:t>Rick Joyner </a:t>
            </a:r>
            <a:r>
              <a:rPr lang="en-GB" sz="4400" dirty="0">
                <a:effectLst>
                  <a:outerShdw blurRad="38100" dist="38100" dir="2700000" algn="ctr" rotWithShape="0">
                    <a:schemeClr val="tx1"/>
                  </a:outerShdw>
                </a:effectLst>
              </a:rPr>
              <a:t>– </a:t>
            </a:r>
            <a:r>
              <a:rPr lang="en-GB" sz="4400" dirty="0" smtClean="0">
                <a:effectLst>
                  <a:outerShdw blurRad="38100" dist="38100" dir="2700000" algn="ctr" rotWithShape="0">
                    <a:schemeClr val="tx1"/>
                  </a:outerShdw>
                </a:effectLst>
              </a:rPr>
              <a:t>One </a:t>
            </a:r>
            <a:r>
              <a:rPr lang="en-GB" sz="4400" dirty="0">
                <a:effectLst>
                  <a:outerShdw blurRad="38100" dist="38100" dir="2700000" algn="ctr" rotWithShape="0">
                    <a:schemeClr val="tx1"/>
                  </a:outerShdw>
                </a:effectLst>
              </a:rPr>
              <a:t>of the greatest yokes of bondage enslaving the human race is called “the tyranny of the familiar.” It is the universal human temptation to cling to the familiar, regardless of how bad or painful it may be, and to resist change regardless of how promising it may </a:t>
            </a:r>
            <a:r>
              <a:rPr lang="en-GB" sz="4400" dirty="0" smtClean="0">
                <a:effectLst>
                  <a:outerShdw blurRad="38100" dist="38100" dir="2700000" algn="ctr" rotWithShape="0">
                    <a:schemeClr val="tx1"/>
                  </a:outerShdw>
                </a:effectLst>
              </a:rPr>
              <a:t>be.</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8559615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tx1"/>
                  </a:outerShdw>
                </a:effectLst>
              </a:rPr>
              <a:t>Son </a:t>
            </a:r>
            <a:r>
              <a:rPr lang="en-GB" sz="4400" dirty="0">
                <a:effectLst>
                  <a:outerShdw blurRad="38100" dist="38100" dir="2700000" algn="ctr" rotWithShape="0">
                    <a:schemeClr val="tx1"/>
                  </a:outerShdw>
                </a:effectLst>
              </a:rPr>
              <a:t>Prophesy a new season call it forth declare it from the heights. Proclaim it blow the trumpet herald its coming.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 </a:t>
            </a:r>
            <a:r>
              <a:rPr lang="en-GB" sz="4400" dirty="0">
                <a:effectLst>
                  <a:outerShdw blurRad="38100" dist="38100" dir="2700000" algn="ctr" rotWithShape="0">
                    <a:schemeClr val="tx1"/>
                  </a:outerShdw>
                </a:effectLst>
              </a:rPr>
              <a:t>opening of a new </a:t>
            </a:r>
            <a:r>
              <a:rPr lang="en-GB" sz="4400" dirty="0" smtClean="0">
                <a:effectLst>
                  <a:outerShdw blurRad="38100" dist="38100" dir="2700000" algn="ctr" rotWithShape="0">
                    <a:schemeClr val="tx1"/>
                  </a:outerShdw>
                </a:effectLst>
              </a:rPr>
              <a:t>book, </a:t>
            </a:r>
            <a:r>
              <a:rPr lang="en-GB" sz="4400" dirty="0">
                <a:effectLst>
                  <a:outerShdw blurRad="38100" dist="38100" dir="2700000" algn="ctr" rotWithShape="0">
                    <a:schemeClr val="tx1"/>
                  </a:outerShdw>
                </a:effectLst>
              </a:rPr>
              <a:t>new chapters </a:t>
            </a:r>
            <a:r>
              <a:rPr lang="en-GB" sz="4400" dirty="0" smtClean="0">
                <a:effectLst>
                  <a:outerShdw blurRad="38100" dist="38100" dir="2700000" algn="ctr" rotWithShape="0">
                    <a:schemeClr val="tx1"/>
                  </a:outerShdw>
                </a:effectLst>
              </a:rPr>
              <a:t>and new </a:t>
            </a:r>
            <a:r>
              <a:rPr lang="en-GB" sz="4400" dirty="0">
                <a:effectLst>
                  <a:outerShdw blurRad="38100" dist="38100" dir="2700000" algn="ctr" rotWithShape="0">
                    <a:schemeClr val="tx1"/>
                  </a:outerShdw>
                </a:effectLst>
              </a:rPr>
              <a:t>pages.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A </a:t>
            </a:r>
            <a:r>
              <a:rPr lang="en-GB" sz="4400" dirty="0">
                <a:effectLst>
                  <a:outerShdw blurRad="38100" dist="38100" dir="2700000" algn="ctr" rotWithShape="0">
                    <a:schemeClr val="tx1"/>
                  </a:outerShdw>
                </a:effectLst>
              </a:rPr>
              <a:t>new level of government and a new fresh expression of kingdom. </a:t>
            </a:r>
            <a:endParaRPr lang="en-GB" sz="4400" dirty="0" smtClean="0">
              <a:effectLst>
                <a:outerShdw blurRad="38100" dist="38100" dir="2700000" algn="ctr" rotWithShape="0">
                  <a:schemeClr val="tx1"/>
                </a:outerShdw>
              </a:effectLst>
            </a:endParaRPr>
          </a:p>
        </p:txBody>
      </p:sp>
    </p:spTree>
    <p:extLst>
      <p:ext uri="{BB962C8B-B14F-4D97-AF65-F5344CB8AC3E}">
        <p14:creationId xmlns:p14="http://schemas.microsoft.com/office/powerpoint/2010/main" val="847675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20000"/>
          </a:bodyPr>
          <a:lstStyle/>
          <a:p>
            <a:pPr>
              <a:lnSpc>
                <a:spcPct val="120000"/>
              </a:lnSpc>
              <a:spcBef>
                <a:spcPts val="600"/>
              </a:spcBef>
            </a:pPr>
            <a:r>
              <a:rPr lang="en-GB" sz="4400" dirty="0" smtClean="0">
                <a:effectLst>
                  <a:outerShdw blurRad="38100" dist="38100" dir="2700000" algn="ctr" rotWithShape="0">
                    <a:schemeClr val="tx1"/>
                  </a:outerShdw>
                </a:effectLst>
              </a:rPr>
              <a:t>Your </a:t>
            </a:r>
            <a:r>
              <a:rPr lang="en-GB" sz="4400" dirty="0">
                <a:effectLst>
                  <a:outerShdw blurRad="38100" dist="38100" dir="2700000" algn="ctr" rotWithShape="0">
                    <a:schemeClr val="tx1"/>
                  </a:outerShdw>
                </a:effectLst>
              </a:rPr>
              <a:t>position in the heavens is being established and your pursuit of wisdom is bearing fruit continue to explore where the paths meet.</a:t>
            </a:r>
          </a:p>
          <a:p>
            <a:pPr>
              <a:lnSpc>
                <a:spcPct val="120000"/>
              </a:lnSpc>
              <a:spcBef>
                <a:spcPts val="600"/>
              </a:spcBef>
            </a:pPr>
            <a:r>
              <a:rPr lang="en-GB" sz="4400" dirty="0">
                <a:effectLst>
                  <a:outerShdw blurRad="38100" dist="38100" dir="2700000" algn="ctr" rotWithShape="0">
                    <a:schemeClr val="tx1"/>
                  </a:outerShdw>
                </a:effectLst>
              </a:rPr>
              <a:t>A new dimension for a new season</a:t>
            </a:r>
            <a:r>
              <a:rPr lang="en-GB" sz="4400" dirty="0" smtClean="0">
                <a:effectLst>
                  <a:outerShdw blurRad="38100" dist="38100" dir="2700000" algn="ctr" rotWithShape="0">
                    <a:schemeClr val="tx1"/>
                  </a:outerShdw>
                </a:effectLst>
              </a:rPr>
              <a:t>.</a:t>
            </a:r>
          </a:p>
          <a:p>
            <a:pPr>
              <a:lnSpc>
                <a:spcPct val="120000"/>
              </a:lnSpc>
              <a:spcBef>
                <a:spcPts val="600"/>
              </a:spcBef>
            </a:pPr>
            <a:r>
              <a:rPr lang="en-GB" sz="4400" dirty="0">
                <a:effectLst>
                  <a:outerShdw blurRad="38100" dist="38100" dir="2700000" algn="ctr" rotWithShape="0">
                    <a:schemeClr val="tx1"/>
                  </a:outerShdw>
                </a:effectLst>
              </a:rPr>
              <a:t>Wisdom where </a:t>
            </a:r>
            <a:r>
              <a:rPr lang="en-GB" sz="4400" dirty="0" smtClean="0">
                <a:effectLst>
                  <a:outerShdw blurRad="38100" dist="38100" dir="2700000" algn="ctr" rotWithShape="0">
                    <a:schemeClr val="tx1"/>
                  </a:outerShdw>
                </a:effectLst>
              </a:rPr>
              <a:t>past, </a:t>
            </a:r>
            <a:r>
              <a:rPr lang="en-GB" sz="4400" dirty="0">
                <a:effectLst>
                  <a:outerShdw blurRad="38100" dist="38100" dir="2700000" algn="ctr" rotWithShape="0">
                    <a:schemeClr val="tx1"/>
                  </a:outerShdw>
                </a:effectLst>
              </a:rPr>
              <a:t>present </a:t>
            </a:r>
            <a:r>
              <a:rPr lang="en-GB" sz="4400" dirty="0" smtClean="0">
                <a:effectLst>
                  <a:outerShdw blurRad="38100" dist="38100" dir="2700000" algn="ctr" rotWithShape="0">
                    <a:schemeClr val="tx1"/>
                  </a:outerShdw>
                </a:effectLst>
              </a:rPr>
              <a:t>&amp; future </a:t>
            </a:r>
            <a:r>
              <a:rPr lang="en-GB" sz="4400" dirty="0">
                <a:effectLst>
                  <a:outerShdw blurRad="38100" dist="38100" dir="2700000" algn="ctr" rotWithShape="0">
                    <a:schemeClr val="tx1"/>
                  </a:outerShdw>
                </a:effectLst>
              </a:rPr>
              <a:t>meet. </a:t>
            </a:r>
          </a:p>
          <a:p>
            <a:pPr>
              <a:lnSpc>
                <a:spcPct val="120000"/>
              </a:lnSpc>
              <a:spcBef>
                <a:spcPts val="600"/>
              </a:spcBef>
            </a:pPr>
            <a:r>
              <a:rPr lang="en-GB" sz="4400" dirty="0">
                <a:effectLst>
                  <a:outerShdw blurRad="38100" dist="38100" dir="2700000" algn="ctr" rotWithShape="0">
                    <a:schemeClr val="tx1"/>
                  </a:outerShdw>
                </a:effectLst>
              </a:rPr>
              <a:t>Son you must see through the clouds of confusion see past the objections and the excuses. Son see </a:t>
            </a:r>
            <a:r>
              <a:rPr lang="en-GB" sz="4400" dirty="0" smtClean="0">
                <a:effectLst>
                  <a:outerShdw blurRad="38100" dist="38100" dir="2700000" algn="ctr" rotWithShape="0">
                    <a:schemeClr val="tx1"/>
                  </a:outerShdw>
                </a:effectLst>
              </a:rPr>
              <a:t>Me</a:t>
            </a:r>
            <a:r>
              <a:rPr lang="en-GB" sz="4400" dirty="0">
                <a:effectLst>
                  <a:outerShdw blurRad="38100" dist="38100" dir="2700000" algn="ctr" rotWithShape="0">
                    <a:schemeClr val="tx1"/>
                  </a:outerShdw>
                </a:effectLst>
              </a:rPr>
              <a:t>,  look at </a:t>
            </a:r>
            <a:r>
              <a:rPr lang="en-GB" sz="4400" dirty="0" smtClean="0">
                <a:effectLst>
                  <a:outerShdw blurRad="38100" dist="38100" dir="2700000" algn="ctr" rotWithShape="0">
                    <a:schemeClr val="tx1"/>
                  </a:outerShdw>
                </a:effectLst>
              </a:rPr>
              <a:t>Me </a:t>
            </a:r>
            <a:r>
              <a:rPr lang="en-GB" sz="4400" dirty="0">
                <a:effectLst>
                  <a:outerShdw blurRad="38100" dist="38100" dir="2700000" algn="ctr" rotWithShape="0">
                    <a:schemeClr val="tx1"/>
                  </a:outerShdw>
                </a:effectLst>
              </a:rPr>
              <a:t>look into my eyes. </a:t>
            </a:r>
          </a:p>
        </p:txBody>
      </p:sp>
    </p:spTree>
    <p:extLst>
      <p:ext uri="{BB962C8B-B14F-4D97-AF65-F5344CB8AC3E}">
        <p14:creationId xmlns:p14="http://schemas.microsoft.com/office/powerpoint/2010/main" val="2068464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10000"/>
          </a:bodyPr>
          <a:lstStyle/>
          <a:p>
            <a:pPr>
              <a:lnSpc>
                <a:spcPct val="110000"/>
              </a:lnSpc>
              <a:spcBef>
                <a:spcPts val="600"/>
              </a:spcBef>
            </a:pPr>
            <a:r>
              <a:rPr lang="en-GB" sz="4400" dirty="0" smtClean="0">
                <a:effectLst>
                  <a:outerShdw blurRad="38100" dist="38100" dir="2700000" algn="ctr" rotWithShape="0">
                    <a:schemeClr val="tx1"/>
                  </a:outerShdw>
                </a:effectLst>
              </a:rPr>
              <a:t>You </a:t>
            </a:r>
            <a:r>
              <a:rPr lang="en-GB" sz="4400" dirty="0">
                <a:effectLst>
                  <a:outerShdw blurRad="38100" dist="38100" dir="2700000" algn="ctr" rotWithShape="0">
                    <a:schemeClr val="tx1"/>
                  </a:outerShdw>
                </a:effectLst>
              </a:rPr>
              <a:t>see the path ahead and behind new for </a:t>
            </a:r>
            <a:r>
              <a:rPr lang="en-GB" sz="4400" dirty="0" smtClean="0">
                <a:effectLst>
                  <a:outerShdw blurRad="38100" dist="38100" dir="2700000" algn="ctr" rotWithShape="0">
                    <a:schemeClr val="tx1"/>
                  </a:outerShdw>
                </a:effectLst>
              </a:rPr>
              <a:t>old, </a:t>
            </a:r>
            <a:r>
              <a:rPr lang="en-GB" sz="4400" dirty="0">
                <a:effectLst>
                  <a:outerShdw blurRad="38100" dist="38100" dir="2700000" algn="ctr" rotWithShape="0">
                    <a:schemeClr val="tx1"/>
                  </a:outerShdw>
                </a:effectLst>
              </a:rPr>
              <a:t>new for old. </a:t>
            </a:r>
            <a:endParaRPr lang="en-GB" sz="4400" dirty="0" smtClean="0">
              <a:effectLst>
                <a:outerShdw blurRad="38100" dist="38100" dir="2700000" algn="ctr" rotWithShape="0">
                  <a:schemeClr val="tx1"/>
                </a:outerShdw>
              </a:effectLst>
            </a:endParaRPr>
          </a:p>
          <a:p>
            <a:pPr>
              <a:lnSpc>
                <a:spcPct val="110000"/>
              </a:lnSpc>
              <a:spcBef>
                <a:spcPts val="600"/>
              </a:spcBef>
            </a:pPr>
            <a:r>
              <a:rPr lang="en-GB" sz="4400" dirty="0" smtClean="0">
                <a:effectLst>
                  <a:outerShdw blurRad="38100" dist="38100" dir="2700000" algn="ctr" rotWithShape="0">
                    <a:schemeClr val="tx1"/>
                  </a:outerShdw>
                </a:effectLst>
              </a:rPr>
              <a:t>Establish </a:t>
            </a:r>
            <a:r>
              <a:rPr lang="en-GB" sz="4400" dirty="0">
                <a:effectLst>
                  <a:outerShdw blurRad="38100" dist="38100" dir="2700000" algn="ctr" rotWithShape="0">
                    <a:schemeClr val="tx1"/>
                  </a:outerShdw>
                </a:effectLst>
              </a:rPr>
              <a:t>the new foundations for the old structures. </a:t>
            </a:r>
            <a:endParaRPr lang="en-GB" sz="4400" dirty="0" smtClean="0">
              <a:effectLst>
                <a:outerShdw blurRad="38100" dist="38100" dir="2700000" algn="ctr" rotWithShape="0">
                  <a:schemeClr val="tx1"/>
                </a:outerShdw>
              </a:effectLst>
            </a:endParaRPr>
          </a:p>
          <a:p>
            <a:pPr>
              <a:lnSpc>
                <a:spcPct val="110000"/>
              </a:lnSpc>
              <a:spcBef>
                <a:spcPts val="600"/>
              </a:spcBef>
            </a:pPr>
            <a:r>
              <a:rPr lang="en-GB" sz="4400" dirty="0" smtClean="0">
                <a:effectLst>
                  <a:outerShdw blurRad="38100" dist="38100" dir="2700000" algn="ctr" rotWithShape="0">
                    <a:schemeClr val="tx1"/>
                  </a:outerShdw>
                </a:effectLst>
              </a:rPr>
              <a:t>Establish </a:t>
            </a:r>
            <a:r>
              <a:rPr lang="en-GB" sz="4400" dirty="0">
                <a:effectLst>
                  <a:outerShdw blurRad="38100" dist="38100" dir="2700000" algn="ctr" rotWithShape="0">
                    <a:schemeClr val="tx1"/>
                  </a:outerShdw>
                </a:effectLst>
              </a:rPr>
              <a:t>new foundations for new structures. </a:t>
            </a:r>
            <a:endParaRPr lang="en-GB" sz="4400" dirty="0" smtClean="0">
              <a:effectLst>
                <a:outerShdw blurRad="38100" dist="38100" dir="2700000" algn="ctr" rotWithShape="0">
                  <a:schemeClr val="tx1"/>
                </a:outerShdw>
              </a:effectLst>
            </a:endParaRPr>
          </a:p>
          <a:p>
            <a:pPr>
              <a:lnSpc>
                <a:spcPct val="110000"/>
              </a:lnSpc>
              <a:spcBef>
                <a:spcPts val="600"/>
              </a:spcBef>
            </a:pPr>
            <a:r>
              <a:rPr lang="en-GB" sz="4400" dirty="0" smtClean="0">
                <a:effectLst>
                  <a:outerShdw blurRad="38100" dist="38100" dir="2700000" algn="ctr" rotWithShape="0">
                    <a:schemeClr val="tx1"/>
                  </a:outerShdw>
                </a:effectLst>
              </a:rPr>
              <a:t>You </a:t>
            </a:r>
            <a:r>
              <a:rPr lang="en-GB" sz="4400" dirty="0">
                <a:effectLst>
                  <a:outerShdw blurRad="38100" dist="38100" dir="2700000" algn="ctr" rotWithShape="0">
                    <a:schemeClr val="tx1"/>
                  </a:outerShdw>
                </a:effectLst>
              </a:rPr>
              <a:t>are an army that behaves like family train the officers to lead. </a:t>
            </a:r>
            <a:endParaRPr lang="en-GB" sz="4400" dirty="0" smtClean="0">
              <a:effectLst>
                <a:outerShdw blurRad="38100" dist="38100" dir="2700000" algn="ctr" rotWithShape="0">
                  <a:schemeClr val="tx1"/>
                </a:outerShdw>
              </a:effectLst>
            </a:endParaRPr>
          </a:p>
          <a:p>
            <a:pPr>
              <a:lnSpc>
                <a:spcPct val="110000"/>
              </a:lnSpc>
              <a:spcBef>
                <a:spcPts val="600"/>
              </a:spcBef>
            </a:pPr>
            <a:r>
              <a:rPr lang="en-GB" sz="4400" dirty="0" smtClean="0">
                <a:effectLst>
                  <a:outerShdw blurRad="38100" dist="38100" dir="2700000" algn="ctr" rotWithShape="0">
                    <a:schemeClr val="tx1"/>
                  </a:outerShdw>
                </a:effectLst>
              </a:rPr>
              <a:t>Raise </a:t>
            </a:r>
            <a:r>
              <a:rPr lang="en-GB" sz="4400" dirty="0">
                <a:effectLst>
                  <a:outerShdw blurRad="38100" dist="38100" dir="2700000" algn="ctr" rotWithShape="0">
                    <a:schemeClr val="tx1"/>
                  </a:outerShdw>
                </a:effectLst>
              </a:rPr>
              <a:t>up the Lords to take responsibility to build on the new foundations of apostolic government.</a:t>
            </a:r>
          </a:p>
        </p:txBody>
      </p:sp>
    </p:spTree>
    <p:extLst>
      <p:ext uri="{BB962C8B-B14F-4D97-AF65-F5344CB8AC3E}">
        <p14:creationId xmlns:p14="http://schemas.microsoft.com/office/powerpoint/2010/main" val="469197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77500" lnSpcReduction="20000"/>
          </a:bodyPr>
          <a:lstStyle/>
          <a:p>
            <a:pPr>
              <a:lnSpc>
                <a:spcPct val="120000"/>
              </a:lnSpc>
              <a:spcBef>
                <a:spcPts val="600"/>
              </a:spcBef>
            </a:pPr>
            <a:r>
              <a:rPr lang="en-GB" sz="4400" dirty="0">
                <a:effectLst>
                  <a:outerShdw blurRad="38100" dist="38100" dir="2700000" algn="ctr" rotWithShape="0">
                    <a:schemeClr val="tx1"/>
                  </a:outerShdw>
                </a:effectLst>
              </a:rPr>
              <a:t>Son the light is </a:t>
            </a:r>
            <a:r>
              <a:rPr lang="en-GB" sz="4400" dirty="0" smtClean="0">
                <a:effectLst>
                  <a:outerShdw blurRad="38100" dist="38100" dir="2700000" algn="ctr" rotWithShape="0">
                    <a:schemeClr val="tx1"/>
                  </a:outerShdw>
                </a:effectLst>
              </a:rPr>
              <a:t>coming, </a:t>
            </a:r>
            <a:r>
              <a:rPr lang="en-GB" sz="4400" dirty="0">
                <a:effectLst>
                  <a:outerShdw blurRad="38100" dist="38100" dir="2700000" algn="ctr" rotWithShape="0">
                    <a:schemeClr val="tx1"/>
                  </a:outerShdw>
                </a:effectLst>
              </a:rPr>
              <a:t>an increase in </a:t>
            </a:r>
            <a:r>
              <a:rPr lang="en-GB" sz="4400" dirty="0" smtClean="0">
                <a:effectLst>
                  <a:outerShdw blurRad="38100" dist="38100" dir="2700000" algn="ctr" rotWithShape="0">
                    <a:schemeClr val="tx1"/>
                  </a:outerShdw>
                </a:effectLst>
              </a:rPr>
              <a:t>intensity, </a:t>
            </a:r>
            <a:r>
              <a:rPr lang="en-GB" sz="4400" dirty="0">
                <a:effectLst>
                  <a:outerShdw blurRad="38100" dist="38100" dir="2700000" algn="ctr" rotWithShape="0">
                    <a:schemeClr val="tx1"/>
                  </a:outerShdw>
                </a:effectLst>
              </a:rPr>
              <a:t>that will remove the shadows and grey areas and will penetrate deeper than before. </a:t>
            </a:r>
          </a:p>
          <a:p>
            <a:pPr>
              <a:lnSpc>
                <a:spcPct val="120000"/>
              </a:lnSpc>
              <a:spcBef>
                <a:spcPts val="600"/>
              </a:spcBef>
            </a:pPr>
            <a:r>
              <a:rPr lang="en-GB" sz="4400" dirty="0">
                <a:effectLst>
                  <a:outerShdw blurRad="38100" dist="38100" dir="2700000" algn="ctr" rotWithShape="0">
                    <a:schemeClr val="tx1"/>
                  </a:outerShdw>
                </a:effectLst>
              </a:rPr>
              <a:t>Isaiah 60:1-3 "Arise, shine; for your light has come, And the glory of the Lord has risen upon you. "For behold, darkness will cover the earth And deep darkness the peoples; But the </a:t>
            </a:r>
            <a:r>
              <a:rPr lang="en-GB" sz="4400" dirty="0" smtClean="0">
                <a:effectLst>
                  <a:outerShdw blurRad="38100" dist="38100" dir="2700000" algn="ctr" rotWithShape="0">
                    <a:schemeClr val="tx1"/>
                  </a:outerShdw>
                </a:effectLst>
              </a:rPr>
              <a:t>Lord </a:t>
            </a:r>
            <a:r>
              <a:rPr lang="en-GB" sz="4400" dirty="0">
                <a:effectLst>
                  <a:outerShdw blurRad="38100" dist="38100" dir="2700000" algn="ctr" rotWithShape="0">
                    <a:schemeClr val="tx1"/>
                  </a:outerShdw>
                </a:effectLst>
              </a:rPr>
              <a:t>will rise upon you And His glory will appear upon you. "Nations will come to your light, And kings to the brightness of your rising</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3000528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10000"/>
          </a:bodyPr>
          <a:lstStyle/>
          <a:p>
            <a:r>
              <a:rPr lang="en-GB" sz="4400" dirty="0">
                <a:effectLst>
                  <a:outerShdw blurRad="38100" dist="38100" dir="2700000" algn="ctr" rotWithShape="0">
                    <a:schemeClr val="tx1"/>
                  </a:outerShdw>
                </a:effectLst>
              </a:rPr>
              <a:t>I went to the place on the </a:t>
            </a:r>
            <a:r>
              <a:rPr lang="en-GB" sz="4400" dirty="0" smtClean="0">
                <a:effectLst>
                  <a:outerShdw blurRad="38100" dist="38100" dir="2700000" algn="ctr" rotWithShape="0">
                    <a:schemeClr val="tx1"/>
                  </a:outerShdw>
                </a:effectLst>
              </a:rPr>
              <a:t>heights </a:t>
            </a:r>
            <a:r>
              <a:rPr lang="en-GB" sz="4400" dirty="0">
                <a:effectLst>
                  <a:outerShdw blurRad="38100" dist="38100" dir="2700000" algn="ctr" rotWithShape="0">
                    <a:schemeClr val="tx1"/>
                  </a:outerShdw>
                </a:effectLst>
              </a:rPr>
              <a:t>where the paths meet. Wisdom was standing holding up the scales. There is a time of being weighed that is coming. </a:t>
            </a:r>
            <a:r>
              <a:rPr lang="en-GB" sz="4400" dirty="0" smtClean="0">
                <a:effectLst>
                  <a:outerShdw blurRad="38100" dist="38100" dir="2700000" algn="ctr" rotWithShape="0">
                    <a:schemeClr val="tx1"/>
                  </a:outerShdw>
                </a:effectLst>
              </a:rPr>
              <a:t>You </a:t>
            </a:r>
            <a:r>
              <a:rPr lang="en-GB" sz="4400" dirty="0">
                <a:effectLst>
                  <a:outerShdw blurRad="38100" dist="38100" dir="2700000" algn="ctr" rotWithShape="0">
                    <a:schemeClr val="tx1"/>
                  </a:outerShdw>
                </a:effectLst>
              </a:rPr>
              <a:t>must judge and exercise judicial authority using scales of justice. </a:t>
            </a:r>
          </a:p>
          <a:p>
            <a:r>
              <a:rPr lang="en-GB" sz="4400" dirty="0">
                <a:effectLst>
                  <a:outerShdw blurRad="38100" dist="38100" dir="2700000" algn="ctr" rotWithShape="0">
                    <a:schemeClr val="tx1"/>
                  </a:outerShdw>
                </a:effectLst>
              </a:rPr>
              <a:t>Time of fiery judgement </a:t>
            </a:r>
            <a:r>
              <a:rPr lang="en-GB" sz="4400" dirty="0" smtClean="0">
                <a:effectLst>
                  <a:outerShdw blurRad="38100" dist="38100" dir="2700000" algn="ctr" rotWithShape="0">
                    <a:schemeClr val="tx1"/>
                  </a:outerShdw>
                </a:effectLst>
              </a:rPr>
              <a:t>testing, </a:t>
            </a:r>
            <a:r>
              <a:rPr lang="en-GB" sz="4400" dirty="0">
                <a:effectLst>
                  <a:outerShdw blurRad="38100" dist="38100" dir="2700000" algn="ctr" rotWithShape="0">
                    <a:schemeClr val="tx1"/>
                  </a:outerShdw>
                </a:effectLst>
              </a:rPr>
              <a:t>in not compromising will </a:t>
            </a:r>
            <a:r>
              <a:rPr lang="en-GB" sz="4400" dirty="0" smtClean="0">
                <a:effectLst>
                  <a:outerShdw blurRad="38100" dist="38100" dir="2700000" algn="ctr" rotWithShape="0">
                    <a:schemeClr val="tx1"/>
                  </a:outerShdw>
                </a:effectLst>
              </a:rPr>
              <a:t>bring </a:t>
            </a:r>
            <a:r>
              <a:rPr lang="en-GB" sz="4400" dirty="0">
                <a:effectLst>
                  <a:outerShdw blurRad="38100" dist="38100" dir="2700000" algn="ctr" rotWithShape="0">
                    <a:schemeClr val="tx1"/>
                  </a:outerShdw>
                </a:effectLst>
              </a:rPr>
              <a:t>the presence of the Lord  and will release blessing and prospering. </a:t>
            </a:r>
          </a:p>
        </p:txBody>
      </p:sp>
    </p:spTree>
    <p:extLst>
      <p:ext uri="{BB962C8B-B14F-4D97-AF65-F5344CB8AC3E}">
        <p14:creationId xmlns:p14="http://schemas.microsoft.com/office/powerpoint/2010/main" val="3739302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850709"/>
          </a:xfrm>
        </p:spPr>
        <p:txBody>
          <a:bodyPr/>
          <a:lstStyle/>
          <a:p>
            <a:r>
              <a:rPr lang="en-GB" dirty="0" smtClean="0">
                <a:effectLst>
                  <a:outerShdw blurRad="38100" dist="38100" dir="2700000" algn="tl">
                    <a:srgbClr val="000000"/>
                  </a:outerShdw>
                </a:effectLst>
              </a:rPr>
              <a:t>Vision Destiny 2014</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1052736"/>
            <a:ext cx="9144000" cy="5805264"/>
          </a:xfrm>
        </p:spPr>
        <p:txBody>
          <a:bodyPr>
            <a:normAutofit/>
          </a:bodyPr>
          <a:lstStyle/>
          <a:p>
            <a:pPr>
              <a:lnSpc>
                <a:spcPct val="120000"/>
              </a:lnSpc>
              <a:spcBef>
                <a:spcPts val="600"/>
              </a:spcBef>
            </a:pPr>
            <a:r>
              <a:rPr lang="en-GB" sz="4400" dirty="0" smtClean="0">
                <a:effectLst>
                  <a:outerShdw blurRad="50800" dist="38100" dir="8100000" algn="tr" rotWithShape="0">
                    <a:prstClr val="black">
                      <a:alpha val="40000"/>
                    </a:prstClr>
                  </a:outerShdw>
                </a:effectLst>
              </a:rPr>
              <a:t>I </a:t>
            </a:r>
            <a:r>
              <a:rPr lang="en-GB" sz="4400" dirty="0">
                <a:effectLst>
                  <a:outerShdw blurRad="50800" dist="38100" dir="8100000" algn="tr" rotWithShape="0">
                    <a:prstClr val="black">
                      <a:alpha val="40000"/>
                    </a:prstClr>
                  </a:outerShdw>
                </a:effectLst>
              </a:rPr>
              <a:t>was taken into the sun as the brightest body in our solar system. l went through it </a:t>
            </a:r>
            <a:r>
              <a:rPr lang="en-GB" sz="4400" dirty="0" smtClean="0">
                <a:effectLst>
                  <a:outerShdw blurRad="50800" dist="38100" dir="8100000" algn="tr" rotWithShape="0">
                    <a:prstClr val="black">
                      <a:alpha val="40000"/>
                    </a:prstClr>
                  </a:outerShdw>
                </a:effectLst>
              </a:rPr>
              <a:t>and felt </a:t>
            </a:r>
            <a:r>
              <a:rPr lang="en-GB" sz="4400" dirty="0">
                <a:effectLst>
                  <a:outerShdw blurRad="50800" dist="38100" dir="8100000" algn="tr" rotWithShape="0">
                    <a:prstClr val="black">
                      <a:alpha val="40000"/>
                    </a:prstClr>
                  </a:outerShdw>
                </a:effectLst>
              </a:rPr>
              <a:t>its heat and flow but then as if by </a:t>
            </a:r>
            <a:r>
              <a:rPr lang="en-GB" sz="4400" dirty="0" smtClean="0">
                <a:effectLst>
                  <a:outerShdw blurRad="50800" dist="38100" dir="8100000" algn="tr" rotWithShape="0">
                    <a:prstClr val="black">
                      <a:alpha val="40000"/>
                    </a:prstClr>
                  </a:outerShdw>
                </a:effectLst>
              </a:rPr>
              <a:t>comparison </a:t>
            </a:r>
            <a:r>
              <a:rPr lang="en-GB" sz="4400" dirty="0">
                <a:effectLst>
                  <a:outerShdw blurRad="50800" dist="38100" dir="8100000" algn="tr" rotWithShape="0">
                    <a:prstClr val="black">
                      <a:alpha val="40000"/>
                    </a:prstClr>
                  </a:outerShdw>
                </a:effectLst>
              </a:rPr>
              <a:t>I was invited to step into the light the true light. </a:t>
            </a:r>
          </a:p>
        </p:txBody>
      </p:sp>
    </p:spTree>
    <p:extLst>
      <p:ext uri="{BB962C8B-B14F-4D97-AF65-F5344CB8AC3E}">
        <p14:creationId xmlns:p14="http://schemas.microsoft.com/office/powerpoint/2010/main" val="27797895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850709"/>
          </a:xfrm>
        </p:spPr>
        <p:txBody>
          <a:bodyPr/>
          <a:lstStyle/>
          <a:p>
            <a:r>
              <a:rPr lang="en-GB" dirty="0" smtClean="0">
                <a:effectLst>
                  <a:outerShdw blurRad="38100" dist="38100" dir="2700000" algn="tl">
                    <a:srgbClr val="000000"/>
                  </a:outerShdw>
                </a:effectLst>
              </a:rPr>
              <a:t>Vision Destiny 2014</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1052736"/>
            <a:ext cx="9144000" cy="5805264"/>
          </a:xfrm>
        </p:spPr>
        <p:txBody>
          <a:bodyPr>
            <a:normAutofit/>
          </a:bodyPr>
          <a:lstStyle/>
          <a:p>
            <a:pPr>
              <a:spcBef>
                <a:spcPts val="600"/>
              </a:spcBef>
            </a:pPr>
            <a:r>
              <a:rPr lang="en-GB" dirty="0" smtClean="0">
                <a:effectLst>
                  <a:outerShdw blurRad="50800" dist="38100" dir="8100000" algn="tr" rotWithShape="0">
                    <a:prstClr val="black">
                      <a:alpha val="40000"/>
                    </a:prstClr>
                  </a:outerShdw>
                </a:effectLst>
              </a:rPr>
              <a:t>The </a:t>
            </a:r>
            <a:r>
              <a:rPr lang="en-GB" dirty="0">
                <a:effectLst>
                  <a:outerShdw blurRad="50800" dist="38100" dir="8100000" algn="tr" rotWithShape="0">
                    <a:prstClr val="black">
                      <a:alpha val="40000"/>
                    </a:prstClr>
                  </a:outerShdw>
                </a:effectLst>
              </a:rPr>
              <a:t>brilliance </a:t>
            </a:r>
            <a:r>
              <a:rPr lang="en-GB" dirty="0" smtClean="0">
                <a:effectLst>
                  <a:outerShdw blurRad="50800" dist="38100" dir="8100000" algn="tr" rotWithShape="0">
                    <a:prstClr val="black">
                      <a:alpha val="40000"/>
                    </a:prstClr>
                  </a:outerShdw>
                </a:effectLst>
              </a:rPr>
              <a:t>&amp; radiance </a:t>
            </a:r>
            <a:r>
              <a:rPr lang="en-GB" dirty="0">
                <a:effectLst>
                  <a:outerShdw blurRad="50800" dist="38100" dir="8100000" algn="tr" rotWithShape="0">
                    <a:prstClr val="black">
                      <a:alpha val="40000"/>
                    </a:prstClr>
                  </a:outerShdw>
                </a:effectLst>
              </a:rPr>
              <a:t>was like the sun to a candle flame. God started to talk to me about excitation and it felt like each particle of my being was being eradiated bombarded with both waves and particles of pure light. I started to </a:t>
            </a:r>
            <a:r>
              <a:rPr lang="en-GB" dirty="0" smtClean="0">
                <a:effectLst>
                  <a:outerShdw blurRad="50800" dist="38100" dir="8100000" algn="tr" rotWithShape="0">
                    <a:prstClr val="black">
                      <a:alpha val="40000"/>
                    </a:prstClr>
                  </a:outerShdw>
                </a:effectLst>
              </a:rPr>
              <a:t>pulsate </a:t>
            </a:r>
            <a:r>
              <a:rPr lang="en-GB" dirty="0">
                <a:effectLst>
                  <a:outerShdw blurRad="50800" dist="38100" dir="8100000" algn="tr" rotWithShape="0">
                    <a:prstClr val="black">
                      <a:alpha val="40000"/>
                    </a:prstClr>
                  </a:outerShdw>
                </a:effectLst>
              </a:rPr>
              <a:t>vibrate with energy from the light. It felt like love particles excited and energised my whole being. </a:t>
            </a:r>
          </a:p>
        </p:txBody>
      </p:sp>
    </p:spTree>
    <p:extLst>
      <p:ext uri="{BB962C8B-B14F-4D97-AF65-F5344CB8AC3E}">
        <p14:creationId xmlns:p14="http://schemas.microsoft.com/office/powerpoint/2010/main" val="1534353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850709"/>
          </a:xfrm>
        </p:spPr>
        <p:txBody>
          <a:bodyPr/>
          <a:lstStyle/>
          <a:p>
            <a:r>
              <a:rPr lang="en-GB" dirty="0" smtClean="0">
                <a:effectLst>
                  <a:outerShdw blurRad="38100" dist="38100" dir="2700000" algn="tl">
                    <a:srgbClr val="000000"/>
                  </a:outerShdw>
                </a:effectLst>
              </a:rPr>
              <a:t>Vision Destiny 2014</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1052736"/>
            <a:ext cx="9144000" cy="5805264"/>
          </a:xfrm>
        </p:spPr>
        <p:txBody>
          <a:bodyPr>
            <a:normAutofit fontScale="85000" lnSpcReduction="10000"/>
          </a:bodyPr>
          <a:lstStyle/>
          <a:p>
            <a:pPr>
              <a:lnSpc>
                <a:spcPct val="120000"/>
              </a:lnSpc>
              <a:spcBef>
                <a:spcPts val="600"/>
              </a:spcBef>
            </a:pPr>
            <a:r>
              <a:rPr lang="en-GB" sz="4400" dirty="0" smtClean="0">
                <a:effectLst>
                  <a:outerShdw blurRad="50800" dist="38100" dir="8100000" algn="tr" rotWithShape="0">
                    <a:prstClr val="black">
                      <a:alpha val="40000"/>
                    </a:prstClr>
                  </a:outerShdw>
                </a:effectLst>
              </a:rPr>
              <a:t>I </a:t>
            </a:r>
            <a:r>
              <a:rPr lang="en-GB" sz="4400" dirty="0">
                <a:effectLst>
                  <a:outerShdw blurRad="50800" dist="38100" dir="8100000" algn="tr" rotWithShape="0">
                    <a:prstClr val="black">
                      <a:alpha val="40000"/>
                    </a:prstClr>
                  </a:outerShdw>
                </a:effectLst>
              </a:rPr>
              <a:t>was then taken to a place where there was a total absence of light it felt so cold and lifeless hopeless but I knew in my spirit that all was not lost I could feel potential. Then it was like all the energy stored was released and light radiated from me bringing warmth and everything that was dormant started to blossom and bloom and life was restored because of the love energy released as light</a:t>
            </a:r>
            <a:r>
              <a:rPr lang="en-GB" sz="4400" dirty="0" smtClean="0">
                <a:effectLst>
                  <a:outerShdw blurRad="50800" dist="38100" dir="8100000" algn="tr" rotWithShape="0">
                    <a:prstClr val="black">
                      <a:alpha val="40000"/>
                    </a:prstClr>
                  </a:outerShdw>
                </a:effectLst>
              </a:rPr>
              <a:t>.</a:t>
            </a:r>
            <a:endParaRPr lang="en-GB" sz="4400" dirty="0">
              <a:effectLst>
                <a:outerShdw blurRad="50800" dist="38100" dir="8100000" algn="tr" rotWithShape="0">
                  <a:prstClr val="black">
                    <a:alpha val="40000"/>
                  </a:prstClr>
                </a:outerShdw>
              </a:effectLst>
            </a:endParaRPr>
          </a:p>
        </p:txBody>
      </p:sp>
    </p:spTree>
    <p:extLst>
      <p:ext uri="{BB962C8B-B14F-4D97-AF65-F5344CB8AC3E}">
        <p14:creationId xmlns:p14="http://schemas.microsoft.com/office/powerpoint/2010/main" val="5867282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Vision Destiny 2014</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1052736"/>
            <a:ext cx="9144000" cy="5805264"/>
          </a:xfrm>
        </p:spPr>
        <p:txBody>
          <a:bodyPr>
            <a:normAutofit/>
          </a:bodyPr>
          <a:lstStyle/>
          <a:p>
            <a:r>
              <a:rPr lang="en-GB" sz="4400" dirty="0">
                <a:effectLst>
                  <a:outerShdw blurRad="50800" dist="38100" dir="8100000" algn="tr" rotWithShape="0">
                    <a:prstClr val="black">
                      <a:alpha val="40000"/>
                    </a:prstClr>
                  </a:outerShdw>
                </a:effectLst>
              </a:rPr>
              <a:t>l saw the 4 </a:t>
            </a:r>
            <a:r>
              <a:rPr lang="en-GB" sz="4400" dirty="0" smtClean="0">
                <a:effectLst>
                  <a:outerShdw blurRad="50800" dist="38100" dir="8100000" algn="tr" rotWithShape="0">
                    <a:prstClr val="black">
                      <a:alpha val="40000"/>
                    </a:prstClr>
                  </a:outerShdw>
                </a:effectLst>
              </a:rPr>
              <a:t>living creatures standing in </a:t>
            </a:r>
            <a:r>
              <a:rPr lang="en-GB" sz="4400" dirty="0">
                <a:effectLst>
                  <a:outerShdw blurRad="50800" dist="38100" dir="8100000" algn="tr" rotWithShape="0">
                    <a:prstClr val="black">
                      <a:alpha val="40000"/>
                    </a:prstClr>
                  </a:outerShdw>
                </a:effectLst>
              </a:rPr>
              <a:t>the </a:t>
            </a:r>
            <a:r>
              <a:rPr lang="en-GB" sz="4400" dirty="0" smtClean="0">
                <a:effectLst>
                  <a:outerShdw blurRad="50800" dist="38100" dir="8100000" algn="tr" rotWithShape="0">
                    <a:prstClr val="black">
                      <a:alpha val="40000"/>
                    </a:prstClr>
                  </a:outerShdw>
                </a:effectLst>
              </a:rPr>
              <a:t>E S W N of the room </a:t>
            </a:r>
            <a:r>
              <a:rPr lang="en-GB" sz="4400" dirty="0">
                <a:effectLst>
                  <a:outerShdw blurRad="50800" dist="38100" dir="8100000" algn="tr" rotWithShape="0">
                    <a:prstClr val="black">
                      <a:alpha val="40000"/>
                    </a:prstClr>
                  </a:outerShdw>
                </a:effectLst>
              </a:rPr>
              <a:t>each had a trumpet and a standard they were </a:t>
            </a:r>
            <a:r>
              <a:rPr lang="en-GB" sz="4400" dirty="0" smtClean="0">
                <a:effectLst>
                  <a:outerShdw blurRad="50800" dist="38100" dir="8100000" algn="tr" rotWithShape="0">
                    <a:prstClr val="black">
                      <a:alpha val="40000"/>
                    </a:prstClr>
                  </a:outerShdw>
                </a:effectLst>
              </a:rPr>
              <a:t>here to </a:t>
            </a:r>
            <a:r>
              <a:rPr lang="en-GB" sz="4400" dirty="0">
                <a:effectLst>
                  <a:outerShdw blurRad="50800" dist="38100" dir="8100000" algn="tr" rotWithShape="0">
                    <a:prstClr val="black">
                      <a:alpha val="40000"/>
                    </a:prstClr>
                  </a:outerShdw>
                </a:effectLst>
              </a:rPr>
              <a:t>herald a new season. In the centre was </a:t>
            </a:r>
            <a:r>
              <a:rPr lang="en-GB" sz="4400" dirty="0" err="1">
                <a:effectLst>
                  <a:outerShdw blurRad="50800" dist="38100" dir="8100000" algn="tr" rotWithShape="0">
                    <a:prstClr val="black">
                      <a:alpha val="40000"/>
                    </a:prstClr>
                  </a:outerShdw>
                </a:effectLst>
              </a:rPr>
              <a:t>Urandial</a:t>
            </a:r>
            <a:r>
              <a:rPr lang="en-GB" sz="4400" dirty="0">
                <a:effectLst>
                  <a:outerShdw blurRad="50800" dist="38100" dir="8100000" algn="tr" rotWithShape="0">
                    <a:prstClr val="black">
                      <a:alpha val="40000"/>
                    </a:prstClr>
                  </a:outerShdw>
                </a:effectLst>
              </a:rPr>
              <a:t> </a:t>
            </a:r>
            <a:r>
              <a:rPr lang="en-GB" sz="4400" dirty="0" smtClean="0">
                <a:effectLst>
                  <a:outerShdw blurRad="50800" dist="38100" dir="8100000" algn="tr" rotWithShape="0">
                    <a:prstClr val="black">
                      <a:alpha val="40000"/>
                    </a:prstClr>
                  </a:outerShdw>
                </a:effectLst>
              </a:rPr>
              <a:t>the church </a:t>
            </a:r>
            <a:r>
              <a:rPr lang="en-GB" sz="4400" dirty="0">
                <a:effectLst>
                  <a:outerShdw blurRad="50800" dist="38100" dir="8100000" algn="tr" rotWithShape="0">
                    <a:prstClr val="black">
                      <a:alpha val="40000"/>
                    </a:prstClr>
                  </a:outerShdw>
                </a:effectLst>
              </a:rPr>
              <a:t>angel carrying standard of 4 </a:t>
            </a:r>
            <a:r>
              <a:rPr lang="en-GB" sz="4400" dirty="0" smtClean="0">
                <a:effectLst>
                  <a:outerShdw blurRad="50800" dist="38100" dir="8100000" algn="tr" rotWithShape="0">
                    <a:prstClr val="black">
                      <a:alpha val="40000"/>
                    </a:prstClr>
                  </a:outerShdw>
                </a:effectLst>
              </a:rPr>
              <a:t>faces and </a:t>
            </a:r>
            <a:r>
              <a:rPr lang="en-GB" sz="4400" dirty="0">
                <a:effectLst>
                  <a:outerShdw blurRad="50800" dist="38100" dir="8100000" algn="tr" rotWithShape="0">
                    <a:prstClr val="black">
                      <a:alpha val="40000"/>
                    </a:prstClr>
                  </a:outerShdw>
                </a:effectLst>
              </a:rPr>
              <a:t>fire was coming off him releasing fresh passion for the new season. </a:t>
            </a:r>
          </a:p>
        </p:txBody>
      </p:sp>
    </p:spTree>
    <p:extLst>
      <p:ext uri="{BB962C8B-B14F-4D97-AF65-F5344CB8AC3E}">
        <p14:creationId xmlns:p14="http://schemas.microsoft.com/office/powerpoint/2010/main" val="319090831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Vision Destiny 2014</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1052736"/>
            <a:ext cx="9144000" cy="5805264"/>
          </a:xfrm>
        </p:spPr>
        <p:txBody>
          <a:bodyPr>
            <a:normAutofit/>
          </a:bodyPr>
          <a:lstStyle/>
          <a:p>
            <a:r>
              <a:rPr lang="en-GB" sz="4400" dirty="0" smtClean="0">
                <a:effectLst>
                  <a:outerShdw blurRad="50800" dist="38100" dir="8100000" algn="tr" rotWithShape="0">
                    <a:prstClr val="black">
                      <a:alpha val="40000"/>
                    </a:prstClr>
                  </a:outerShdw>
                </a:effectLst>
              </a:rPr>
              <a:t>The </a:t>
            </a:r>
            <a:r>
              <a:rPr lang="en-GB" sz="4400" dirty="0">
                <a:effectLst>
                  <a:outerShdw blurRad="50800" dist="38100" dir="8100000" algn="tr" rotWithShape="0">
                    <a:prstClr val="black">
                      <a:alpha val="40000"/>
                    </a:prstClr>
                  </a:outerShdw>
                </a:effectLst>
              </a:rPr>
              <a:t>I saw the 4 creatures </a:t>
            </a:r>
            <a:r>
              <a:rPr lang="en-GB" sz="4400" dirty="0" smtClean="0">
                <a:effectLst>
                  <a:outerShdw blurRad="50800" dist="38100" dir="8100000" algn="tr" rotWithShape="0">
                    <a:prstClr val="black">
                      <a:alpha val="40000"/>
                    </a:prstClr>
                  </a:outerShdw>
                </a:effectLst>
              </a:rPr>
              <a:t>move around the room creating </a:t>
            </a:r>
            <a:r>
              <a:rPr lang="en-GB" sz="4400" dirty="0">
                <a:effectLst>
                  <a:outerShdw blurRad="50800" dist="38100" dir="8100000" algn="tr" rotWithShape="0">
                    <a:prstClr val="black">
                      <a:alpha val="40000"/>
                    </a:prstClr>
                  </a:outerShdw>
                </a:effectLst>
              </a:rPr>
              <a:t>like a vortex of </a:t>
            </a:r>
            <a:r>
              <a:rPr lang="en-GB" sz="4400" dirty="0" smtClean="0">
                <a:effectLst>
                  <a:outerShdw blurRad="50800" dist="38100" dir="8100000" algn="tr" rotWithShape="0">
                    <a:prstClr val="black">
                      <a:alpha val="40000"/>
                    </a:prstClr>
                  </a:outerShdw>
                </a:effectLst>
              </a:rPr>
              <a:t>colour, </a:t>
            </a:r>
            <a:r>
              <a:rPr lang="en-GB" sz="4400" dirty="0">
                <a:effectLst>
                  <a:outerShdw blurRad="50800" dist="38100" dir="8100000" algn="tr" rotWithShape="0">
                    <a:prstClr val="black">
                      <a:alpha val="40000"/>
                    </a:prstClr>
                  </a:outerShdw>
                </a:effectLst>
              </a:rPr>
              <a:t>sound </a:t>
            </a:r>
            <a:r>
              <a:rPr lang="en-GB" sz="4400" dirty="0" smtClean="0">
                <a:effectLst>
                  <a:outerShdw blurRad="50800" dist="38100" dir="8100000" algn="tr" rotWithShape="0">
                    <a:prstClr val="black">
                      <a:alpha val="40000"/>
                    </a:prstClr>
                  </a:outerShdw>
                </a:effectLst>
              </a:rPr>
              <a:t>&amp; energy </a:t>
            </a:r>
            <a:r>
              <a:rPr lang="en-GB" sz="4400" dirty="0">
                <a:effectLst>
                  <a:outerShdw blurRad="50800" dist="38100" dir="8100000" algn="tr" rotWithShape="0">
                    <a:prstClr val="black">
                      <a:alpha val="40000"/>
                    </a:prstClr>
                  </a:outerShdw>
                </a:effectLst>
              </a:rPr>
              <a:t>that opened </a:t>
            </a:r>
            <a:r>
              <a:rPr lang="en-GB" sz="4400" dirty="0" smtClean="0">
                <a:effectLst>
                  <a:outerShdw blurRad="50800" dist="38100" dir="8100000" algn="tr" rotWithShape="0">
                    <a:prstClr val="black">
                      <a:alpha val="40000"/>
                    </a:prstClr>
                  </a:outerShdw>
                </a:effectLst>
              </a:rPr>
              <a:t>heavens.</a:t>
            </a:r>
          </a:p>
          <a:p>
            <a:r>
              <a:rPr lang="en-GB" sz="4400" dirty="0" smtClean="0">
                <a:effectLst>
                  <a:outerShdw blurRad="50800" dist="38100" dir="8100000" algn="tr" rotWithShape="0">
                    <a:prstClr val="black">
                      <a:alpha val="40000"/>
                    </a:prstClr>
                  </a:outerShdw>
                </a:effectLst>
              </a:rPr>
              <a:t>In </a:t>
            </a:r>
            <a:r>
              <a:rPr lang="en-GB" sz="4400" dirty="0">
                <a:effectLst>
                  <a:outerShdw blurRad="50800" dist="38100" dir="8100000" algn="tr" rotWithShape="0">
                    <a:prstClr val="black">
                      <a:alpha val="40000"/>
                    </a:prstClr>
                  </a:outerShdw>
                </a:effectLst>
              </a:rPr>
              <a:t>a new dimension and I saw new angels </a:t>
            </a:r>
            <a:r>
              <a:rPr lang="en-GB" sz="4400" dirty="0" smtClean="0">
                <a:effectLst>
                  <a:outerShdw blurRad="50800" dist="38100" dir="8100000" algn="tr" rotWithShape="0">
                    <a:prstClr val="black">
                      <a:alpha val="40000"/>
                    </a:prstClr>
                  </a:outerShdw>
                </a:effectLst>
              </a:rPr>
              <a:t>assigned. </a:t>
            </a:r>
            <a:r>
              <a:rPr lang="en-GB" sz="4400" dirty="0">
                <a:effectLst>
                  <a:outerShdw blurRad="50800" dist="38100" dir="8100000" algn="tr" rotWithShape="0">
                    <a:prstClr val="black">
                      <a:alpha val="40000"/>
                    </a:prstClr>
                  </a:outerShdw>
                </a:effectLst>
              </a:rPr>
              <a:t>I saw </a:t>
            </a:r>
            <a:r>
              <a:rPr lang="en-GB" sz="4400" dirty="0" smtClean="0">
                <a:effectLst>
                  <a:outerShdw blurRad="50800" dist="38100" dir="8100000" algn="tr" rotWithShape="0">
                    <a:prstClr val="black">
                      <a:alpha val="40000"/>
                    </a:prstClr>
                  </a:outerShdw>
                </a:effectLst>
              </a:rPr>
              <a:t>the 7 spirits, </a:t>
            </a:r>
            <a:r>
              <a:rPr lang="en-GB" sz="4400" dirty="0">
                <a:effectLst>
                  <a:outerShdw blurRad="50800" dist="38100" dir="8100000" algn="tr" rotWithShape="0">
                    <a:prstClr val="black">
                      <a:alpha val="40000"/>
                    </a:prstClr>
                  </a:outerShdw>
                </a:effectLst>
              </a:rPr>
              <a:t>l saw the cloud of witnesses with mantles </a:t>
            </a:r>
            <a:r>
              <a:rPr lang="en-GB" sz="4400" dirty="0" smtClean="0">
                <a:effectLst>
                  <a:outerShdw blurRad="50800" dist="38100" dir="8100000" algn="tr" rotWithShape="0">
                    <a:prstClr val="black">
                      <a:alpha val="40000"/>
                    </a:prstClr>
                  </a:outerShdw>
                </a:effectLst>
              </a:rPr>
              <a:t>coats </a:t>
            </a:r>
            <a:r>
              <a:rPr lang="en-GB" sz="4400" dirty="0">
                <a:effectLst>
                  <a:outerShdw blurRad="50800" dist="38100" dir="8100000" algn="tr" rotWithShape="0">
                    <a:prstClr val="black">
                      <a:alpha val="40000"/>
                    </a:prstClr>
                  </a:outerShdw>
                </a:effectLst>
              </a:rPr>
              <a:t>of different colours. </a:t>
            </a:r>
          </a:p>
        </p:txBody>
      </p:sp>
    </p:spTree>
    <p:extLst>
      <p:ext uri="{BB962C8B-B14F-4D97-AF65-F5344CB8AC3E}">
        <p14:creationId xmlns:p14="http://schemas.microsoft.com/office/powerpoint/2010/main" val="3361535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6000" dirty="0">
                <a:effectLst>
                  <a:outerShdw blurRad="38100" dist="38100" dir="2700000" algn="ctr" rotWithShape="0">
                    <a:schemeClr val="tx1"/>
                  </a:outerShdw>
                </a:effectLst>
              </a:rPr>
              <a:t>God would rather have you an amateur in the new thing than a professional in the old thing!! -</a:t>
            </a:r>
            <a:r>
              <a:rPr lang="en-GB" sz="6000" dirty="0" smtClean="0">
                <a:effectLst>
                  <a:outerShdw blurRad="38100" dist="38100" dir="2700000" algn="ctr" rotWithShape="0">
                    <a:schemeClr val="tx1"/>
                  </a:outerShdw>
                </a:effectLst>
              </a:rPr>
              <a:t> </a:t>
            </a:r>
            <a:r>
              <a:rPr lang="en-GB" sz="6000" dirty="0">
                <a:effectLst>
                  <a:outerShdw blurRad="38100" dist="38100" dir="2700000" algn="ctr" rotWithShape="0">
                    <a:schemeClr val="tx1"/>
                  </a:outerShdw>
                </a:effectLst>
              </a:rPr>
              <a:t>David Wagner</a:t>
            </a:r>
            <a:endParaRPr lang="en-GB" sz="60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3978187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Vision Destiny 2014</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1052736"/>
            <a:ext cx="9144000" cy="5805264"/>
          </a:xfrm>
        </p:spPr>
        <p:txBody>
          <a:bodyPr>
            <a:normAutofit/>
          </a:bodyPr>
          <a:lstStyle/>
          <a:p>
            <a:r>
              <a:rPr lang="en-GB" sz="4400" dirty="0" smtClean="0">
                <a:effectLst>
                  <a:outerShdw blurRad="50800" dist="38100" dir="8100000" algn="tr" rotWithShape="0">
                    <a:prstClr val="black">
                      <a:alpha val="40000"/>
                    </a:prstClr>
                  </a:outerShdw>
                </a:effectLst>
              </a:rPr>
              <a:t>l </a:t>
            </a:r>
            <a:r>
              <a:rPr lang="en-GB" sz="4400" dirty="0">
                <a:effectLst>
                  <a:outerShdw blurRad="50800" dist="38100" dir="8100000" algn="tr" rotWithShape="0">
                    <a:prstClr val="black">
                      <a:alpha val="40000"/>
                    </a:prstClr>
                  </a:outerShdw>
                </a:effectLst>
              </a:rPr>
              <a:t>saw it in the spiritual realm and I saw it </a:t>
            </a:r>
            <a:r>
              <a:rPr lang="en-GB" sz="4400" dirty="0" smtClean="0">
                <a:effectLst>
                  <a:outerShdw blurRad="50800" dist="38100" dir="8100000" algn="tr" rotWithShape="0">
                    <a:prstClr val="black">
                      <a:alpha val="40000"/>
                    </a:prstClr>
                  </a:outerShdw>
                </a:effectLst>
              </a:rPr>
              <a:t>also as </a:t>
            </a:r>
            <a:r>
              <a:rPr lang="en-GB" sz="4400" dirty="0">
                <a:effectLst>
                  <a:outerShdw blurRad="50800" dist="38100" dir="8100000" algn="tr" rotWithShape="0">
                    <a:prstClr val="black">
                      <a:alpha val="40000"/>
                    </a:prstClr>
                  </a:outerShdw>
                </a:effectLst>
              </a:rPr>
              <a:t>a prophetic act using the flags and leaders who have to be in agreement and unity. </a:t>
            </a:r>
            <a:endParaRPr lang="en-GB" sz="4400" dirty="0" smtClean="0">
              <a:effectLst>
                <a:outerShdw blurRad="50800" dist="38100" dir="8100000" algn="tr" rotWithShape="0">
                  <a:prstClr val="black">
                    <a:alpha val="40000"/>
                  </a:prstClr>
                </a:outerShdw>
              </a:effectLst>
            </a:endParaRPr>
          </a:p>
          <a:p>
            <a:r>
              <a:rPr lang="en-GB" sz="4400" dirty="0" smtClean="0">
                <a:effectLst>
                  <a:outerShdw blurRad="50800" dist="38100" dir="8100000" algn="tr" rotWithShape="0">
                    <a:prstClr val="black">
                      <a:alpha val="40000"/>
                    </a:prstClr>
                  </a:outerShdw>
                </a:effectLst>
              </a:rPr>
              <a:t>Wind </a:t>
            </a:r>
            <a:r>
              <a:rPr lang="en-GB" sz="4400" dirty="0">
                <a:effectLst>
                  <a:outerShdw blurRad="50800" dist="38100" dir="8100000" algn="tr" rotWithShape="0">
                    <a:prstClr val="black">
                      <a:alpha val="40000"/>
                    </a:prstClr>
                  </a:outerShdw>
                </a:effectLst>
              </a:rPr>
              <a:t>of </a:t>
            </a:r>
            <a:r>
              <a:rPr lang="en-GB" sz="4400" dirty="0" smtClean="0">
                <a:effectLst>
                  <a:outerShdw blurRad="50800" dist="38100" dir="8100000" algn="tr" rotWithShape="0">
                    <a:prstClr val="black">
                      <a:alpha val="40000"/>
                    </a:prstClr>
                  </a:outerShdw>
                </a:effectLst>
              </a:rPr>
              <a:t>change an </a:t>
            </a:r>
            <a:r>
              <a:rPr lang="en-GB" sz="4400" dirty="0">
                <a:effectLst>
                  <a:outerShdw blurRad="50800" dist="38100" dir="8100000" algn="tr" rotWithShape="0">
                    <a:prstClr val="black">
                      <a:alpha val="40000"/>
                    </a:prstClr>
                  </a:outerShdw>
                </a:effectLst>
              </a:rPr>
              <a:t>Angel </a:t>
            </a:r>
            <a:r>
              <a:rPr lang="en-GB" sz="4400" dirty="0" smtClean="0">
                <a:effectLst>
                  <a:outerShdw blurRad="50800" dist="38100" dir="8100000" algn="tr" rotWithShape="0">
                    <a:prstClr val="black">
                      <a:alpha val="40000"/>
                    </a:prstClr>
                  </a:outerShdw>
                </a:effectLst>
              </a:rPr>
              <a:t>was assigned </a:t>
            </a:r>
            <a:r>
              <a:rPr lang="en-GB" sz="4400" dirty="0" smtClean="0">
                <a:effectLst>
                  <a:outerShdw blurRad="50800" dist="38100" dir="8100000" algn="tr" rotWithShape="0">
                    <a:prstClr val="black">
                      <a:alpha val="40000"/>
                    </a:prstClr>
                  </a:outerShdw>
                </a:effectLst>
              </a:rPr>
              <a:t>to administer this process</a:t>
            </a:r>
            <a:endParaRPr lang="en-GB" sz="4400" dirty="0">
              <a:effectLst>
                <a:outerShdw blurRad="50800" dist="38100" dir="8100000" algn="tr" rotWithShape="0">
                  <a:prstClr val="black">
                    <a:alpha val="40000"/>
                  </a:prstClr>
                </a:outerShdw>
              </a:effectLst>
            </a:endParaRPr>
          </a:p>
          <a:p>
            <a:r>
              <a:rPr lang="en-GB" sz="4400" dirty="0">
                <a:effectLst>
                  <a:outerShdw blurRad="50800" dist="38100" dir="8100000" algn="tr" rotWithShape="0">
                    <a:prstClr val="black">
                      <a:alpha val="40000"/>
                    </a:prstClr>
                  </a:outerShdw>
                </a:effectLst>
              </a:rPr>
              <a:t>A new dimension for a new season. </a:t>
            </a:r>
          </a:p>
        </p:txBody>
      </p:sp>
    </p:spTree>
    <p:extLst>
      <p:ext uri="{BB962C8B-B14F-4D97-AF65-F5344CB8AC3E}">
        <p14:creationId xmlns:p14="http://schemas.microsoft.com/office/powerpoint/2010/main" val="340405787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850709"/>
          </a:xfrm>
        </p:spPr>
        <p:txBody>
          <a:bodyPr/>
          <a:lstStyle/>
          <a:p>
            <a:r>
              <a:rPr lang="en-GB" dirty="0" smtClean="0">
                <a:effectLst>
                  <a:outerShdw blurRad="38100" dist="38100" dir="2700000" algn="tl">
                    <a:srgbClr val="000000"/>
                  </a:outerShdw>
                </a:effectLst>
              </a:rPr>
              <a:t>Vision Destiny 2014</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1052736"/>
            <a:ext cx="9144000" cy="5805264"/>
          </a:xfrm>
        </p:spPr>
        <p:txBody>
          <a:bodyPr>
            <a:normAutofit/>
          </a:bodyPr>
          <a:lstStyle/>
          <a:p>
            <a:r>
              <a:rPr lang="en-GB" dirty="0" smtClean="0">
                <a:effectLst>
                  <a:outerShdw blurRad="50800" dist="38100" dir="8100000" algn="tr" rotWithShape="0">
                    <a:prstClr val="black">
                      <a:alpha val="40000"/>
                    </a:prstClr>
                  </a:outerShdw>
                </a:effectLst>
              </a:rPr>
              <a:t>A </a:t>
            </a:r>
            <a:r>
              <a:rPr lang="en-GB" dirty="0">
                <a:effectLst>
                  <a:outerShdw blurRad="50800" dist="38100" dir="8100000" algn="tr" rotWithShape="0">
                    <a:prstClr val="black">
                      <a:alpha val="40000"/>
                    </a:prstClr>
                  </a:outerShdw>
                </a:effectLst>
              </a:rPr>
              <a:t>new season is about to begin where new realms and revelation </a:t>
            </a:r>
            <a:r>
              <a:rPr lang="en-GB" dirty="0" smtClean="0">
                <a:effectLst>
                  <a:outerShdw blurRad="50800" dist="38100" dir="8100000" algn="tr" rotWithShape="0">
                    <a:prstClr val="black">
                      <a:alpha val="40000"/>
                    </a:prstClr>
                  </a:outerShdw>
                </a:effectLst>
              </a:rPr>
              <a:t>are </a:t>
            </a:r>
            <a:r>
              <a:rPr lang="en-GB" dirty="0">
                <a:effectLst>
                  <a:outerShdw blurRad="50800" dist="38100" dir="8100000" algn="tr" rotWithShape="0">
                    <a:prstClr val="black">
                      <a:alpha val="40000"/>
                    </a:prstClr>
                  </a:outerShdw>
                </a:effectLst>
              </a:rPr>
              <a:t>about to be released and the pages of the book are to be available to </a:t>
            </a:r>
            <a:r>
              <a:rPr lang="en-GB" dirty="0" smtClean="0">
                <a:effectLst>
                  <a:outerShdw blurRad="50800" dist="38100" dir="8100000" algn="tr" rotWithShape="0">
                    <a:prstClr val="black">
                      <a:alpha val="40000"/>
                    </a:prstClr>
                  </a:outerShdw>
                </a:effectLst>
              </a:rPr>
              <a:t>you.</a:t>
            </a:r>
          </a:p>
          <a:p>
            <a:r>
              <a:rPr lang="en-GB" dirty="0" smtClean="0">
                <a:effectLst>
                  <a:outerShdw blurRad="50800" dist="38100" dir="8100000" algn="tr" rotWithShape="0">
                    <a:prstClr val="black">
                      <a:alpha val="40000"/>
                    </a:prstClr>
                  </a:outerShdw>
                </a:effectLst>
              </a:rPr>
              <a:t>Seek </a:t>
            </a:r>
            <a:r>
              <a:rPr lang="en-GB" dirty="0">
                <a:effectLst>
                  <a:outerShdw blurRad="50800" dist="38100" dir="8100000" algn="tr" rotWithShape="0">
                    <a:prstClr val="black">
                      <a:alpha val="40000"/>
                    </a:prstClr>
                  </a:outerShdw>
                </a:effectLst>
              </a:rPr>
              <a:t>and pursue wisdom and she will guide you on your </a:t>
            </a:r>
            <a:r>
              <a:rPr lang="en-GB" dirty="0" smtClean="0">
                <a:effectLst>
                  <a:outerShdw blurRad="50800" dist="38100" dir="8100000" algn="tr" rotWithShape="0">
                    <a:prstClr val="black">
                      <a:alpha val="40000"/>
                    </a:prstClr>
                  </a:outerShdw>
                </a:effectLst>
              </a:rPr>
              <a:t>journey</a:t>
            </a:r>
            <a:r>
              <a:rPr lang="en-GB" dirty="0">
                <a:effectLst>
                  <a:outerShdw blurRad="50800" dist="38100" dir="8100000" algn="tr" rotWithShape="0">
                    <a:prstClr val="black">
                      <a:alpha val="40000"/>
                    </a:prstClr>
                  </a:outerShdw>
                </a:effectLst>
              </a:rPr>
              <a:t>. She is closest to My heart </a:t>
            </a:r>
            <a:r>
              <a:rPr lang="en-GB" dirty="0" smtClean="0">
                <a:effectLst>
                  <a:outerShdw blurRad="50800" dist="38100" dir="8100000" algn="tr" rotWithShape="0">
                    <a:prstClr val="black">
                      <a:alpha val="40000"/>
                    </a:prstClr>
                  </a:outerShdw>
                </a:effectLst>
              </a:rPr>
              <a:t>so </a:t>
            </a:r>
            <a:r>
              <a:rPr lang="en-GB" dirty="0">
                <a:effectLst>
                  <a:outerShdw blurRad="50800" dist="38100" dir="8100000" algn="tr" rotWithShape="0">
                    <a:prstClr val="black">
                      <a:alpha val="40000"/>
                    </a:prstClr>
                  </a:outerShdw>
                </a:effectLst>
              </a:rPr>
              <a:t>do not be afraid that there </a:t>
            </a:r>
            <a:r>
              <a:rPr lang="en-GB" dirty="0" smtClean="0">
                <a:effectLst>
                  <a:outerShdw blurRad="50800" dist="38100" dir="8100000" algn="tr" rotWithShape="0">
                    <a:prstClr val="black">
                      <a:alpha val="40000"/>
                    </a:prstClr>
                  </a:outerShdw>
                </a:effectLst>
              </a:rPr>
              <a:t>will </a:t>
            </a:r>
            <a:r>
              <a:rPr lang="en-GB" dirty="0">
                <a:effectLst>
                  <a:outerShdw blurRad="50800" dist="38100" dir="8100000" algn="tr" rotWithShape="0">
                    <a:prstClr val="black">
                      <a:alpha val="40000"/>
                    </a:prstClr>
                  </a:outerShdw>
                </a:effectLst>
              </a:rPr>
              <a:t>be any jealousy. </a:t>
            </a:r>
          </a:p>
        </p:txBody>
      </p:sp>
    </p:spTree>
    <p:extLst>
      <p:ext uri="{BB962C8B-B14F-4D97-AF65-F5344CB8AC3E}">
        <p14:creationId xmlns:p14="http://schemas.microsoft.com/office/powerpoint/2010/main" val="406470626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850709"/>
          </a:xfrm>
        </p:spPr>
        <p:txBody>
          <a:bodyPr/>
          <a:lstStyle/>
          <a:p>
            <a:r>
              <a:rPr lang="en-GB" dirty="0" smtClean="0">
                <a:effectLst>
                  <a:outerShdw blurRad="38100" dist="38100" dir="2700000" algn="tl">
                    <a:srgbClr val="000000"/>
                  </a:outerShdw>
                </a:effectLst>
              </a:rPr>
              <a:t>Vision Destiny 2014</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1052736"/>
            <a:ext cx="9144000" cy="5805264"/>
          </a:xfrm>
        </p:spPr>
        <p:txBody>
          <a:bodyPr>
            <a:normAutofit/>
          </a:bodyPr>
          <a:lstStyle/>
          <a:p>
            <a:r>
              <a:rPr lang="en-GB" sz="4400" dirty="0" smtClean="0">
                <a:effectLst>
                  <a:outerShdw blurRad="50800" dist="38100" dir="8100000" algn="tr" rotWithShape="0">
                    <a:prstClr val="black">
                      <a:alpha val="40000"/>
                    </a:prstClr>
                  </a:outerShdw>
                </a:effectLst>
              </a:rPr>
              <a:t>Son </a:t>
            </a:r>
            <a:r>
              <a:rPr lang="en-GB" sz="4400" dirty="0">
                <a:effectLst>
                  <a:outerShdw blurRad="50800" dist="38100" dir="8100000" algn="tr" rotWithShape="0">
                    <a:prstClr val="black">
                      <a:alpha val="40000"/>
                    </a:prstClr>
                  </a:outerShdw>
                </a:effectLst>
              </a:rPr>
              <a:t>l will truly father you if you draw near at this time. Draw into My heart and you </a:t>
            </a:r>
            <a:r>
              <a:rPr lang="en-GB" sz="4400" dirty="0" smtClean="0">
                <a:effectLst>
                  <a:outerShdw blurRad="50800" dist="38100" dir="8100000" algn="tr" rotWithShape="0">
                    <a:prstClr val="black">
                      <a:alpha val="40000"/>
                    </a:prstClr>
                  </a:outerShdw>
                </a:effectLst>
              </a:rPr>
              <a:t>will see </a:t>
            </a:r>
            <a:r>
              <a:rPr lang="en-GB" sz="4400" dirty="0">
                <a:effectLst>
                  <a:outerShdw blurRad="50800" dist="38100" dir="8100000" algn="tr" rotWithShape="0">
                    <a:prstClr val="black">
                      <a:alpha val="40000"/>
                    </a:prstClr>
                  </a:outerShdw>
                </a:effectLst>
              </a:rPr>
              <a:t>from the face of the </a:t>
            </a:r>
            <a:r>
              <a:rPr lang="en-GB" sz="4400" dirty="0" smtClean="0">
                <a:effectLst>
                  <a:outerShdw blurRad="50800" dist="38100" dir="8100000" algn="tr" rotWithShape="0">
                    <a:prstClr val="black">
                      <a:alpha val="40000"/>
                    </a:prstClr>
                  </a:outerShdw>
                </a:effectLst>
              </a:rPr>
              <a:t>eagle.</a:t>
            </a:r>
          </a:p>
          <a:p>
            <a:r>
              <a:rPr lang="en-GB" sz="4400" dirty="0" smtClean="0">
                <a:effectLst>
                  <a:outerShdw blurRad="50800" dist="38100" dir="8100000" algn="tr" rotWithShape="0">
                    <a:prstClr val="black">
                      <a:alpha val="40000"/>
                    </a:prstClr>
                  </a:outerShdw>
                </a:effectLst>
              </a:rPr>
              <a:t>Draw </a:t>
            </a:r>
            <a:r>
              <a:rPr lang="en-GB" sz="4400" dirty="0">
                <a:effectLst>
                  <a:outerShdw blurRad="50800" dist="38100" dir="8100000" algn="tr" rotWithShape="0">
                    <a:prstClr val="black">
                      <a:alpha val="40000"/>
                    </a:prstClr>
                  </a:outerShdw>
                </a:effectLst>
              </a:rPr>
              <a:t>people and first priorities into your heart and I will give you greater authority and influence. </a:t>
            </a:r>
          </a:p>
        </p:txBody>
      </p:sp>
    </p:spTree>
    <p:extLst>
      <p:ext uri="{BB962C8B-B14F-4D97-AF65-F5344CB8AC3E}">
        <p14:creationId xmlns:p14="http://schemas.microsoft.com/office/powerpoint/2010/main" val="165014399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a:effectLst>
                  <a:outerShdw blurRad="38100" dist="38100" dir="2700000" algn="ctr" rotWithShape="0">
                    <a:schemeClr val="tx1"/>
                  </a:outerShdw>
                </a:effectLst>
              </a:rPr>
              <a:t>Son release the sound of heaven blow </a:t>
            </a:r>
            <a:r>
              <a:rPr lang="en-GB" sz="4400" dirty="0" smtClean="0">
                <a:effectLst>
                  <a:outerShdw blurRad="38100" dist="38100" dir="2700000" algn="ctr" rotWithShape="0">
                    <a:schemeClr val="tx1"/>
                  </a:outerShdw>
                </a:effectLst>
              </a:rPr>
              <a:t>trumpet, </a:t>
            </a:r>
            <a:r>
              <a:rPr lang="en-GB" sz="4400" dirty="0">
                <a:effectLst>
                  <a:outerShdw blurRad="38100" dist="38100" dir="2700000" algn="ctr" rotWithShape="0">
                    <a:schemeClr val="tx1"/>
                  </a:outerShdw>
                </a:effectLst>
              </a:rPr>
              <a:t>herald the new </a:t>
            </a:r>
            <a:r>
              <a:rPr lang="en-GB" sz="4400" dirty="0" smtClean="0">
                <a:effectLst>
                  <a:outerShdw blurRad="38100" dist="38100" dir="2700000" algn="ctr" rotWithShape="0">
                    <a:schemeClr val="tx1"/>
                  </a:outerShdw>
                </a:effectLst>
              </a:rPr>
              <a:t>season, </a:t>
            </a:r>
            <a:r>
              <a:rPr lang="en-GB" sz="4400" dirty="0">
                <a:effectLst>
                  <a:outerShdw blurRad="38100" dist="38100" dir="2700000" algn="ctr" rotWithShape="0">
                    <a:schemeClr val="tx1"/>
                  </a:outerShdw>
                </a:effectLst>
              </a:rPr>
              <a:t>sound the </a:t>
            </a:r>
            <a:r>
              <a:rPr lang="en-GB" sz="4400" dirty="0" smtClean="0">
                <a:effectLst>
                  <a:outerShdw blurRad="38100" dist="38100" dir="2700000" algn="ctr" rotWithShape="0">
                    <a:schemeClr val="tx1"/>
                  </a:outerShdw>
                </a:effectLst>
              </a:rPr>
              <a:t>alarm, </a:t>
            </a:r>
            <a:r>
              <a:rPr lang="en-GB" sz="4400" dirty="0">
                <a:effectLst>
                  <a:outerShdw blurRad="38100" dist="38100" dir="2700000" algn="ctr" rotWithShape="0">
                    <a:schemeClr val="tx1"/>
                  </a:outerShdw>
                </a:effectLst>
              </a:rPr>
              <a:t>muster the troops Let </a:t>
            </a:r>
            <a:r>
              <a:rPr lang="en-GB" sz="4400" dirty="0" smtClean="0">
                <a:effectLst>
                  <a:outerShdw blurRad="38100" dist="38100" dir="2700000" algn="ctr" rotWithShape="0">
                    <a:schemeClr val="tx1"/>
                  </a:outerShdw>
                </a:effectLst>
              </a:rPr>
              <a:t>the </a:t>
            </a:r>
            <a:r>
              <a:rPr lang="en-GB" sz="4400" dirty="0">
                <a:effectLst>
                  <a:outerShdw blurRad="38100" dist="38100" dir="2700000" algn="ctr" rotWithShape="0">
                    <a:schemeClr val="tx1"/>
                  </a:outerShdw>
                </a:effectLst>
              </a:rPr>
              <a:t>sound reverberate resonate and draw people. </a:t>
            </a:r>
          </a:p>
          <a:p>
            <a:r>
              <a:rPr lang="en-GB" sz="4400" dirty="0">
                <a:effectLst>
                  <a:outerShdw blurRad="38100" dist="38100" dir="2700000" algn="ctr" rotWithShape="0">
                    <a:schemeClr val="tx1"/>
                  </a:outerShdw>
                </a:effectLst>
              </a:rPr>
              <a:t>Son let the Lion release His roar let the eagle </a:t>
            </a:r>
            <a:r>
              <a:rPr lang="en-GB" sz="4400" dirty="0" smtClean="0">
                <a:effectLst>
                  <a:outerShdw blurRad="38100" dist="38100" dir="2700000" algn="ctr" rotWithShape="0">
                    <a:schemeClr val="tx1"/>
                  </a:outerShdw>
                </a:effectLst>
              </a:rPr>
              <a:t>soar </a:t>
            </a:r>
            <a:r>
              <a:rPr lang="en-GB" sz="4400" dirty="0">
                <a:effectLst>
                  <a:outerShdw blurRad="38100" dist="38100" dir="2700000" algn="ctr" rotWithShape="0">
                    <a:schemeClr val="tx1"/>
                  </a:outerShdw>
                </a:effectLst>
              </a:rPr>
              <a:t>let the ox snort and the man cry out. </a:t>
            </a:r>
          </a:p>
        </p:txBody>
      </p:sp>
    </p:spTree>
    <p:extLst>
      <p:ext uri="{BB962C8B-B14F-4D97-AF65-F5344CB8AC3E}">
        <p14:creationId xmlns:p14="http://schemas.microsoft.com/office/powerpoint/2010/main" val="136089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10000"/>
          </a:bodyPr>
          <a:lstStyle/>
          <a:p>
            <a:r>
              <a:rPr lang="en-GB" sz="4400" dirty="0" smtClean="0">
                <a:effectLst>
                  <a:outerShdw blurRad="38100" dist="38100" dir="2700000" algn="ctr" rotWithShape="0">
                    <a:schemeClr val="tx1"/>
                  </a:outerShdw>
                </a:effectLst>
              </a:rPr>
              <a:t>Son </a:t>
            </a:r>
            <a:r>
              <a:rPr lang="en-GB" sz="4400" dirty="0">
                <a:effectLst>
                  <a:outerShdw blurRad="38100" dist="38100" dir="2700000" algn="ctr" rotWithShape="0">
                    <a:schemeClr val="tx1"/>
                  </a:outerShdw>
                </a:effectLst>
              </a:rPr>
              <a:t>hear My heart and focus on the main thing. It is time to end the old fruit that season of the old things has ended both good old things and bad old </a:t>
            </a:r>
            <a:r>
              <a:rPr lang="en-GB" sz="4400" dirty="0" smtClean="0">
                <a:effectLst>
                  <a:outerShdw blurRad="38100" dist="38100" dir="2700000" algn="ctr" rotWithShape="0">
                    <a:schemeClr val="tx1"/>
                  </a:outerShdw>
                </a:effectLst>
              </a:rPr>
              <a:t>things.</a:t>
            </a:r>
          </a:p>
          <a:p>
            <a:r>
              <a:rPr lang="en-GB" sz="4400" dirty="0" smtClean="0">
                <a:effectLst>
                  <a:outerShdw blurRad="38100" dist="38100" dir="2700000" algn="ctr" rotWithShape="0">
                    <a:schemeClr val="tx1"/>
                  </a:outerShdw>
                </a:effectLst>
              </a:rPr>
              <a:t>I </a:t>
            </a:r>
            <a:r>
              <a:rPr lang="en-GB" sz="4400" dirty="0">
                <a:effectLst>
                  <a:outerShdw blurRad="38100" dist="38100" dir="2700000" algn="ctr" rotWithShape="0">
                    <a:schemeClr val="tx1"/>
                  </a:outerShdw>
                </a:effectLst>
              </a:rPr>
              <a:t>am going to shake the tree violently to move you into this new season where the new book will be opened and new chapters and new pages will be revealed and </a:t>
            </a:r>
            <a:r>
              <a:rPr lang="en-GB" sz="4400" dirty="0" smtClean="0">
                <a:effectLst>
                  <a:outerShdw blurRad="38100" dist="38100" dir="2700000" algn="ctr" rotWithShape="0">
                    <a:schemeClr val="tx1"/>
                  </a:outerShdw>
                </a:effectLst>
              </a:rPr>
              <a:t>initiated.</a:t>
            </a:r>
          </a:p>
          <a:p>
            <a:r>
              <a:rPr lang="en-GB" sz="4400" dirty="0" smtClean="0">
                <a:effectLst>
                  <a:outerShdw blurRad="38100" dist="38100" dir="2700000" algn="ctr" rotWithShape="0">
                    <a:schemeClr val="tx1"/>
                  </a:outerShdw>
                </a:effectLst>
              </a:rPr>
              <a:t>The </a:t>
            </a:r>
            <a:r>
              <a:rPr lang="en-GB" sz="4400" dirty="0">
                <a:effectLst>
                  <a:outerShdw blurRad="38100" dist="38100" dir="2700000" algn="ctr" rotWithShape="0">
                    <a:schemeClr val="tx1"/>
                  </a:outerShdw>
                </a:effectLst>
              </a:rPr>
              <a:t>blueprints must be clearly established as the foundations and maps to direct you in the seasons ahead</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170989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r>
              <a:rPr lang="en-GB" sz="4400" dirty="0">
                <a:effectLst>
                  <a:outerShdw blurRad="38100" dist="38100" dir="2700000" algn="ctr" rotWithShape="0">
                    <a:schemeClr val="tx1"/>
                  </a:outerShdw>
                </a:effectLst>
              </a:rPr>
              <a:t>Proclaim and herald a new </a:t>
            </a:r>
            <a:r>
              <a:rPr lang="en-GB" sz="4400" dirty="0" smtClean="0">
                <a:effectLst>
                  <a:outerShdw blurRad="38100" dist="38100" dir="2700000" algn="ctr" rotWithShape="0">
                    <a:schemeClr val="tx1"/>
                  </a:outerShdw>
                </a:effectLst>
              </a:rPr>
              <a:t>day, </a:t>
            </a:r>
            <a:r>
              <a:rPr lang="en-GB" sz="4400" dirty="0">
                <a:effectLst>
                  <a:outerShdw blurRad="38100" dist="38100" dir="2700000" algn="ctr" rotWithShape="0">
                    <a:schemeClr val="tx1"/>
                  </a:outerShdw>
                </a:effectLst>
              </a:rPr>
              <a:t>a new season and new depths, new heights and new doors and new chapters will be opened and become accessible. </a:t>
            </a:r>
          </a:p>
          <a:p>
            <a:r>
              <a:rPr lang="en-GB" sz="4400" dirty="0">
                <a:effectLst>
                  <a:outerShdw blurRad="38100" dist="38100" dir="2700000" algn="ctr" rotWithShape="0">
                    <a:schemeClr val="tx1"/>
                  </a:outerShdw>
                </a:effectLst>
              </a:rPr>
              <a:t>You have a year of preparation before the release of the hunter and gathering angels will be fully authorised.  Make everything ready and be expectant with fear and trembling. </a:t>
            </a:r>
          </a:p>
        </p:txBody>
      </p:sp>
    </p:spTree>
    <p:extLst>
      <p:ext uri="{BB962C8B-B14F-4D97-AF65-F5344CB8AC3E}">
        <p14:creationId xmlns:p14="http://schemas.microsoft.com/office/powerpoint/2010/main" val="2241114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20000"/>
          </a:bodyPr>
          <a:lstStyle/>
          <a:p>
            <a:pPr>
              <a:lnSpc>
                <a:spcPct val="120000"/>
              </a:lnSpc>
              <a:spcBef>
                <a:spcPts val="600"/>
              </a:spcBef>
            </a:pPr>
            <a:r>
              <a:rPr lang="en-GB" sz="4400" dirty="0" smtClean="0">
                <a:effectLst>
                  <a:outerShdw blurRad="38100" dist="38100" dir="2700000" algn="ctr" rotWithShape="0">
                    <a:schemeClr val="tx1"/>
                  </a:outerShdw>
                </a:effectLst>
              </a:rPr>
              <a:t>The </a:t>
            </a:r>
            <a:r>
              <a:rPr lang="en-GB" sz="4400" dirty="0">
                <a:effectLst>
                  <a:outerShdw blurRad="38100" dist="38100" dir="2700000" algn="ctr" rotWithShape="0">
                    <a:schemeClr val="tx1"/>
                  </a:outerShdw>
                </a:effectLst>
              </a:rPr>
              <a:t>government must be in place and the council must be functioning </a:t>
            </a:r>
            <a:r>
              <a:rPr lang="en-GB" sz="4400" dirty="0" smtClean="0">
                <a:effectLst>
                  <a:outerShdw blurRad="38100" dist="38100" dir="2700000" algn="ctr" rotWithShape="0">
                    <a:schemeClr val="tx1"/>
                  </a:outerShdw>
                </a:effectLst>
              </a:rPr>
              <a:t>effectively, </a:t>
            </a:r>
            <a:r>
              <a:rPr lang="en-GB" sz="4400" dirty="0">
                <a:effectLst>
                  <a:outerShdw blurRad="38100" dist="38100" dir="2700000" algn="ctr" rotWithShape="0">
                    <a:schemeClr val="tx1"/>
                  </a:outerShdw>
                </a:effectLst>
              </a:rPr>
              <a:t>ruling the house and taking charge of the courts.</a:t>
            </a:r>
          </a:p>
          <a:p>
            <a:pPr>
              <a:lnSpc>
                <a:spcPct val="120000"/>
              </a:lnSpc>
              <a:spcBef>
                <a:spcPts val="600"/>
              </a:spcBef>
            </a:pPr>
            <a:r>
              <a:rPr lang="en-GB" sz="4400" dirty="0">
                <a:effectLst>
                  <a:outerShdw blurRad="38100" dist="38100" dir="2700000" algn="ctr" rotWithShape="0">
                    <a:schemeClr val="tx1"/>
                  </a:outerShdw>
                </a:effectLst>
              </a:rPr>
              <a:t>I have told you to prepare the </a:t>
            </a:r>
            <a:r>
              <a:rPr lang="en-GB" sz="4400" dirty="0" smtClean="0">
                <a:effectLst>
                  <a:outerShdw blurRad="38100" dist="38100" dir="2700000" algn="ctr" rotWithShape="0">
                    <a:schemeClr val="tx1"/>
                  </a:outerShdw>
                </a:effectLst>
              </a:rPr>
              <a:t>house </a:t>
            </a:r>
            <a:r>
              <a:rPr lang="en-GB" sz="4400" dirty="0">
                <a:effectLst>
                  <a:outerShdw blurRad="38100" dist="38100" dir="2700000" algn="ctr" rotWithShape="0">
                    <a:schemeClr val="tx1"/>
                  </a:outerShdw>
                </a:effectLst>
              </a:rPr>
              <a:t>for glory all you have done up to now is to lay new </a:t>
            </a:r>
            <a:r>
              <a:rPr lang="en-GB" sz="4400" dirty="0" smtClean="0">
                <a:effectLst>
                  <a:outerShdw blurRad="38100" dist="38100" dir="2700000" algn="ctr" rotWithShape="0">
                    <a:schemeClr val="tx1"/>
                  </a:outerShdw>
                </a:effectLst>
              </a:rPr>
              <a:t>foundations. </a:t>
            </a:r>
            <a:r>
              <a:rPr lang="en-GB" sz="4400" dirty="0">
                <a:effectLst>
                  <a:outerShdw blurRad="38100" dist="38100" dir="2700000" algn="ctr" rotWithShape="0">
                    <a:schemeClr val="tx1"/>
                  </a:outerShdw>
                </a:effectLst>
              </a:rPr>
              <a:t>N</a:t>
            </a:r>
            <a:r>
              <a:rPr lang="en-GB" sz="4400" dirty="0" smtClean="0">
                <a:effectLst>
                  <a:outerShdw blurRad="38100" dist="38100" dir="2700000" algn="ctr" rotWithShape="0">
                    <a:schemeClr val="tx1"/>
                  </a:outerShdw>
                </a:effectLst>
              </a:rPr>
              <a:t>ow </a:t>
            </a:r>
            <a:r>
              <a:rPr lang="en-GB" sz="4400" dirty="0">
                <a:effectLst>
                  <a:outerShdw blurRad="38100" dist="38100" dir="2700000" algn="ctr" rotWithShape="0">
                    <a:schemeClr val="tx1"/>
                  </a:outerShdw>
                </a:effectLst>
              </a:rPr>
              <a:t>you must build and have the blueprint revealed and on display on earth as it is in heaven. </a:t>
            </a:r>
          </a:p>
        </p:txBody>
      </p:sp>
    </p:spTree>
    <p:extLst>
      <p:ext uri="{BB962C8B-B14F-4D97-AF65-F5344CB8AC3E}">
        <p14:creationId xmlns:p14="http://schemas.microsoft.com/office/powerpoint/2010/main" val="729201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pPr>
              <a:spcBef>
                <a:spcPts val="600"/>
              </a:spcBef>
            </a:pPr>
            <a:r>
              <a:rPr lang="en-GB" sz="4800" dirty="0" smtClean="0">
                <a:effectLst>
                  <a:outerShdw blurRad="38100" dist="38100" dir="2700000" algn="ctr" rotWithShape="0">
                    <a:schemeClr val="tx1"/>
                  </a:outerShdw>
                </a:effectLst>
              </a:rPr>
              <a:t>Call </a:t>
            </a:r>
            <a:r>
              <a:rPr lang="en-GB" sz="4800" dirty="0">
                <a:effectLst>
                  <a:outerShdw blurRad="38100" dist="38100" dir="2700000" algn="ctr" rotWithShape="0">
                    <a:schemeClr val="tx1"/>
                  </a:outerShdw>
                </a:effectLst>
              </a:rPr>
              <a:t>people to be drawn to the vision and they will be strategically released to you</a:t>
            </a:r>
            <a:r>
              <a:rPr lang="en-GB" sz="4800" dirty="0" smtClean="0">
                <a:effectLst>
                  <a:outerShdw blurRad="38100" dist="38100" dir="2700000" algn="ctr" rotWithShape="0">
                    <a:schemeClr val="tx1"/>
                  </a:outerShdw>
                </a:effectLst>
              </a:rPr>
              <a:t>.</a:t>
            </a:r>
          </a:p>
          <a:p>
            <a:pPr>
              <a:spcBef>
                <a:spcPts val="600"/>
              </a:spcBef>
            </a:pPr>
            <a:r>
              <a:rPr lang="en-GB" sz="4800" dirty="0">
                <a:effectLst>
                  <a:outerShdw blurRad="38100" dist="38100" dir="2700000" algn="ctr" rotWithShape="0">
                    <a:schemeClr val="tx1"/>
                  </a:outerShdw>
                </a:effectLst>
              </a:rPr>
              <a:t>You must have the mountains occupied and then </a:t>
            </a:r>
            <a:r>
              <a:rPr lang="en-GB" sz="4800" dirty="0" smtClean="0">
                <a:effectLst>
                  <a:outerShdw blurRad="38100" dist="38100" dir="2700000" algn="ctr" rotWithShape="0">
                    <a:schemeClr val="tx1"/>
                  </a:outerShdw>
                </a:effectLst>
              </a:rPr>
              <a:t>power, </a:t>
            </a:r>
            <a:r>
              <a:rPr lang="en-GB" sz="4800" dirty="0">
                <a:effectLst>
                  <a:outerShdw blurRad="38100" dist="38100" dir="2700000" algn="ctr" rotWithShape="0">
                    <a:schemeClr val="tx1"/>
                  </a:outerShdw>
                </a:effectLst>
              </a:rPr>
              <a:t>people and fresh resources will be released. </a:t>
            </a:r>
          </a:p>
        </p:txBody>
      </p:sp>
    </p:spTree>
    <p:extLst>
      <p:ext uri="{BB962C8B-B14F-4D97-AF65-F5344CB8AC3E}">
        <p14:creationId xmlns:p14="http://schemas.microsoft.com/office/powerpoint/2010/main" val="68464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Autofit/>
          </a:bodyPr>
          <a:lstStyle/>
          <a:p>
            <a:pPr>
              <a:spcBef>
                <a:spcPts val="600"/>
              </a:spcBef>
            </a:pPr>
            <a:r>
              <a:rPr lang="en-GB" sz="3500" dirty="0">
                <a:effectLst>
                  <a:outerShdw blurRad="38100" dist="38100" dir="2700000" algn="ctr" rotWithShape="0">
                    <a:schemeClr val="tx1"/>
                  </a:outerShdw>
                </a:effectLst>
              </a:rPr>
              <a:t>Son teach people to sit at My feet and draw near to Me and I will reveal </a:t>
            </a:r>
            <a:r>
              <a:rPr lang="en-GB" sz="3500" dirty="0" smtClean="0">
                <a:effectLst>
                  <a:outerShdw blurRad="38100" dist="38100" dir="2700000" algn="ctr" rotWithShape="0">
                    <a:schemeClr val="tx1"/>
                  </a:outerShdw>
                </a:effectLst>
              </a:rPr>
              <a:t>their </a:t>
            </a:r>
            <a:r>
              <a:rPr lang="en-GB" sz="3500" dirty="0">
                <a:effectLst>
                  <a:outerShdw blurRad="38100" dist="38100" dir="2700000" algn="ctr" rotWithShape="0">
                    <a:schemeClr val="tx1"/>
                  </a:outerShdw>
                </a:effectLst>
              </a:rPr>
              <a:t>destinies in intimate relationship. </a:t>
            </a:r>
            <a:endParaRPr lang="en-GB" sz="3500" dirty="0" smtClean="0">
              <a:effectLst>
                <a:outerShdw blurRad="38100" dist="38100" dir="2700000" algn="ctr" rotWithShape="0">
                  <a:schemeClr val="tx1"/>
                </a:outerShdw>
              </a:effectLst>
            </a:endParaRPr>
          </a:p>
          <a:p>
            <a:pPr>
              <a:spcBef>
                <a:spcPts val="600"/>
              </a:spcBef>
            </a:pPr>
            <a:r>
              <a:rPr lang="en-GB" sz="3500" dirty="0" smtClean="0">
                <a:effectLst>
                  <a:outerShdw blurRad="38100" dist="38100" dir="2700000" algn="ctr" rotWithShape="0">
                    <a:schemeClr val="tx1"/>
                  </a:outerShdw>
                </a:effectLst>
              </a:rPr>
              <a:t>I </a:t>
            </a:r>
            <a:r>
              <a:rPr lang="en-GB" sz="3500" dirty="0">
                <a:effectLst>
                  <a:outerShdw blurRad="38100" dist="38100" dir="2700000" algn="ctr" rotWithShape="0">
                    <a:schemeClr val="tx1"/>
                  </a:outerShdw>
                </a:effectLst>
              </a:rPr>
              <a:t>am </a:t>
            </a:r>
            <a:r>
              <a:rPr lang="en-GB" sz="3500" dirty="0" smtClean="0">
                <a:effectLst>
                  <a:outerShdw blurRad="38100" dist="38100" dir="2700000" algn="ctr" rotWithShape="0">
                    <a:schemeClr val="tx1"/>
                  </a:outerShdw>
                </a:effectLst>
              </a:rPr>
              <a:t>calling, </a:t>
            </a:r>
            <a:r>
              <a:rPr lang="en-GB" sz="3500" dirty="0">
                <a:effectLst>
                  <a:outerShdw blurRad="38100" dist="38100" dir="2700000" algn="ctr" rotWithShape="0">
                    <a:schemeClr val="tx1"/>
                  </a:outerShdw>
                </a:effectLst>
              </a:rPr>
              <a:t>help people to hear the sound and become part of My great harmonious </a:t>
            </a:r>
            <a:r>
              <a:rPr lang="en-GB" sz="3500" dirty="0" smtClean="0">
                <a:effectLst>
                  <a:outerShdw blurRad="38100" dist="38100" dir="2700000" algn="ctr" rotWithShape="0">
                    <a:schemeClr val="tx1"/>
                  </a:outerShdw>
                </a:effectLst>
              </a:rPr>
              <a:t>pneumonic, </a:t>
            </a:r>
            <a:r>
              <a:rPr lang="en-GB" sz="3500" dirty="0">
                <a:effectLst>
                  <a:outerShdw blurRad="38100" dist="38100" dir="2700000" algn="ctr" rotWithShape="0">
                    <a:schemeClr val="tx1"/>
                  </a:outerShdw>
                </a:effectLst>
              </a:rPr>
              <a:t>a heavenly spiritual united resonance that will answer the groaning of My </a:t>
            </a:r>
            <a:r>
              <a:rPr lang="en-GB" sz="3500" dirty="0" smtClean="0">
                <a:effectLst>
                  <a:outerShdw blurRad="38100" dist="38100" dir="2700000" algn="ctr" rotWithShape="0">
                    <a:schemeClr val="tx1"/>
                  </a:outerShdw>
                </a:effectLst>
              </a:rPr>
              <a:t>creation.</a:t>
            </a:r>
          </a:p>
          <a:p>
            <a:pPr>
              <a:spcBef>
                <a:spcPts val="600"/>
              </a:spcBef>
            </a:pPr>
            <a:r>
              <a:rPr lang="en-GB" sz="3500" dirty="0" smtClean="0">
                <a:effectLst>
                  <a:outerShdw blurRad="38100" dist="38100" dir="2700000" algn="ctr" rotWithShape="0">
                    <a:schemeClr val="tx1"/>
                  </a:outerShdw>
                </a:effectLst>
              </a:rPr>
              <a:t>Teach </a:t>
            </a:r>
            <a:r>
              <a:rPr lang="en-GB" sz="3500" dirty="0">
                <a:effectLst>
                  <a:outerShdw blurRad="38100" dist="38100" dir="2700000" algn="ctr" rotWithShape="0">
                    <a:schemeClr val="tx1"/>
                  </a:outerShdw>
                </a:effectLst>
              </a:rPr>
              <a:t>people to clear the busy sounds of their cluttered lives to be able to hear the pure sound that I am releasing into the atmosphere.</a:t>
            </a:r>
          </a:p>
        </p:txBody>
      </p:sp>
    </p:spTree>
    <p:extLst>
      <p:ext uri="{BB962C8B-B14F-4D97-AF65-F5344CB8AC3E}">
        <p14:creationId xmlns:p14="http://schemas.microsoft.com/office/powerpoint/2010/main" val="271089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a:effectLst>
                  <a:outerShdw blurRad="38100" dist="38100" dir="2700000" algn="ctr" rotWithShape="0">
                    <a:schemeClr val="tx1"/>
                  </a:outerShdw>
                </a:effectLst>
              </a:rPr>
              <a:t>There is coming another sound of a mighty rushing wind that will be  a sound that is on a higher frequency. This sound will be like when I hovered and vibrated over the matter and space and caused cohesion to take place. </a:t>
            </a:r>
          </a:p>
        </p:txBody>
      </p:sp>
    </p:spTree>
    <p:extLst>
      <p:ext uri="{BB962C8B-B14F-4D97-AF65-F5344CB8AC3E}">
        <p14:creationId xmlns:p14="http://schemas.microsoft.com/office/powerpoint/2010/main" val="57557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11188" y="5276850"/>
            <a:ext cx="7634287" cy="742950"/>
          </a:xfrm>
          <a:prstGeom prst="rect">
            <a:avLst/>
          </a:prstGeom>
          <a:solidFill>
            <a:srgbClr val="00FFFF">
              <a:alpha val="55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dirty="0" smtClean="0">
              <a:solidFill>
                <a:srgbClr val="000000"/>
              </a:solidFill>
              <a:latin typeface="Tahoma" pitchFamily="34" charset="0"/>
            </a:endParaRPr>
          </a:p>
        </p:txBody>
      </p:sp>
      <p:sp>
        <p:nvSpPr>
          <p:cNvPr id="21507" name="Rectangle 3"/>
          <p:cNvSpPr>
            <a:spLocks noChangeArrowheads="1"/>
          </p:cNvSpPr>
          <p:nvPr/>
        </p:nvSpPr>
        <p:spPr bwMode="auto">
          <a:xfrm>
            <a:off x="1763713" y="4533900"/>
            <a:ext cx="6481762" cy="742950"/>
          </a:xfrm>
          <a:prstGeom prst="rect">
            <a:avLst/>
          </a:prstGeom>
          <a:solidFill>
            <a:srgbClr val="008080">
              <a:alpha val="59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dirty="0" smtClean="0">
              <a:solidFill>
                <a:srgbClr val="000000"/>
              </a:solidFill>
              <a:latin typeface="Tahoma" pitchFamily="34" charset="0"/>
            </a:endParaRPr>
          </a:p>
        </p:txBody>
      </p:sp>
      <p:sp>
        <p:nvSpPr>
          <p:cNvPr id="21508" name="Rectangle 4"/>
          <p:cNvSpPr>
            <a:spLocks noChangeArrowheads="1"/>
          </p:cNvSpPr>
          <p:nvPr/>
        </p:nvSpPr>
        <p:spPr bwMode="auto">
          <a:xfrm>
            <a:off x="2987675" y="3789363"/>
            <a:ext cx="5257800" cy="742950"/>
          </a:xfrm>
          <a:prstGeom prst="rect">
            <a:avLst/>
          </a:prstGeom>
          <a:solidFill>
            <a:srgbClr val="0000FF">
              <a:alpha val="42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dirty="0" smtClean="0">
              <a:solidFill>
                <a:srgbClr val="000000"/>
              </a:solidFill>
              <a:latin typeface="Tahoma" pitchFamily="34" charset="0"/>
            </a:endParaRPr>
          </a:p>
        </p:txBody>
      </p:sp>
      <p:sp>
        <p:nvSpPr>
          <p:cNvPr id="21509" name="Rectangle 5"/>
          <p:cNvSpPr>
            <a:spLocks noChangeArrowheads="1"/>
          </p:cNvSpPr>
          <p:nvPr/>
        </p:nvSpPr>
        <p:spPr bwMode="auto">
          <a:xfrm>
            <a:off x="4859338" y="2276475"/>
            <a:ext cx="3384550" cy="1512888"/>
          </a:xfrm>
          <a:prstGeom prst="rect">
            <a:avLst/>
          </a:prstGeom>
          <a:solidFill>
            <a:srgbClr val="3366FF">
              <a:alpha val="2899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dirty="0" smtClean="0">
              <a:solidFill>
                <a:srgbClr val="000000"/>
              </a:solidFill>
              <a:latin typeface="Tahoma" pitchFamily="34" charset="0"/>
            </a:endParaRPr>
          </a:p>
        </p:txBody>
      </p:sp>
      <p:sp>
        <p:nvSpPr>
          <p:cNvPr id="21510" name="Rectangle 6"/>
          <p:cNvSpPr>
            <a:spLocks noChangeArrowheads="1"/>
          </p:cNvSpPr>
          <p:nvPr/>
        </p:nvSpPr>
        <p:spPr bwMode="auto">
          <a:xfrm>
            <a:off x="6948488" y="1557338"/>
            <a:ext cx="1296987" cy="719137"/>
          </a:xfrm>
          <a:prstGeom prst="rect">
            <a:avLst/>
          </a:prstGeom>
          <a:solidFill>
            <a:srgbClr val="0000FF">
              <a:alpha val="66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dirty="0" smtClean="0">
              <a:solidFill>
                <a:srgbClr val="000000"/>
              </a:solidFill>
              <a:latin typeface="Tahoma" pitchFamily="34" charset="0"/>
            </a:endParaRPr>
          </a:p>
        </p:txBody>
      </p:sp>
      <p:sp>
        <p:nvSpPr>
          <p:cNvPr id="21511" name="Rectangle 7"/>
          <p:cNvSpPr>
            <a:spLocks noChangeArrowheads="1"/>
          </p:cNvSpPr>
          <p:nvPr/>
        </p:nvSpPr>
        <p:spPr bwMode="auto">
          <a:xfrm>
            <a:off x="8243888" y="1268413"/>
            <a:ext cx="1008062" cy="4746625"/>
          </a:xfrm>
          <a:prstGeom prst="rect">
            <a:avLst/>
          </a:prstGeom>
          <a:solidFill>
            <a:srgbClr val="9900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dirty="0" smtClean="0">
              <a:solidFill>
                <a:srgbClr val="000000"/>
              </a:solidFill>
              <a:latin typeface="Tahoma" pitchFamily="34" charset="0"/>
            </a:endParaRPr>
          </a:p>
        </p:txBody>
      </p:sp>
      <p:sp>
        <p:nvSpPr>
          <p:cNvPr id="21512" name="Rectangle 8"/>
          <p:cNvSpPr>
            <a:spLocks noChangeArrowheads="1"/>
          </p:cNvSpPr>
          <p:nvPr/>
        </p:nvSpPr>
        <p:spPr bwMode="auto">
          <a:xfrm>
            <a:off x="4356100" y="3044825"/>
            <a:ext cx="2663825" cy="744538"/>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dirty="0" smtClean="0">
              <a:solidFill>
                <a:srgbClr val="000000"/>
              </a:solidFill>
              <a:latin typeface="Tahoma" pitchFamily="34" charset="0"/>
            </a:endParaRPr>
          </a:p>
        </p:txBody>
      </p:sp>
      <p:sp>
        <p:nvSpPr>
          <p:cNvPr id="21513" name="Text Box 9"/>
          <p:cNvSpPr txBox="1">
            <a:spLocks noChangeArrowheads="1"/>
          </p:cNvSpPr>
          <p:nvPr/>
        </p:nvSpPr>
        <p:spPr bwMode="auto">
          <a:xfrm>
            <a:off x="684213" y="5373688"/>
            <a:ext cx="74168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sz="1400" dirty="0" smtClean="0">
                <a:solidFill>
                  <a:srgbClr val="000000"/>
                </a:solidFill>
              </a:rPr>
              <a:t>Fatherhood, Sonship, Royal Identity</a:t>
            </a:r>
            <a:r>
              <a:rPr lang="en-GB" sz="1200" dirty="0" smtClean="0">
                <a:solidFill>
                  <a:srgbClr val="000000"/>
                </a:solidFill>
              </a:rPr>
              <a:t>         </a:t>
            </a:r>
            <a:r>
              <a:rPr lang="en-GB" sz="1600" dirty="0" smtClean="0">
                <a:solidFill>
                  <a:srgbClr val="000000"/>
                </a:solidFill>
              </a:rPr>
              <a:t>A CALL TO INTIMACY</a:t>
            </a:r>
            <a:r>
              <a:rPr lang="en-GB" sz="1200" dirty="0" smtClean="0">
                <a:solidFill>
                  <a:srgbClr val="000000"/>
                </a:solidFill>
              </a:rPr>
              <a:t>             </a:t>
            </a:r>
            <a:r>
              <a:rPr lang="en-GB" sz="1400" dirty="0" smtClean="0">
                <a:solidFill>
                  <a:srgbClr val="000000"/>
                </a:solidFill>
              </a:rPr>
              <a:t>Habitation of God</a:t>
            </a:r>
            <a:r>
              <a:rPr lang="en-GB" sz="1200" dirty="0" smtClean="0">
                <a:solidFill>
                  <a:srgbClr val="000000"/>
                </a:solidFill>
              </a:rPr>
              <a:t/>
            </a:r>
            <a:br>
              <a:rPr lang="en-GB" sz="1200" dirty="0" smtClean="0">
                <a:solidFill>
                  <a:srgbClr val="000000"/>
                </a:solidFill>
              </a:rPr>
            </a:br>
            <a:r>
              <a:rPr lang="en-GB" sz="1200" dirty="0" smtClean="0">
                <a:solidFill>
                  <a:srgbClr val="000000"/>
                </a:solidFill>
              </a:rPr>
              <a:t>                          Song Solomon 8:6</a:t>
            </a:r>
          </a:p>
        </p:txBody>
      </p:sp>
      <p:sp>
        <p:nvSpPr>
          <p:cNvPr id="21514" name="Text Box 10"/>
          <p:cNvSpPr txBox="1">
            <a:spLocks noChangeArrowheads="1"/>
          </p:cNvSpPr>
          <p:nvPr/>
        </p:nvSpPr>
        <p:spPr bwMode="auto">
          <a:xfrm>
            <a:off x="1908175" y="4724400"/>
            <a:ext cx="5976938"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sz="1600" dirty="0" smtClean="0">
                <a:solidFill>
                  <a:srgbClr val="000000"/>
                </a:solidFill>
              </a:rPr>
              <a:t>Matt 13	GATHERING &amp; REMOVING STUMBLING BLOCKS</a:t>
            </a:r>
            <a:br>
              <a:rPr lang="en-GB" sz="1600" dirty="0" smtClean="0">
                <a:solidFill>
                  <a:srgbClr val="000000"/>
                </a:solidFill>
              </a:rPr>
            </a:br>
            <a:r>
              <a:rPr lang="en-GB" sz="1600" dirty="0" smtClean="0">
                <a:solidFill>
                  <a:srgbClr val="000000"/>
                </a:solidFill>
              </a:rPr>
              <a:t>Releasing Joshua Generation</a:t>
            </a:r>
            <a:r>
              <a:rPr lang="en-GB" sz="1200" dirty="0" smtClean="0">
                <a:solidFill>
                  <a:srgbClr val="000000"/>
                </a:solidFill>
              </a:rPr>
              <a:t> 	</a:t>
            </a:r>
          </a:p>
        </p:txBody>
      </p:sp>
      <p:sp>
        <p:nvSpPr>
          <p:cNvPr id="21515" name="Text Box 11"/>
          <p:cNvSpPr txBox="1">
            <a:spLocks noChangeArrowheads="1"/>
          </p:cNvSpPr>
          <p:nvPr/>
        </p:nvSpPr>
        <p:spPr bwMode="auto">
          <a:xfrm>
            <a:off x="3059113" y="3933825"/>
            <a:ext cx="5113337"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sz="1600" dirty="0" smtClean="0">
                <a:solidFill>
                  <a:srgbClr val="000000"/>
                </a:solidFill>
              </a:rPr>
              <a:t>1 Peter 4:17   JUDGMENT OF GOD’S HOUSEHOLD</a:t>
            </a:r>
            <a:r>
              <a:rPr lang="en-GB" sz="1200" dirty="0" smtClean="0">
                <a:solidFill>
                  <a:srgbClr val="000000"/>
                </a:solidFill>
              </a:rPr>
              <a:t> 	</a:t>
            </a:r>
          </a:p>
        </p:txBody>
      </p:sp>
      <p:sp>
        <p:nvSpPr>
          <p:cNvPr id="21516" name="Text Box 12"/>
          <p:cNvSpPr txBox="1">
            <a:spLocks noChangeArrowheads="1"/>
          </p:cNvSpPr>
          <p:nvPr/>
        </p:nvSpPr>
        <p:spPr bwMode="auto">
          <a:xfrm>
            <a:off x="4427538" y="3128963"/>
            <a:ext cx="25209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fontAlgn="base">
              <a:spcBef>
                <a:spcPct val="50000"/>
              </a:spcBef>
              <a:spcAft>
                <a:spcPct val="0"/>
              </a:spcAft>
            </a:pPr>
            <a:r>
              <a:rPr lang="en-GB" sz="1600" dirty="0" smtClean="0">
                <a:solidFill>
                  <a:srgbClr val="000000"/>
                </a:solidFill>
              </a:rPr>
              <a:t>Gen 41     HARVEST OF                 	 LABOURERS</a:t>
            </a:r>
            <a:endParaRPr lang="en-GB" sz="1200" dirty="0" smtClean="0">
              <a:solidFill>
                <a:srgbClr val="000000"/>
              </a:solidFill>
            </a:endParaRPr>
          </a:p>
        </p:txBody>
      </p:sp>
      <p:sp>
        <p:nvSpPr>
          <p:cNvPr id="21517" name="Text Box 13"/>
          <p:cNvSpPr txBox="1">
            <a:spLocks noChangeArrowheads="1"/>
          </p:cNvSpPr>
          <p:nvPr/>
        </p:nvSpPr>
        <p:spPr bwMode="auto">
          <a:xfrm>
            <a:off x="4787900" y="2420938"/>
            <a:ext cx="33845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sz="1600" dirty="0" err="1" smtClean="0">
                <a:solidFill>
                  <a:srgbClr val="000000"/>
                </a:solidFill>
              </a:rPr>
              <a:t>Heb</a:t>
            </a:r>
            <a:r>
              <a:rPr lang="en-GB" sz="1600" smtClean="0">
                <a:solidFill>
                  <a:srgbClr val="000000"/>
                </a:solidFill>
              </a:rPr>
              <a:t> 12:27    SHAKING OF WORLD SYSTEMS</a:t>
            </a:r>
            <a:r>
              <a:rPr lang="en-GB" sz="1200" smtClean="0">
                <a:solidFill>
                  <a:srgbClr val="000000"/>
                </a:solidFill>
              </a:rPr>
              <a:t>	</a:t>
            </a:r>
          </a:p>
        </p:txBody>
      </p:sp>
      <p:sp>
        <p:nvSpPr>
          <p:cNvPr id="21518" name="Text Box 14"/>
          <p:cNvSpPr txBox="1">
            <a:spLocks noChangeArrowheads="1"/>
          </p:cNvSpPr>
          <p:nvPr/>
        </p:nvSpPr>
        <p:spPr bwMode="auto">
          <a:xfrm>
            <a:off x="7092950" y="1628775"/>
            <a:ext cx="1008063" cy="6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sz="1600" smtClean="0">
                <a:solidFill>
                  <a:srgbClr val="000000"/>
                </a:solidFill>
              </a:rPr>
              <a:t>  FINAL </a:t>
            </a:r>
            <a:br>
              <a:rPr lang="en-GB" sz="1600" smtClean="0">
                <a:solidFill>
                  <a:srgbClr val="000000"/>
                </a:solidFill>
              </a:rPr>
            </a:br>
            <a:r>
              <a:rPr lang="en-GB" sz="1600" smtClean="0">
                <a:solidFill>
                  <a:srgbClr val="000000"/>
                </a:solidFill>
              </a:rPr>
              <a:t>HARVEST</a:t>
            </a:r>
            <a:r>
              <a:rPr lang="en-GB" sz="1200" smtClean="0">
                <a:solidFill>
                  <a:srgbClr val="000000"/>
                </a:solidFill>
              </a:rPr>
              <a:t>	</a:t>
            </a:r>
          </a:p>
        </p:txBody>
      </p:sp>
      <p:sp>
        <p:nvSpPr>
          <p:cNvPr id="21519" name="Text Box 15"/>
          <p:cNvSpPr txBox="1">
            <a:spLocks noChangeArrowheads="1"/>
          </p:cNvSpPr>
          <p:nvPr/>
        </p:nvSpPr>
        <p:spPr bwMode="auto">
          <a:xfrm>
            <a:off x="7092950" y="3213100"/>
            <a:ext cx="9350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sz="1600" smtClean="0">
                <a:solidFill>
                  <a:srgbClr val="000000"/>
                </a:solidFill>
              </a:rPr>
              <a:t>ISA 2:2</a:t>
            </a:r>
          </a:p>
        </p:txBody>
      </p:sp>
      <p:sp>
        <p:nvSpPr>
          <p:cNvPr id="21520" name="Text Box 16"/>
          <p:cNvSpPr txBox="1">
            <a:spLocks noChangeArrowheads="1"/>
          </p:cNvSpPr>
          <p:nvPr/>
        </p:nvSpPr>
        <p:spPr bwMode="auto">
          <a:xfrm>
            <a:off x="7740650" y="981075"/>
            <a:ext cx="9350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sz="1200" smtClean="0">
                <a:solidFill>
                  <a:srgbClr val="000000"/>
                </a:solidFill>
              </a:rPr>
              <a:t>LAST DAY</a:t>
            </a:r>
          </a:p>
        </p:txBody>
      </p:sp>
      <p:sp>
        <p:nvSpPr>
          <p:cNvPr id="21521" name="Text Box 17"/>
          <p:cNvSpPr txBox="1">
            <a:spLocks noChangeArrowheads="1"/>
          </p:cNvSpPr>
          <p:nvPr/>
        </p:nvSpPr>
        <p:spPr bwMode="auto">
          <a:xfrm>
            <a:off x="8532813" y="2349500"/>
            <a:ext cx="431800" cy="244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sz="1600" smtClean="0">
                <a:solidFill>
                  <a:srgbClr val="000000"/>
                </a:solidFill>
              </a:rPr>
              <a:t>A</a:t>
            </a:r>
            <a:br>
              <a:rPr lang="en-GB" sz="1600" smtClean="0">
                <a:solidFill>
                  <a:srgbClr val="000000"/>
                </a:solidFill>
              </a:rPr>
            </a:br>
            <a:r>
              <a:rPr lang="en-GB" sz="1600" smtClean="0">
                <a:solidFill>
                  <a:srgbClr val="000000"/>
                </a:solidFill>
              </a:rPr>
              <a:t>G</a:t>
            </a:r>
            <a:br>
              <a:rPr lang="en-GB" sz="1600" smtClean="0">
                <a:solidFill>
                  <a:srgbClr val="000000"/>
                </a:solidFill>
              </a:rPr>
            </a:br>
            <a:r>
              <a:rPr lang="en-GB" sz="1600" smtClean="0">
                <a:solidFill>
                  <a:srgbClr val="000000"/>
                </a:solidFill>
              </a:rPr>
              <a:t>E</a:t>
            </a:r>
          </a:p>
          <a:p>
            <a:pPr algn="ctr" fontAlgn="base">
              <a:spcBef>
                <a:spcPct val="50000"/>
              </a:spcBef>
              <a:spcAft>
                <a:spcPct val="0"/>
              </a:spcAft>
            </a:pPr>
            <a:r>
              <a:rPr lang="en-GB" sz="1600" smtClean="0">
                <a:solidFill>
                  <a:srgbClr val="000000"/>
                </a:solidFill>
              </a:rPr>
              <a:t>T</a:t>
            </a:r>
            <a:br>
              <a:rPr lang="en-GB" sz="1600" smtClean="0">
                <a:solidFill>
                  <a:srgbClr val="000000"/>
                </a:solidFill>
              </a:rPr>
            </a:br>
            <a:r>
              <a:rPr lang="en-GB" sz="1600" smtClean="0">
                <a:solidFill>
                  <a:srgbClr val="000000"/>
                </a:solidFill>
              </a:rPr>
              <a:t>O</a:t>
            </a:r>
          </a:p>
          <a:p>
            <a:pPr algn="ctr" fontAlgn="base">
              <a:spcBef>
                <a:spcPct val="50000"/>
              </a:spcBef>
              <a:spcAft>
                <a:spcPct val="0"/>
              </a:spcAft>
            </a:pPr>
            <a:r>
              <a:rPr lang="en-GB" sz="1600" smtClean="0">
                <a:solidFill>
                  <a:srgbClr val="000000"/>
                </a:solidFill>
              </a:rPr>
              <a:t>C</a:t>
            </a:r>
            <a:br>
              <a:rPr lang="en-GB" sz="1600" smtClean="0">
                <a:solidFill>
                  <a:srgbClr val="000000"/>
                </a:solidFill>
              </a:rPr>
            </a:br>
            <a:r>
              <a:rPr lang="en-GB" sz="1600" smtClean="0">
                <a:solidFill>
                  <a:srgbClr val="000000"/>
                </a:solidFill>
              </a:rPr>
              <a:t>O</a:t>
            </a:r>
            <a:br>
              <a:rPr lang="en-GB" sz="1600" smtClean="0">
                <a:solidFill>
                  <a:srgbClr val="000000"/>
                </a:solidFill>
              </a:rPr>
            </a:br>
            <a:r>
              <a:rPr lang="en-GB" sz="1600" smtClean="0">
                <a:solidFill>
                  <a:srgbClr val="000000"/>
                </a:solidFill>
              </a:rPr>
              <a:t>M</a:t>
            </a:r>
            <a:br>
              <a:rPr lang="en-GB" sz="1600" smtClean="0">
                <a:solidFill>
                  <a:srgbClr val="000000"/>
                </a:solidFill>
              </a:rPr>
            </a:br>
            <a:r>
              <a:rPr lang="en-GB" sz="1600" smtClean="0">
                <a:solidFill>
                  <a:srgbClr val="000000"/>
                </a:solidFill>
              </a:rPr>
              <a:t>E</a:t>
            </a:r>
          </a:p>
        </p:txBody>
      </p:sp>
      <p:sp>
        <p:nvSpPr>
          <p:cNvPr id="21522" name="Text Box 18"/>
          <p:cNvSpPr txBox="1">
            <a:spLocks noChangeArrowheads="1"/>
          </p:cNvSpPr>
          <p:nvPr/>
        </p:nvSpPr>
        <p:spPr bwMode="auto">
          <a:xfrm>
            <a:off x="7524750" y="6092825"/>
            <a:ext cx="1439863"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sz="1200" smtClean="0">
                <a:solidFill>
                  <a:srgbClr val="000000"/>
                </a:solidFill>
              </a:rPr>
              <a:t>DAY OF RESURRECTION</a:t>
            </a:r>
            <a:br>
              <a:rPr lang="en-GB" sz="1200" smtClean="0">
                <a:solidFill>
                  <a:srgbClr val="000000"/>
                </a:solidFill>
              </a:rPr>
            </a:br>
            <a:r>
              <a:rPr lang="en-GB" sz="1200" smtClean="0">
                <a:solidFill>
                  <a:srgbClr val="000000"/>
                </a:solidFill>
              </a:rPr>
              <a:t>&amp; JUDGMENT</a:t>
            </a:r>
          </a:p>
        </p:txBody>
      </p:sp>
      <p:sp>
        <p:nvSpPr>
          <p:cNvPr id="21523" name="Text Box 19"/>
          <p:cNvSpPr txBox="1">
            <a:spLocks noChangeArrowheads="1"/>
          </p:cNvSpPr>
          <p:nvPr/>
        </p:nvSpPr>
        <p:spPr bwMode="auto">
          <a:xfrm>
            <a:off x="1187450" y="5661025"/>
            <a:ext cx="9350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b="1" smtClean="0">
                <a:solidFill>
                  <a:srgbClr val="FF0000"/>
                </a:solidFill>
              </a:rPr>
              <a:t>WINE</a:t>
            </a:r>
          </a:p>
        </p:txBody>
      </p:sp>
      <p:sp>
        <p:nvSpPr>
          <p:cNvPr id="21524" name="Text Box 20"/>
          <p:cNvSpPr txBox="1">
            <a:spLocks noChangeArrowheads="1"/>
          </p:cNvSpPr>
          <p:nvPr/>
        </p:nvSpPr>
        <p:spPr bwMode="auto">
          <a:xfrm>
            <a:off x="2555875" y="4365625"/>
            <a:ext cx="9350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b="1" dirty="0" smtClean="0">
                <a:solidFill>
                  <a:srgbClr val="FF0000"/>
                </a:solidFill>
              </a:rPr>
              <a:t>FIRE</a:t>
            </a:r>
          </a:p>
        </p:txBody>
      </p:sp>
      <p:sp>
        <p:nvSpPr>
          <p:cNvPr id="21525" name="Text Box 21"/>
          <p:cNvSpPr txBox="1">
            <a:spLocks noChangeArrowheads="1"/>
          </p:cNvSpPr>
          <p:nvPr/>
        </p:nvSpPr>
        <p:spPr bwMode="auto">
          <a:xfrm>
            <a:off x="4427538" y="2781300"/>
            <a:ext cx="93503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b="1" smtClean="0">
                <a:solidFill>
                  <a:srgbClr val="FF0000"/>
                </a:solidFill>
              </a:rPr>
              <a:t>WIND</a:t>
            </a:r>
          </a:p>
        </p:txBody>
      </p:sp>
      <p:sp>
        <p:nvSpPr>
          <p:cNvPr id="21526" name="Text Box 22"/>
          <p:cNvSpPr txBox="1">
            <a:spLocks noChangeArrowheads="1"/>
          </p:cNvSpPr>
          <p:nvPr/>
        </p:nvSpPr>
        <p:spPr bwMode="auto">
          <a:xfrm>
            <a:off x="1475581" y="188982"/>
            <a:ext cx="5905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GB" sz="3600" dirty="0" smtClean="0">
                <a:solidFill>
                  <a:srgbClr val="009900"/>
                </a:solidFill>
                <a:effectLst>
                  <a:outerShdw blurRad="38100" dist="38100" dir="2700000" algn="tl">
                    <a:srgbClr val="C0C0C0"/>
                  </a:outerShdw>
                </a:effectLst>
              </a:rPr>
              <a:t>Prophetic Timetable</a:t>
            </a:r>
          </a:p>
        </p:txBody>
      </p:sp>
      <p:sp>
        <p:nvSpPr>
          <p:cNvPr id="21527" name="Text Box 23"/>
          <p:cNvSpPr txBox="1">
            <a:spLocks noChangeArrowheads="1"/>
          </p:cNvSpPr>
          <p:nvPr/>
        </p:nvSpPr>
        <p:spPr bwMode="auto">
          <a:xfrm>
            <a:off x="107950" y="908050"/>
            <a:ext cx="4176713"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fontAlgn="base">
              <a:spcBef>
                <a:spcPct val="50000"/>
              </a:spcBef>
              <a:spcAft>
                <a:spcPct val="0"/>
              </a:spcAft>
            </a:pPr>
            <a:r>
              <a:rPr lang="en-GB" dirty="0" smtClean="0">
                <a:solidFill>
                  <a:srgbClr val="000000"/>
                </a:solidFill>
              </a:rPr>
              <a:t>Acts 2  Wine, Fire, Wind</a:t>
            </a:r>
          </a:p>
          <a:p>
            <a:pPr fontAlgn="base">
              <a:spcBef>
                <a:spcPct val="50000"/>
              </a:spcBef>
              <a:spcAft>
                <a:spcPct val="0"/>
              </a:spcAft>
            </a:pPr>
            <a:r>
              <a:rPr lang="en-GB" dirty="0" smtClean="0">
                <a:solidFill>
                  <a:srgbClr val="000000"/>
                </a:solidFill>
              </a:rPr>
              <a:t>Early Rain – Latter Rain</a:t>
            </a:r>
          </a:p>
          <a:p>
            <a:pPr fontAlgn="base">
              <a:spcBef>
                <a:spcPct val="50000"/>
              </a:spcBef>
              <a:spcAft>
                <a:spcPct val="0"/>
              </a:spcAft>
            </a:pPr>
            <a:r>
              <a:rPr lang="en-GB" dirty="0" smtClean="0">
                <a:solidFill>
                  <a:srgbClr val="000000"/>
                </a:solidFill>
              </a:rPr>
              <a:t>Former Glory – Latter </a:t>
            </a:r>
            <a:r>
              <a:rPr lang="en-GB" dirty="0" smtClean="0">
                <a:solidFill>
                  <a:srgbClr val="000000"/>
                </a:solidFill>
              </a:rPr>
              <a:t>Glory</a:t>
            </a:r>
            <a:endParaRPr lang="en-GB" dirty="0" smtClean="0">
              <a:solidFill>
                <a:srgbClr val="000000"/>
              </a:solidFill>
            </a:endParaRPr>
          </a:p>
        </p:txBody>
      </p:sp>
      <p:cxnSp>
        <p:nvCxnSpPr>
          <p:cNvPr id="3" name="Straight Arrow Connector 2"/>
          <p:cNvCxnSpPr/>
          <p:nvPr/>
        </p:nvCxnSpPr>
        <p:spPr bwMode="auto">
          <a:xfrm>
            <a:off x="2843808" y="2665413"/>
            <a:ext cx="0" cy="1481931"/>
          </a:xfrm>
          <a:prstGeom prst="straightConnector1">
            <a:avLst/>
          </a:prstGeom>
          <a:solidFill>
            <a:schemeClr val="accent1"/>
          </a:solidFill>
          <a:ln w="666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4144962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tx1"/>
                  </a:outerShdw>
                </a:effectLst>
              </a:rPr>
              <a:t>This </a:t>
            </a:r>
            <a:r>
              <a:rPr lang="en-GB" sz="4400" dirty="0">
                <a:effectLst>
                  <a:outerShdw blurRad="38100" dist="38100" dir="2700000" algn="ctr" rotWithShape="0">
                    <a:schemeClr val="tx1"/>
                  </a:outerShdw>
                </a:effectLst>
              </a:rPr>
              <a:t>sound will be vibrating at a frequency that will shake the very particles of your beings. You will be shaken from the central core of your physical and spiritual structure and you will be transformed by this new and infinitely more powerful Pentecost. </a:t>
            </a:r>
          </a:p>
        </p:txBody>
      </p:sp>
    </p:spTree>
    <p:extLst>
      <p:ext uri="{BB962C8B-B14F-4D97-AF65-F5344CB8AC3E}">
        <p14:creationId xmlns:p14="http://schemas.microsoft.com/office/powerpoint/2010/main" val="26039821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a:effectLst>
                  <a:outerShdw blurRad="38100" dist="38100" dir="2700000" algn="ctr" rotWithShape="0">
                    <a:schemeClr val="tx1"/>
                  </a:outerShdw>
                </a:effectLst>
              </a:rPr>
              <a:t>There will be a new order of being established restored to My original </a:t>
            </a:r>
            <a:r>
              <a:rPr lang="en-GB" sz="4400" dirty="0" smtClean="0">
                <a:effectLst>
                  <a:outerShdw blurRad="38100" dist="38100" dir="2700000" algn="ctr" rotWithShape="0">
                    <a:schemeClr val="tx1"/>
                  </a:outerShdw>
                </a:effectLst>
              </a:rPr>
              <a:t>specification. </a:t>
            </a:r>
            <a:r>
              <a:rPr lang="en-GB" sz="4400" dirty="0">
                <a:effectLst>
                  <a:outerShdw blurRad="38100" dist="38100" dir="2700000" algn="ctr" rotWithShape="0">
                    <a:schemeClr val="tx1"/>
                  </a:outerShdw>
                </a:effectLst>
              </a:rPr>
              <a:t>L</a:t>
            </a:r>
            <a:r>
              <a:rPr lang="en-GB" sz="4400" dirty="0" smtClean="0">
                <a:effectLst>
                  <a:outerShdw blurRad="38100" dist="38100" dir="2700000" algn="ctr" rotWithShape="0">
                    <a:schemeClr val="tx1"/>
                  </a:outerShdw>
                </a:effectLst>
              </a:rPr>
              <a:t>iving </a:t>
            </a:r>
            <a:r>
              <a:rPr lang="en-GB" sz="4400" dirty="0">
                <a:effectLst>
                  <a:outerShdw blurRad="38100" dist="38100" dir="2700000" algn="ctr" rotWithShape="0">
                    <a:schemeClr val="tx1"/>
                  </a:outerShdw>
                </a:effectLst>
              </a:rPr>
              <a:t>beings containing the very essence of I am will take transformational order. Creation itself will be shaken violently as I come closer and the spiritual and the natural orders once again overlap. </a:t>
            </a:r>
          </a:p>
        </p:txBody>
      </p:sp>
    </p:spTree>
    <p:extLst>
      <p:ext uri="{BB962C8B-B14F-4D97-AF65-F5344CB8AC3E}">
        <p14:creationId xmlns:p14="http://schemas.microsoft.com/office/powerpoint/2010/main" val="419851536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10000"/>
          </a:bodyPr>
          <a:lstStyle/>
          <a:p>
            <a:pPr>
              <a:lnSpc>
                <a:spcPct val="120000"/>
              </a:lnSpc>
              <a:spcBef>
                <a:spcPts val="600"/>
              </a:spcBef>
            </a:pPr>
            <a:r>
              <a:rPr lang="en-GB" sz="4400" dirty="0" smtClean="0">
                <a:effectLst>
                  <a:outerShdw blurRad="38100" dist="38100" dir="2700000" algn="ctr" rotWithShape="0">
                    <a:schemeClr val="tx1"/>
                  </a:outerShdw>
                </a:effectLst>
              </a:rPr>
              <a:t>I </a:t>
            </a:r>
            <a:r>
              <a:rPr lang="en-GB" sz="4400" dirty="0">
                <a:effectLst>
                  <a:outerShdw blurRad="38100" dist="38100" dir="2700000" algn="ctr" rotWithShape="0">
                    <a:schemeClr val="tx1"/>
                  </a:outerShdw>
                </a:effectLst>
              </a:rPr>
              <a:t>am releasing the sound frequency that is calling deep to deep and many are being drawn into </a:t>
            </a:r>
            <a:r>
              <a:rPr lang="en-GB" sz="4400" dirty="0" smtClean="0">
                <a:effectLst>
                  <a:outerShdw blurRad="38100" dist="38100" dir="2700000" algn="ctr" rotWithShape="0">
                    <a:schemeClr val="tx1"/>
                  </a:outerShdw>
                </a:effectLst>
              </a:rPr>
              <a:t>position </a:t>
            </a:r>
            <a:r>
              <a:rPr lang="en-GB" sz="4400" dirty="0">
                <a:effectLst>
                  <a:outerShdw blurRad="38100" dist="38100" dir="2700000" algn="ctr" rotWithShape="0">
                    <a:schemeClr val="tx1"/>
                  </a:outerShdw>
                </a:effectLst>
              </a:rPr>
              <a:t>being made ready for the great vibrational wind that is </a:t>
            </a:r>
            <a:r>
              <a:rPr lang="en-GB" sz="4400" dirty="0" smtClean="0">
                <a:effectLst>
                  <a:outerShdw blurRad="38100" dist="38100" dir="2700000" algn="ctr" rotWithShape="0">
                    <a:schemeClr val="tx1"/>
                  </a:outerShdw>
                </a:effectLst>
              </a:rPr>
              <a:t>coming.</a:t>
            </a:r>
          </a:p>
          <a:p>
            <a:pPr>
              <a:lnSpc>
                <a:spcPct val="120000"/>
              </a:lnSpc>
              <a:spcBef>
                <a:spcPts val="600"/>
              </a:spcBef>
            </a:pPr>
            <a:r>
              <a:rPr lang="en-GB" sz="4400" dirty="0" smtClean="0">
                <a:effectLst>
                  <a:outerShdw blurRad="38100" dist="38100" dir="2700000" algn="ctr" rotWithShape="0">
                    <a:schemeClr val="tx1"/>
                  </a:outerShdw>
                </a:effectLst>
              </a:rPr>
              <a:t>For </a:t>
            </a:r>
            <a:r>
              <a:rPr lang="en-GB" sz="4400" dirty="0">
                <a:effectLst>
                  <a:outerShdw blurRad="38100" dist="38100" dir="2700000" algn="ctr" rotWithShape="0">
                    <a:schemeClr val="tx1"/>
                  </a:outerShdw>
                </a:effectLst>
              </a:rPr>
              <a:t>the new order to be established the old order must fall away and die. Those who cling to the old will die along with it just as Moses and his disobedient faithless generation died in the wilderness. </a:t>
            </a:r>
          </a:p>
        </p:txBody>
      </p:sp>
    </p:spTree>
    <p:extLst>
      <p:ext uri="{BB962C8B-B14F-4D97-AF65-F5344CB8AC3E}">
        <p14:creationId xmlns:p14="http://schemas.microsoft.com/office/powerpoint/2010/main" val="207226757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a:effectLst>
                  <a:outerShdw blurRad="38100" dist="38100" dir="2700000" algn="ctr" rotWithShape="0">
                    <a:schemeClr val="tx1"/>
                  </a:outerShdw>
                </a:effectLst>
              </a:rPr>
              <a:t>Son I am giving this warning again because many are not heeding My wooing. I am releasing the harbingers I will remove the stumbling blocks and obstacles. Lawlessness will be removed from My kingdom there is no room for discord</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162784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r>
              <a:rPr lang="en-GB" sz="4400" dirty="0" smtClean="0">
                <a:effectLst>
                  <a:outerShdw blurRad="38100" dist="38100" dir="2700000" algn="ctr" rotWithShape="0">
                    <a:schemeClr val="tx1"/>
                  </a:outerShdw>
                </a:effectLst>
              </a:rPr>
              <a:t>You </a:t>
            </a:r>
            <a:r>
              <a:rPr lang="en-GB" sz="4400" dirty="0">
                <a:effectLst>
                  <a:outerShdw blurRad="38100" dist="38100" dir="2700000" algn="ctr" rotWithShape="0">
                    <a:schemeClr val="tx1"/>
                  </a:outerShdw>
                </a:effectLst>
              </a:rPr>
              <a:t>must prepare and be ready as the sound of the mighty rushing wind that will shake the created order will destroy as well as transform. The frequency of the created order itself will be changed by the power of My voice. </a:t>
            </a:r>
          </a:p>
          <a:p>
            <a:r>
              <a:rPr lang="en-GB" sz="4400" dirty="0">
                <a:effectLst>
                  <a:outerShdw blurRad="38100" dist="38100" dir="2700000" algn="ctr" rotWithShape="0">
                    <a:schemeClr val="tx1"/>
                  </a:outerShdw>
                </a:effectLst>
              </a:rPr>
              <a:t>Use this warning to shake people out of their complacency and call for a heavenly and earthy alignment. </a:t>
            </a:r>
          </a:p>
        </p:txBody>
      </p:sp>
    </p:spTree>
    <p:extLst>
      <p:ext uri="{BB962C8B-B14F-4D97-AF65-F5344CB8AC3E}">
        <p14:creationId xmlns:p14="http://schemas.microsoft.com/office/powerpoint/2010/main" val="427392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850709"/>
          </a:xfrm>
        </p:spPr>
        <p:txBody>
          <a:bodyPr/>
          <a:lstStyle/>
          <a:p>
            <a:r>
              <a:rPr lang="en-GB" dirty="0" smtClean="0">
                <a:effectLst>
                  <a:outerShdw blurRad="38100" dist="38100" dir="2700000" algn="tl">
                    <a:srgbClr val="000000"/>
                  </a:outerShdw>
                </a:effectLst>
              </a:rPr>
              <a:t>Vision Destiny 2014</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1052736"/>
            <a:ext cx="9144000" cy="5805264"/>
          </a:xfrm>
        </p:spPr>
        <p:txBody>
          <a:bodyPr>
            <a:normAutofit/>
          </a:bodyPr>
          <a:lstStyle/>
          <a:p>
            <a:r>
              <a:rPr lang="en-GB" dirty="0" smtClean="0">
                <a:effectLst>
                  <a:outerShdw blurRad="50800" dist="38100" dir="8100000" algn="tr" rotWithShape="0">
                    <a:prstClr val="black">
                      <a:alpha val="40000"/>
                    </a:prstClr>
                  </a:outerShdw>
                </a:effectLst>
              </a:rPr>
              <a:t>Son </a:t>
            </a:r>
            <a:r>
              <a:rPr lang="en-GB" dirty="0">
                <a:effectLst>
                  <a:outerShdw blurRad="50800" dist="38100" dir="8100000" algn="tr" rotWithShape="0">
                    <a:prstClr val="black">
                      <a:alpha val="40000"/>
                    </a:prstClr>
                  </a:outerShdw>
                </a:effectLst>
              </a:rPr>
              <a:t>my heart is for you. I have long for more of your presence but you spend so little time with me. Come closer draw nearer focus it is time to get </a:t>
            </a:r>
            <a:r>
              <a:rPr lang="en-GB" dirty="0" smtClean="0">
                <a:effectLst>
                  <a:outerShdw blurRad="50800" dist="38100" dir="8100000" algn="tr" rotWithShape="0">
                    <a:prstClr val="black">
                      <a:alpha val="40000"/>
                    </a:prstClr>
                  </a:outerShdw>
                </a:effectLst>
              </a:rPr>
              <a:t>serious </a:t>
            </a:r>
            <a:r>
              <a:rPr lang="en-GB" dirty="0">
                <a:effectLst>
                  <a:outerShdw blurRad="50800" dist="38100" dir="8100000" algn="tr" rotWithShape="0">
                    <a:prstClr val="black">
                      <a:alpha val="40000"/>
                    </a:prstClr>
                  </a:outerShdw>
                </a:effectLst>
              </a:rPr>
              <a:t>if you wish to take the opportunities that are coming. </a:t>
            </a:r>
            <a:r>
              <a:rPr lang="en-GB" dirty="0" smtClean="0">
                <a:effectLst>
                  <a:outerShdw blurRad="50800" dist="38100" dir="8100000" algn="tr" rotWithShape="0">
                    <a:prstClr val="black">
                      <a:alpha val="40000"/>
                    </a:prstClr>
                  </a:outerShdw>
                </a:effectLst>
              </a:rPr>
              <a:t>Without </a:t>
            </a:r>
            <a:r>
              <a:rPr lang="en-GB" dirty="0">
                <a:effectLst>
                  <a:outerShdw blurRad="50800" dist="38100" dir="8100000" algn="tr" rotWithShape="0">
                    <a:prstClr val="black">
                      <a:alpha val="40000"/>
                    </a:prstClr>
                  </a:outerShdw>
                </a:effectLst>
              </a:rPr>
              <a:t>setting your priorities rightly you will miss out. Stop wasting </a:t>
            </a:r>
            <a:r>
              <a:rPr lang="en-GB" dirty="0" smtClean="0">
                <a:effectLst>
                  <a:outerShdw blurRad="50800" dist="38100" dir="8100000" algn="tr" rotWithShape="0">
                    <a:prstClr val="black">
                      <a:alpha val="40000"/>
                    </a:prstClr>
                  </a:outerShdw>
                </a:effectLst>
              </a:rPr>
              <a:t>so </a:t>
            </a:r>
            <a:r>
              <a:rPr lang="en-GB" dirty="0">
                <a:effectLst>
                  <a:outerShdw blurRad="50800" dist="38100" dir="8100000" algn="tr" rotWithShape="0">
                    <a:prstClr val="black">
                      <a:alpha val="40000"/>
                    </a:prstClr>
                  </a:outerShdw>
                </a:effectLst>
              </a:rPr>
              <a:t>much time on irrelevancies and fix your eyes on me. </a:t>
            </a:r>
          </a:p>
        </p:txBody>
      </p:sp>
    </p:spTree>
    <p:extLst>
      <p:ext uri="{BB962C8B-B14F-4D97-AF65-F5344CB8AC3E}">
        <p14:creationId xmlns:p14="http://schemas.microsoft.com/office/powerpoint/2010/main" val="401594697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Vision Destiny 2014</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tx1"/>
                  </a:outerShdw>
                </a:effectLst>
              </a:rPr>
              <a:t>We are calling a solemn assembly</a:t>
            </a:r>
          </a:p>
          <a:p>
            <a:r>
              <a:rPr lang="en-GB" sz="4400" dirty="0" smtClean="0">
                <a:effectLst>
                  <a:outerShdw blurRad="38100" dist="38100" dir="2700000" algn="ctr" rotWithShape="0">
                    <a:schemeClr val="tx1"/>
                  </a:outerShdw>
                </a:effectLst>
              </a:rPr>
              <a:t>Sound the trumpet </a:t>
            </a:r>
          </a:p>
          <a:p>
            <a:r>
              <a:rPr lang="en-GB" sz="4400" dirty="0" smtClean="0">
                <a:effectLst>
                  <a:outerShdw blurRad="38100" dist="38100" dir="2700000" algn="ctr" rotWithShape="0">
                    <a:schemeClr val="tx1"/>
                  </a:outerShdw>
                </a:effectLst>
              </a:rPr>
              <a:t>We are going to align ourselves with the frequency of heaven</a:t>
            </a:r>
          </a:p>
          <a:p>
            <a:r>
              <a:rPr lang="en-GB" sz="4400" dirty="0" smtClean="0">
                <a:effectLst>
                  <a:outerShdw blurRad="38100" dist="38100" dir="2700000" algn="ctr" rotWithShape="0">
                    <a:schemeClr val="tx1"/>
                  </a:outerShdw>
                </a:effectLst>
              </a:rPr>
              <a:t>Engage the 4 </a:t>
            </a:r>
            <a:r>
              <a:rPr lang="en-GB" sz="4400" dirty="0" smtClean="0">
                <a:effectLst>
                  <a:outerShdw blurRad="38100" dist="38100" dir="2700000" algn="ctr" rotWithShape="0">
                    <a:schemeClr val="tx1"/>
                  </a:outerShdw>
                </a:effectLst>
              </a:rPr>
              <a:t>faces of </a:t>
            </a:r>
            <a:r>
              <a:rPr lang="en-GB" sz="4400" dirty="0" smtClean="0">
                <a:effectLst>
                  <a:outerShdw blurRad="38100" dist="38100" dir="2700000" algn="ctr" rotWithShape="0">
                    <a:schemeClr val="tx1"/>
                  </a:outerShdw>
                </a:effectLst>
              </a:rPr>
              <a:t>God</a:t>
            </a:r>
          </a:p>
          <a:p>
            <a:r>
              <a:rPr lang="en-GB" sz="4400" dirty="0">
                <a:effectLst>
                  <a:outerShdw blurRad="38100" dist="38100" dir="2700000" algn="ctr" rotWithShape="0">
                    <a:schemeClr val="tx1"/>
                  </a:outerShdw>
                </a:effectLst>
              </a:rPr>
              <a:t>We are going to deal with the old </a:t>
            </a:r>
            <a:r>
              <a:rPr lang="en-GB" sz="4400" dirty="0" smtClean="0">
                <a:effectLst>
                  <a:outerShdw blurRad="38100" dist="38100" dir="2700000" algn="ctr" rotWithShape="0">
                    <a:schemeClr val="tx1"/>
                  </a:outerShdw>
                </a:effectLst>
              </a:rPr>
              <a:t>fruit</a:t>
            </a:r>
          </a:p>
          <a:p>
            <a:r>
              <a:rPr lang="en-GB" sz="4400" dirty="0" smtClean="0">
                <a:effectLst>
                  <a:outerShdw blurRad="38100" dist="38100" dir="2700000" algn="ctr" rotWithShape="0">
                    <a:schemeClr val="tx1"/>
                  </a:outerShdw>
                </a:effectLst>
              </a:rPr>
              <a:t>We are going to open the new book</a:t>
            </a:r>
            <a:endParaRPr lang="en-GB" sz="4400" dirty="0" smtClean="0">
              <a:effectLst>
                <a:outerShdw blurRad="38100" dist="38100" dir="2700000" algn="ctr" rotWithShape="0">
                  <a:schemeClr val="tx1"/>
                </a:outerShdw>
              </a:effectLst>
            </a:endParaRPr>
          </a:p>
        </p:txBody>
      </p:sp>
    </p:spTree>
    <p:extLst>
      <p:ext uri="{BB962C8B-B14F-4D97-AF65-F5344CB8AC3E}">
        <p14:creationId xmlns:p14="http://schemas.microsoft.com/office/powerpoint/2010/main" val="1837563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Vision Destiny 2014</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tx1"/>
                  </a:outerShdw>
                </a:effectLst>
              </a:rPr>
              <a:t>We </a:t>
            </a:r>
            <a:r>
              <a:rPr lang="en-GB" sz="4400" dirty="0" smtClean="0">
                <a:effectLst>
                  <a:outerShdw blurRad="38100" dist="38100" dir="2700000" algn="ctr" rotWithShape="0">
                    <a:schemeClr val="tx1"/>
                  </a:outerShdw>
                </a:effectLst>
              </a:rPr>
              <a:t>want to know who is with us on this journey</a:t>
            </a:r>
          </a:p>
          <a:p>
            <a:r>
              <a:rPr lang="en-GB" sz="4400" dirty="0" smtClean="0">
                <a:effectLst>
                  <a:outerShdw blurRad="38100" dist="38100" dir="2700000" algn="ctr" rotWithShape="0">
                    <a:schemeClr val="tx1"/>
                  </a:outerShdw>
                </a:effectLst>
              </a:rPr>
              <a:t>We </a:t>
            </a:r>
            <a:r>
              <a:rPr lang="en-GB" sz="4400" dirty="0" smtClean="0">
                <a:effectLst>
                  <a:outerShdw blurRad="38100" dist="38100" dir="2700000" algn="ctr" rotWithShape="0">
                    <a:schemeClr val="tx1"/>
                  </a:outerShdw>
                </a:effectLst>
              </a:rPr>
              <a:t>are going to share the vision</a:t>
            </a:r>
          </a:p>
          <a:p>
            <a:r>
              <a:rPr lang="en-GB" sz="4400" dirty="0" smtClean="0">
                <a:effectLst>
                  <a:outerShdw blurRad="38100" dist="38100" dir="2700000" algn="ctr" rotWithShape="0">
                    <a:schemeClr val="tx1"/>
                  </a:outerShdw>
                </a:effectLst>
              </a:rPr>
              <a:t>We are going to ask everyone to choose to come with us</a:t>
            </a:r>
          </a:p>
          <a:p>
            <a:r>
              <a:rPr lang="en-GB" sz="4400" dirty="0" smtClean="0">
                <a:effectLst>
                  <a:outerShdw blurRad="38100" dist="38100" dir="2700000" algn="ctr" rotWithShape="0">
                    <a:schemeClr val="tx1"/>
                  </a:outerShdw>
                </a:effectLst>
              </a:rPr>
              <a:t>We are making no assumptions and are giving everyone a choice</a:t>
            </a:r>
          </a:p>
        </p:txBody>
      </p:sp>
    </p:spTree>
    <p:extLst>
      <p:ext uri="{BB962C8B-B14F-4D97-AF65-F5344CB8AC3E}">
        <p14:creationId xmlns:p14="http://schemas.microsoft.com/office/powerpoint/2010/main" val="1358713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Vision Destiny 2014</a:t>
            </a:r>
          </a:p>
        </p:txBody>
      </p:sp>
      <p:sp>
        <p:nvSpPr>
          <p:cNvPr id="3" name="Content Placeholder 2"/>
          <p:cNvSpPr>
            <a:spLocks noGrp="1"/>
          </p:cNvSpPr>
          <p:nvPr>
            <p:ph idx="1"/>
          </p:nvPr>
        </p:nvSpPr>
        <p:spPr>
          <a:xfrm>
            <a:off x="0" y="908720"/>
            <a:ext cx="9144000" cy="5949280"/>
          </a:xfrm>
          <a:effectLst/>
        </p:spPr>
        <p:txBody>
          <a:bodyPr lIns="0" tIns="0" rIns="0" bIns="0">
            <a:normAutofit fontScale="70000" lnSpcReduction="20000"/>
          </a:bodyPr>
          <a:lstStyle/>
          <a:p>
            <a:pPr>
              <a:lnSpc>
                <a:spcPct val="120000"/>
              </a:lnSpc>
              <a:spcBef>
                <a:spcPts val="600"/>
              </a:spcBef>
            </a:pPr>
            <a:r>
              <a:rPr lang="en-GB" sz="4400" dirty="0">
                <a:effectLst>
                  <a:outerShdw blurRad="38100" dist="38100" dir="2700000" algn="ctr" rotWithShape="0">
                    <a:schemeClr val="tx1"/>
                  </a:outerShdw>
                </a:effectLst>
              </a:rPr>
              <a:t>Joshua 3:5 Then Joshua said to the people, “Consecrate yourselves, for tomorrow the Lord will do wonders among you</a:t>
            </a:r>
            <a:r>
              <a:rPr lang="en-GB" sz="4400" dirty="0" smtClean="0">
                <a:effectLst>
                  <a:outerShdw blurRad="38100" dist="38100" dir="2700000" algn="ctr" rotWithShape="0">
                    <a:schemeClr val="tx1"/>
                  </a:outerShdw>
                </a:effectLst>
              </a:rPr>
              <a:t>.”</a:t>
            </a:r>
          </a:p>
          <a:p>
            <a:pPr>
              <a:lnSpc>
                <a:spcPct val="120000"/>
              </a:lnSpc>
              <a:spcBef>
                <a:spcPts val="600"/>
              </a:spcBef>
            </a:pPr>
            <a:r>
              <a:rPr lang="en-GB" sz="4400" dirty="0">
                <a:effectLst>
                  <a:outerShdw blurRad="38100" dist="38100" dir="2700000" algn="ctr" rotWithShape="0">
                    <a:schemeClr val="tx1"/>
                  </a:outerShdw>
                </a:effectLst>
              </a:rPr>
              <a:t>Josh 24:14 “Now, therefore, fear the Lord and serve Him in sincerity and truth; and put away the gods which your fathers served beyond the River and in Egypt, and serve the Lord. 15 If it is disagreeable in your sight to serve the Lord, </a:t>
            </a:r>
            <a:r>
              <a:rPr lang="en-GB" sz="4400" dirty="0">
                <a:solidFill>
                  <a:srgbClr val="FFFF00"/>
                </a:solidFill>
                <a:effectLst>
                  <a:outerShdw blurRad="38100" dist="38100" dir="2700000" algn="ctr" rotWithShape="0">
                    <a:schemeClr val="tx1"/>
                  </a:outerShdw>
                </a:effectLst>
              </a:rPr>
              <a:t>choose for yourselves today whom you will serve</a:t>
            </a:r>
            <a:r>
              <a:rPr lang="en-GB" sz="4400" dirty="0">
                <a:effectLst>
                  <a:outerShdw blurRad="38100" dist="38100" dir="2700000" algn="ctr" rotWithShape="0">
                    <a:schemeClr val="tx1"/>
                  </a:outerShdw>
                </a:effectLst>
              </a:rPr>
              <a:t>: whether the gods which your fathers served which were beyond the River, or the gods of the Amorites in whose land you are living; but </a:t>
            </a:r>
            <a:r>
              <a:rPr lang="en-GB" sz="4400" dirty="0">
                <a:solidFill>
                  <a:srgbClr val="FFFF00"/>
                </a:solidFill>
                <a:effectLst>
                  <a:outerShdw blurRad="38100" dist="38100" dir="2700000" algn="ctr" rotWithShape="0">
                    <a:schemeClr val="tx1"/>
                  </a:outerShdw>
                </a:effectLst>
              </a:rPr>
              <a:t>as for me and my house, we will serve the Lord.</a:t>
            </a:r>
            <a:r>
              <a:rPr lang="en-GB" sz="4400" dirty="0">
                <a:effectLst>
                  <a:outerShdw blurRad="38100" dist="38100" dir="2700000" algn="ctr" rotWithShape="0">
                    <a:schemeClr val="tx1"/>
                  </a:outerShdw>
                </a:effectLst>
              </a:rPr>
              <a:t>”</a:t>
            </a:r>
            <a:endParaRPr lang="en-GB" sz="4400" dirty="0" smtClean="0">
              <a:effectLst>
                <a:outerShdw blurRad="38100" dist="38100" dir="2700000" algn="ctr" rotWithShape="0">
                  <a:schemeClr val="tx1"/>
                </a:outerShdw>
              </a:effectLst>
            </a:endParaRPr>
          </a:p>
          <a:p>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264856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836712"/>
            <a:ext cx="9144000" cy="6021288"/>
          </a:xfrm>
          <a:effectLst/>
        </p:spPr>
      </p:pic>
      <p:cxnSp>
        <p:nvCxnSpPr>
          <p:cNvPr id="5" name="Straight Arrow Connector 4"/>
          <p:cNvCxnSpPr/>
          <p:nvPr/>
        </p:nvCxnSpPr>
        <p:spPr>
          <a:xfrm flipH="1" flipV="1">
            <a:off x="4756433" y="5229200"/>
            <a:ext cx="792088" cy="1296144"/>
          </a:xfrm>
          <a:prstGeom prst="straightConnector1">
            <a:avLst/>
          </a:prstGeom>
          <a:ln w="1143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3275856" y="5445224"/>
            <a:ext cx="648072" cy="1152128"/>
          </a:xfrm>
          <a:prstGeom prst="straightConnector1">
            <a:avLst/>
          </a:prstGeom>
          <a:ln w="1143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121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Vision Destiny 2014</a:t>
            </a:r>
          </a:p>
        </p:txBody>
      </p:sp>
      <p:sp>
        <p:nvSpPr>
          <p:cNvPr id="3" name="Content Placeholder 2"/>
          <p:cNvSpPr>
            <a:spLocks noGrp="1"/>
          </p:cNvSpPr>
          <p:nvPr>
            <p:ph idx="1"/>
          </p:nvPr>
        </p:nvSpPr>
        <p:spPr>
          <a:xfrm>
            <a:off x="0" y="908720"/>
            <a:ext cx="9144000" cy="5949280"/>
          </a:xfrm>
          <a:effectLst/>
        </p:spPr>
        <p:txBody>
          <a:bodyPr lIns="0" tIns="0" rIns="0" bIns="0">
            <a:normAutofit lnSpcReduction="10000"/>
          </a:bodyPr>
          <a:lstStyle/>
          <a:p>
            <a:r>
              <a:rPr lang="en-GB" sz="4400" dirty="0" smtClean="0"/>
              <a:t>As a </a:t>
            </a:r>
            <a:r>
              <a:rPr lang="en-GB" sz="4400" dirty="0" smtClean="0"/>
              <a:t>church and wider apostolic ministry w</a:t>
            </a:r>
            <a:r>
              <a:rPr lang="en-GB" sz="4400" dirty="0" smtClean="0"/>
              <a:t>e are called to be a Joshua Generation</a:t>
            </a:r>
          </a:p>
          <a:p>
            <a:r>
              <a:rPr lang="en-GB" sz="4400" dirty="0" smtClean="0"/>
              <a:t>We are called to receive our kingdom inheritance </a:t>
            </a:r>
            <a:endParaRPr lang="en-GB" sz="4400" dirty="0" smtClean="0"/>
          </a:p>
          <a:p>
            <a:r>
              <a:rPr lang="en-GB" sz="4400" dirty="0" smtClean="0"/>
              <a:t>We are called to raise up and equip the next harvesting generation in the supernatural ways of their kingdom inheritance</a:t>
            </a:r>
          </a:p>
          <a:p>
            <a:endParaRPr lang="en-GB" sz="4400" dirty="0"/>
          </a:p>
        </p:txBody>
      </p:sp>
    </p:spTree>
    <p:extLst>
      <p:ext uri="{BB962C8B-B14F-4D97-AF65-F5344CB8AC3E}">
        <p14:creationId xmlns:p14="http://schemas.microsoft.com/office/powerpoint/2010/main" val="1098536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Vision Destiny 2014</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a:t>Mike </a:t>
            </a:r>
            <a:r>
              <a:rPr lang="en-GB" sz="4400" dirty="0" smtClean="0"/>
              <a:t>Bryant’s vision in 2013 is significant </a:t>
            </a:r>
            <a:r>
              <a:rPr lang="en-GB" sz="4400" dirty="0"/>
              <a:t>in light of previous words </a:t>
            </a:r>
          </a:p>
          <a:p>
            <a:r>
              <a:rPr lang="en-GB" sz="4400" dirty="0"/>
              <a:t>God is about to do a </a:t>
            </a:r>
            <a:r>
              <a:rPr lang="en-GB" sz="4400" dirty="0">
                <a:solidFill>
                  <a:srgbClr val="FFFF00"/>
                </a:solidFill>
              </a:rPr>
              <a:t>new thing</a:t>
            </a:r>
            <a:endParaRPr lang="en-GB" sz="4400" dirty="0"/>
          </a:p>
          <a:p>
            <a:r>
              <a:rPr lang="en-GB" sz="4400" dirty="0" smtClean="0"/>
              <a:t>Old rotting fruit on the tree must fall before a new book &amp; season can begin</a:t>
            </a:r>
          </a:p>
          <a:p>
            <a:r>
              <a:rPr lang="en-GB" sz="4400" dirty="0" smtClean="0"/>
              <a:t>Need </a:t>
            </a:r>
            <a:r>
              <a:rPr lang="en-GB" sz="4400" dirty="0"/>
              <a:t>to identify the </a:t>
            </a:r>
            <a:r>
              <a:rPr lang="en-GB" sz="4400" dirty="0" smtClean="0"/>
              <a:t>old </a:t>
            </a:r>
            <a:r>
              <a:rPr lang="en-GB" sz="4400" dirty="0"/>
              <a:t>r</a:t>
            </a:r>
            <a:r>
              <a:rPr lang="en-GB" sz="4400" dirty="0" smtClean="0"/>
              <a:t>otting fruit and remove it</a:t>
            </a:r>
          </a:p>
          <a:p>
            <a:r>
              <a:rPr lang="en-GB" sz="4400" dirty="0" smtClean="0"/>
              <a:t>Need </a:t>
            </a:r>
            <a:r>
              <a:rPr lang="en-GB" sz="4400" dirty="0" smtClean="0"/>
              <a:t>to open the black book</a:t>
            </a:r>
          </a:p>
          <a:p>
            <a:endParaRPr lang="en-GB" sz="4400" dirty="0"/>
          </a:p>
        </p:txBody>
      </p:sp>
    </p:spTree>
    <p:extLst>
      <p:ext uri="{BB962C8B-B14F-4D97-AF65-F5344CB8AC3E}">
        <p14:creationId xmlns:p14="http://schemas.microsoft.com/office/powerpoint/2010/main" val="216962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850709"/>
          </a:xfrm>
        </p:spPr>
        <p:txBody>
          <a:bodyPr/>
          <a:lstStyle/>
          <a:p>
            <a:r>
              <a:rPr lang="en-GB" dirty="0"/>
              <a:t>Vision Destiny 2014</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p:spPr>
        <p:txBody>
          <a:bodyPr>
            <a:normAutofit fontScale="92500"/>
          </a:bodyPr>
          <a:lstStyle/>
          <a:p>
            <a:r>
              <a:rPr lang="en-GB" dirty="0" smtClean="0">
                <a:effectLst>
                  <a:outerShdw blurRad="50800" dist="38100" dir="8100000" algn="tr" rotWithShape="0">
                    <a:prstClr val="black">
                      <a:alpha val="40000"/>
                    </a:prstClr>
                  </a:outerShdw>
                </a:effectLst>
              </a:rPr>
              <a:t>Stepping on to my throne l </a:t>
            </a:r>
            <a:r>
              <a:rPr lang="en-GB" dirty="0">
                <a:effectLst>
                  <a:outerShdw blurRad="50800" dist="38100" dir="8100000" algn="tr" rotWithShape="0">
                    <a:prstClr val="black">
                      <a:alpha val="40000"/>
                    </a:prstClr>
                  </a:outerShdw>
                </a:effectLst>
              </a:rPr>
              <a:t>saw an angel </a:t>
            </a:r>
            <a:r>
              <a:rPr lang="en-GB" dirty="0" smtClean="0">
                <a:effectLst>
                  <a:outerShdw blurRad="50800" dist="38100" dir="8100000" algn="tr" rotWithShape="0">
                    <a:prstClr val="black">
                      <a:alpha val="40000"/>
                    </a:prstClr>
                  </a:outerShdw>
                </a:effectLst>
              </a:rPr>
              <a:t>come </a:t>
            </a:r>
            <a:r>
              <a:rPr lang="en-GB" dirty="0">
                <a:effectLst>
                  <a:outerShdw blurRad="50800" dist="38100" dir="8100000" algn="tr" rotWithShape="0">
                    <a:prstClr val="black">
                      <a:alpha val="40000"/>
                    </a:prstClr>
                  </a:outerShdw>
                </a:effectLst>
              </a:rPr>
              <a:t>with a </a:t>
            </a:r>
            <a:r>
              <a:rPr lang="en-GB" dirty="0" smtClean="0">
                <a:effectLst>
                  <a:outerShdw blurRad="50800" dist="38100" dir="8100000" algn="tr" rotWithShape="0">
                    <a:prstClr val="black">
                      <a:alpha val="40000"/>
                    </a:prstClr>
                  </a:outerShdw>
                </a:effectLst>
              </a:rPr>
              <a:t>scroll. </a:t>
            </a:r>
            <a:r>
              <a:rPr lang="en-GB" dirty="0" smtClean="0">
                <a:effectLst>
                  <a:outerShdw blurRad="50800" dist="38100" dir="8100000" algn="tr" rotWithShape="0">
                    <a:prstClr val="black">
                      <a:alpha val="40000"/>
                    </a:prstClr>
                  </a:outerShdw>
                </a:effectLst>
              </a:rPr>
              <a:t>Sc</a:t>
            </a:r>
            <a:r>
              <a:rPr lang="en-GB" dirty="0" smtClean="0">
                <a:effectLst>
                  <a:outerShdw blurRad="50800" dist="38100" dir="8100000" algn="tr" rotWithShape="0">
                    <a:prstClr val="black">
                      <a:alpha val="40000"/>
                    </a:prstClr>
                  </a:outerShdw>
                </a:effectLst>
              </a:rPr>
              <a:t>roll </a:t>
            </a:r>
            <a:r>
              <a:rPr lang="en-GB" dirty="0">
                <a:effectLst>
                  <a:outerShdw blurRad="50800" dist="38100" dir="8100000" algn="tr" rotWithShape="0">
                    <a:prstClr val="black">
                      <a:alpha val="40000"/>
                    </a:prstClr>
                  </a:outerShdw>
                </a:effectLst>
              </a:rPr>
              <a:t>was </a:t>
            </a:r>
            <a:r>
              <a:rPr lang="en-GB" dirty="0" smtClean="0">
                <a:effectLst>
                  <a:outerShdw blurRad="50800" dist="38100" dir="8100000" algn="tr" rotWithShape="0">
                    <a:prstClr val="black">
                      <a:alpha val="40000"/>
                    </a:prstClr>
                  </a:outerShdw>
                </a:effectLst>
              </a:rPr>
              <a:t>calling for a </a:t>
            </a:r>
            <a:r>
              <a:rPr lang="en-GB" dirty="0">
                <a:effectLst>
                  <a:outerShdw blurRad="50800" dist="38100" dir="8100000" algn="tr" rotWithShape="0">
                    <a:prstClr val="black">
                      <a:alpha val="40000"/>
                    </a:prstClr>
                  </a:outerShdw>
                </a:effectLst>
              </a:rPr>
              <a:t>solemn </a:t>
            </a:r>
            <a:r>
              <a:rPr lang="en-GB" dirty="0" smtClean="0">
                <a:effectLst>
                  <a:outerShdw blurRad="50800" dist="38100" dir="8100000" algn="tr" rotWithShape="0">
                    <a:prstClr val="black">
                      <a:alpha val="40000"/>
                    </a:prstClr>
                  </a:outerShdw>
                </a:effectLst>
              </a:rPr>
              <a:t>assembly, </a:t>
            </a:r>
            <a:r>
              <a:rPr lang="en-GB" dirty="0">
                <a:effectLst>
                  <a:outerShdw blurRad="50800" dist="38100" dir="8100000" algn="tr" rotWithShape="0">
                    <a:prstClr val="black">
                      <a:alpha val="40000"/>
                    </a:prstClr>
                  </a:outerShdw>
                </a:effectLst>
              </a:rPr>
              <a:t>proclaiming new </a:t>
            </a:r>
            <a:r>
              <a:rPr lang="en-GB" dirty="0" smtClean="0">
                <a:effectLst>
                  <a:outerShdw blurRad="50800" dist="38100" dir="8100000" algn="tr" rotWithShape="0">
                    <a:prstClr val="black">
                      <a:alpha val="40000"/>
                    </a:prstClr>
                  </a:outerShdw>
                </a:effectLst>
              </a:rPr>
              <a:t>season.</a:t>
            </a:r>
          </a:p>
          <a:p>
            <a:r>
              <a:rPr lang="en-GB" dirty="0" smtClean="0">
                <a:effectLst>
                  <a:outerShdw blurRad="50800" dist="38100" dir="8100000" algn="tr" rotWithShape="0">
                    <a:prstClr val="black">
                      <a:alpha val="40000"/>
                    </a:prstClr>
                  </a:outerShdw>
                </a:effectLst>
              </a:rPr>
              <a:t>Angel </a:t>
            </a:r>
            <a:r>
              <a:rPr lang="en-GB" dirty="0">
                <a:effectLst>
                  <a:outerShdw blurRad="50800" dist="38100" dir="8100000" algn="tr" rotWithShape="0">
                    <a:prstClr val="black">
                      <a:alpha val="40000"/>
                    </a:prstClr>
                  </a:outerShdw>
                </a:effectLst>
              </a:rPr>
              <a:t>brought the black </a:t>
            </a:r>
            <a:r>
              <a:rPr lang="en-GB" dirty="0" smtClean="0">
                <a:effectLst>
                  <a:outerShdw blurRad="50800" dist="38100" dir="8100000" algn="tr" rotWithShape="0">
                    <a:prstClr val="black">
                      <a:alpha val="40000"/>
                    </a:prstClr>
                  </a:outerShdw>
                </a:effectLst>
              </a:rPr>
              <a:t>book </a:t>
            </a:r>
            <a:r>
              <a:rPr lang="en-GB" dirty="0">
                <a:effectLst>
                  <a:outerShdw blurRad="50800" dist="38100" dir="8100000" algn="tr" rotWithShape="0">
                    <a:prstClr val="black">
                      <a:alpha val="40000"/>
                    </a:prstClr>
                  </a:outerShdw>
                </a:effectLst>
              </a:rPr>
              <a:t>I opened the book the golden pages contained </a:t>
            </a:r>
            <a:r>
              <a:rPr lang="en-GB" dirty="0" smtClean="0">
                <a:effectLst>
                  <a:outerShdw blurRad="50800" dist="38100" dir="8100000" algn="tr" rotWithShape="0">
                    <a:prstClr val="black">
                      <a:alpha val="40000"/>
                    </a:prstClr>
                  </a:outerShdw>
                </a:effectLst>
              </a:rPr>
              <a:t>both strategy </a:t>
            </a:r>
            <a:r>
              <a:rPr lang="en-GB" dirty="0" smtClean="0">
                <a:effectLst>
                  <a:outerShdw blurRad="50800" dist="38100" dir="8100000" algn="tr" rotWithShape="0">
                    <a:prstClr val="black">
                      <a:alpha val="40000"/>
                    </a:prstClr>
                  </a:outerShdw>
                </a:effectLst>
              </a:rPr>
              <a:t>&amp; wisdom.</a:t>
            </a:r>
          </a:p>
          <a:p>
            <a:r>
              <a:rPr lang="en-GB" dirty="0" smtClean="0">
                <a:effectLst>
                  <a:outerShdw blurRad="50800" dist="38100" dir="8100000" algn="tr" rotWithShape="0">
                    <a:prstClr val="black">
                      <a:alpha val="40000"/>
                    </a:prstClr>
                  </a:outerShdw>
                </a:effectLst>
              </a:rPr>
              <a:t>1</a:t>
            </a:r>
            <a:r>
              <a:rPr lang="en-GB" baseline="30000" dirty="0" smtClean="0">
                <a:effectLst>
                  <a:outerShdw blurRad="50800" dist="38100" dir="8100000" algn="tr" rotWithShape="0">
                    <a:prstClr val="black">
                      <a:alpha val="40000"/>
                    </a:prstClr>
                  </a:outerShdw>
                </a:effectLst>
              </a:rPr>
              <a:t>st</a:t>
            </a:r>
            <a:r>
              <a:rPr lang="en-GB" dirty="0" smtClean="0">
                <a:effectLst>
                  <a:outerShdw blurRad="50800" dist="38100" dir="8100000" algn="tr" rotWithShape="0">
                    <a:prstClr val="black">
                      <a:alpha val="40000"/>
                    </a:prstClr>
                  </a:outerShdw>
                </a:effectLst>
              </a:rPr>
              <a:t> page </a:t>
            </a:r>
            <a:r>
              <a:rPr lang="en-GB" dirty="0" smtClean="0">
                <a:effectLst>
                  <a:outerShdw blurRad="50800" dist="38100" dir="8100000" algn="tr" rotWithShape="0">
                    <a:prstClr val="black">
                      <a:alpha val="40000"/>
                    </a:prstClr>
                  </a:outerShdw>
                </a:effectLst>
              </a:rPr>
              <a:t> - Apostolic </a:t>
            </a:r>
            <a:r>
              <a:rPr lang="en-GB" dirty="0" smtClean="0">
                <a:effectLst>
                  <a:outerShdw blurRad="50800" dist="38100" dir="8100000" algn="tr" rotWithShape="0">
                    <a:prstClr val="black">
                      <a:alpha val="40000"/>
                    </a:prstClr>
                  </a:outerShdw>
                </a:effectLst>
              </a:rPr>
              <a:t>Blueprint </a:t>
            </a:r>
            <a:endParaRPr lang="en-GB" dirty="0" smtClean="0">
              <a:effectLst>
                <a:outerShdw blurRad="50800" dist="38100" dir="8100000" algn="tr" rotWithShape="0">
                  <a:prstClr val="black">
                    <a:alpha val="40000"/>
                  </a:prstClr>
                </a:outerShdw>
              </a:effectLst>
            </a:endParaRPr>
          </a:p>
          <a:p>
            <a:r>
              <a:rPr lang="en-GB" dirty="0" smtClean="0">
                <a:effectLst>
                  <a:outerShdw blurRad="50800" dist="38100" dir="8100000" algn="tr" rotWithShape="0">
                    <a:prstClr val="black">
                      <a:alpha val="40000"/>
                    </a:prstClr>
                  </a:outerShdw>
                </a:effectLst>
              </a:rPr>
              <a:t>2</a:t>
            </a:r>
            <a:r>
              <a:rPr lang="en-GB" baseline="30000" dirty="0" smtClean="0">
                <a:effectLst>
                  <a:outerShdw blurRad="50800" dist="38100" dir="8100000" algn="tr" rotWithShape="0">
                    <a:prstClr val="black">
                      <a:alpha val="40000"/>
                    </a:prstClr>
                  </a:outerShdw>
                </a:effectLst>
              </a:rPr>
              <a:t>nd</a:t>
            </a:r>
            <a:r>
              <a:rPr lang="en-GB" dirty="0" smtClean="0">
                <a:effectLst>
                  <a:outerShdw blurRad="50800" dist="38100" dir="8100000" algn="tr" rotWithShape="0">
                    <a:prstClr val="black">
                      <a:alpha val="40000"/>
                    </a:prstClr>
                  </a:outerShdw>
                </a:effectLst>
              </a:rPr>
              <a:t> </a:t>
            </a:r>
            <a:r>
              <a:rPr lang="en-GB" dirty="0" smtClean="0">
                <a:effectLst>
                  <a:outerShdw blurRad="50800" dist="38100" dir="8100000" algn="tr" rotWithShape="0">
                    <a:prstClr val="black">
                      <a:alpha val="40000"/>
                    </a:prstClr>
                  </a:outerShdw>
                </a:effectLst>
              </a:rPr>
              <a:t>Page </a:t>
            </a:r>
            <a:r>
              <a:rPr lang="en-GB" dirty="0" smtClean="0">
                <a:effectLst>
                  <a:outerShdw blurRad="50800" dist="38100" dir="8100000" algn="tr" rotWithShape="0">
                    <a:prstClr val="black">
                      <a:alpha val="40000"/>
                    </a:prstClr>
                  </a:outerShdw>
                </a:effectLst>
              </a:rPr>
              <a:t>- 7 </a:t>
            </a:r>
            <a:r>
              <a:rPr lang="en-GB" dirty="0" smtClean="0">
                <a:effectLst>
                  <a:outerShdw blurRad="50800" dist="38100" dir="8100000" algn="tr" rotWithShape="0">
                    <a:prstClr val="black">
                      <a:alpha val="40000"/>
                    </a:prstClr>
                  </a:outerShdw>
                </a:effectLst>
              </a:rPr>
              <a:t>mountains &amp; thrones</a:t>
            </a:r>
          </a:p>
          <a:p>
            <a:r>
              <a:rPr lang="en-GB" dirty="0" smtClean="0">
                <a:effectLst>
                  <a:outerShdw blurRad="50800" dist="38100" dir="8100000" algn="tr" rotWithShape="0">
                    <a:prstClr val="black">
                      <a:alpha val="40000"/>
                    </a:prstClr>
                  </a:outerShdw>
                </a:effectLst>
              </a:rPr>
              <a:t>3</a:t>
            </a:r>
            <a:r>
              <a:rPr lang="en-GB" baseline="30000" dirty="0" smtClean="0">
                <a:effectLst>
                  <a:outerShdw blurRad="50800" dist="38100" dir="8100000" algn="tr" rotWithShape="0">
                    <a:prstClr val="black">
                      <a:alpha val="40000"/>
                    </a:prstClr>
                  </a:outerShdw>
                </a:effectLst>
              </a:rPr>
              <a:t>rd</a:t>
            </a:r>
            <a:r>
              <a:rPr lang="en-GB" dirty="0" smtClean="0">
                <a:effectLst>
                  <a:outerShdw blurRad="50800" dist="38100" dir="8100000" algn="tr" rotWithShape="0">
                    <a:prstClr val="black">
                      <a:alpha val="40000"/>
                    </a:prstClr>
                  </a:outerShdw>
                </a:effectLst>
              </a:rPr>
              <a:t> page </a:t>
            </a:r>
            <a:r>
              <a:rPr lang="en-GB" dirty="0" smtClean="0">
                <a:effectLst>
                  <a:outerShdw blurRad="50800" dist="38100" dir="8100000" algn="tr" rotWithShape="0">
                    <a:prstClr val="black">
                      <a:alpha val="40000"/>
                    </a:prstClr>
                  </a:outerShdw>
                </a:effectLst>
              </a:rPr>
              <a:t>Access </a:t>
            </a:r>
            <a:r>
              <a:rPr lang="en-GB" dirty="0">
                <a:effectLst>
                  <a:outerShdw blurRad="50800" dist="38100" dir="8100000" algn="tr" rotWithShape="0">
                    <a:prstClr val="black">
                      <a:alpha val="40000"/>
                    </a:prstClr>
                  </a:outerShdw>
                </a:effectLst>
              </a:rPr>
              <a:t>to </a:t>
            </a:r>
            <a:r>
              <a:rPr lang="en-GB" dirty="0" smtClean="0">
                <a:effectLst>
                  <a:outerShdw blurRad="50800" dist="38100" dir="8100000" algn="tr" rotWithShape="0">
                    <a:prstClr val="black">
                      <a:alpha val="40000"/>
                    </a:prstClr>
                  </a:outerShdw>
                </a:effectLst>
              </a:rPr>
              <a:t>wisdom where </a:t>
            </a:r>
            <a:r>
              <a:rPr lang="en-GB" dirty="0">
                <a:effectLst>
                  <a:outerShdw blurRad="50800" dist="38100" dir="8100000" algn="tr" rotWithShape="0">
                    <a:prstClr val="black">
                      <a:alpha val="40000"/>
                    </a:prstClr>
                  </a:outerShdw>
                </a:effectLst>
              </a:rPr>
              <a:t>paths </a:t>
            </a:r>
            <a:r>
              <a:rPr lang="en-GB" dirty="0" smtClean="0">
                <a:effectLst>
                  <a:outerShdw blurRad="50800" dist="38100" dir="8100000" algn="tr" rotWithShape="0">
                    <a:prstClr val="black">
                      <a:alpha val="40000"/>
                    </a:prstClr>
                  </a:outerShdw>
                </a:effectLst>
              </a:rPr>
              <a:t>meet</a:t>
            </a:r>
            <a:endParaRPr lang="en-GB" dirty="0">
              <a:effectLst>
                <a:outerShdw blurRad="50800" dist="38100" dir="8100000" algn="tr" rotWithShape="0">
                  <a:prstClr val="black">
                    <a:alpha val="40000"/>
                  </a:prstClr>
                </a:outerShdw>
              </a:effectLst>
            </a:endParaRPr>
          </a:p>
        </p:txBody>
      </p:sp>
    </p:spTree>
    <p:extLst>
      <p:ext uri="{BB962C8B-B14F-4D97-AF65-F5344CB8AC3E}">
        <p14:creationId xmlns:p14="http://schemas.microsoft.com/office/powerpoint/2010/main" val="99203806"/>
      </p:ext>
    </p:extLst>
  </p:cSld>
  <p:clrMapOvr>
    <a:masterClrMapping/>
  </p:clrMapOvr>
  <p:timing>
    <p:tnLst>
      <p:par>
        <p:cTn id="1" dur="indefinite" restart="never" nodeType="tmRoot"/>
      </p:par>
    </p:tnLst>
  </p:timing>
</p:sld>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Theme1">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Heavenly pathways">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24722</TotalTime>
  <Words>4040</Words>
  <Application>Microsoft Office PowerPoint</Application>
  <PresentationFormat>On-screen Show (4:3)</PresentationFormat>
  <Paragraphs>317</Paragraphs>
  <Slides>69</Slides>
  <Notes>2</Notes>
  <HiddenSlides>0</HiddenSlides>
  <MMClips>0</MMClips>
  <ScaleCrop>false</ScaleCrop>
  <HeadingPairs>
    <vt:vector size="4" baseType="variant">
      <vt:variant>
        <vt:lpstr>Theme</vt:lpstr>
      </vt:variant>
      <vt:variant>
        <vt:i4>4</vt:i4>
      </vt:variant>
      <vt:variant>
        <vt:lpstr>Slide Titles</vt:lpstr>
      </vt:variant>
      <vt:variant>
        <vt:i4>69</vt:i4>
      </vt:variant>
    </vt:vector>
  </HeadingPairs>
  <TitlesOfParts>
    <vt:vector size="73" baseType="lpstr">
      <vt:lpstr>Theme1</vt:lpstr>
      <vt:lpstr>Default Design</vt:lpstr>
      <vt:lpstr>Ocean</vt:lpstr>
      <vt:lpstr>Heavenly pathways</vt:lpstr>
      <vt:lpstr>Vision Destiny 2014</vt:lpstr>
      <vt:lpstr>Vision Destiny 2014</vt:lpstr>
      <vt:lpstr>Vision Destiny 2014</vt:lpstr>
      <vt:lpstr>Vision Destiny 2014</vt:lpstr>
      <vt:lpstr>Vision Destiny 2014</vt:lpstr>
      <vt:lpstr>PowerPoint Presentation</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Realms of Heaven</vt:lpstr>
      <vt:lpstr>PowerPoint Presentation</vt:lpstr>
      <vt:lpstr>PowerPoint Presentation</vt:lpstr>
      <vt:lpstr>PowerPoint Presentation</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Parsons</dc:creator>
  <cp:lastModifiedBy>Mike Parsons</cp:lastModifiedBy>
  <cp:revision>141</cp:revision>
  <dcterms:created xsi:type="dcterms:W3CDTF">2013-12-09T14:36:16Z</dcterms:created>
  <dcterms:modified xsi:type="dcterms:W3CDTF">2014-01-05T13:19:59Z</dcterms:modified>
</cp:coreProperties>
</file>