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10" r:id="rId2"/>
  </p:sldMasterIdLst>
  <p:notesMasterIdLst>
    <p:notesMasterId r:id="rId66"/>
  </p:notesMasterIdLst>
  <p:sldIdLst>
    <p:sldId id="324" r:id="rId3"/>
    <p:sldId id="323" r:id="rId4"/>
    <p:sldId id="335" r:id="rId5"/>
    <p:sldId id="453" r:id="rId6"/>
    <p:sldId id="454" r:id="rId7"/>
    <p:sldId id="456" r:id="rId8"/>
    <p:sldId id="455" r:id="rId9"/>
    <p:sldId id="392" r:id="rId10"/>
    <p:sldId id="315" r:id="rId11"/>
    <p:sldId id="395" r:id="rId12"/>
    <p:sldId id="394" r:id="rId13"/>
    <p:sldId id="398" r:id="rId14"/>
    <p:sldId id="397" r:id="rId15"/>
    <p:sldId id="396" r:id="rId16"/>
    <p:sldId id="400" r:id="rId17"/>
    <p:sldId id="399" r:id="rId18"/>
    <p:sldId id="393" r:id="rId19"/>
    <p:sldId id="403" r:id="rId20"/>
    <p:sldId id="402" r:id="rId21"/>
    <p:sldId id="401" r:id="rId22"/>
    <p:sldId id="404" r:id="rId23"/>
    <p:sldId id="406" r:id="rId24"/>
    <p:sldId id="408" r:id="rId25"/>
    <p:sldId id="407" r:id="rId26"/>
    <p:sldId id="411" r:id="rId27"/>
    <p:sldId id="410" r:id="rId28"/>
    <p:sldId id="409" r:id="rId29"/>
    <p:sldId id="405" r:id="rId30"/>
    <p:sldId id="415" r:id="rId31"/>
    <p:sldId id="414" r:id="rId32"/>
    <p:sldId id="413" r:id="rId33"/>
    <p:sldId id="412" r:id="rId34"/>
    <p:sldId id="418" r:id="rId35"/>
    <p:sldId id="419" r:id="rId36"/>
    <p:sldId id="417" r:id="rId37"/>
    <p:sldId id="421" r:id="rId38"/>
    <p:sldId id="420" r:id="rId39"/>
    <p:sldId id="422" r:id="rId40"/>
    <p:sldId id="424" r:id="rId41"/>
    <p:sldId id="423" r:id="rId42"/>
    <p:sldId id="426" r:id="rId43"/>
    <p:sldId id="425" r:id="rId44"/>
    <p:sldId id="428" r:id="rId45"/>
    <p:sldId id="427" r:id="rId46"/>
    <p:sldId id="430" r:id="rId47"/>
    <p:sldId id="429" r:id="rId48"/>
    <p:sldId id="416" r:id="rId49"/>
    <p:sldId id="433" r:id="rId50"/>
    <p:sldId id="432" r:id="rId51"/>
    <p:sldId id="435" r:id="rId52"/>
    <p:sldId id="434" r:id="rId53"/>
    <p:sldId id="439" r:id="rId54"/>
    <p:sldId id="438" r:id="rId55"/>
    <p:sldId id="437" r:id="rId56"/>
    <p:sldId id="440" r:id="rId57"/>
    <p:sldId id="431" r:id="rId58"/>
    <p:sldId id="436" r:id="rId59"/>
    <p:sldId id="445" r:id="rId60"/>
    <p:sldId id="444" r:id="rId61"/>
    <p:sldId id="443" r:id="rId62"/>
    <p:sldId id="442" r:id="rId63"/>
    <p:sldId id="457" r:id="rId64"/>
    <p:sldId id="452"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0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47" autoAdjust="0"/>
    <p:restoredTop sz="94660"/>
  </p:normalViewPr>
  <p:slideViewPr>
    <p:cSldViewPr>
      <p:cViewPr varScale="1">
        <p:scale>
          <a:sx n="74" d="100"/>
          <a:sy n="74" d="100"/>
        </p:scale>
        <p:origin x="-10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A4EF2E-F8A3-4D5C-A2AD-A94570C26DF3}" type="datetimeFigureOut">
              <a:rPr lang="en-GB" smtClean="0"/>
              <a:t>02/01/2014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EAEB1E-4FB3-4F42-9B19-5A5A4C92ED16}" type="slidenum">
              <a:rPr lang="en-GB" smtClean="0"/>
              <a:t>‹#›</a:t>
            </a:fld>
            <a:endParaRPr lang="en-GB"/>
          </a:p>
        </p:txBody>
      </p:sp>
    </p:spTree>
    <p:extLst>
      <p:ext uri="{BB962C8B-B14F-4D97-AF65-F5344CB8AC3E}">
        <p14:creationId xmlns:p14="http://schemas.microsoft.com/office/powerpoint/2010/main" val="2015797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502784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2449405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843914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solidFill>
                <a:schemeClr val="tx1">
                  <a:shade val="50000"/>
                </a:schemeClr>
              </a:solidFill>
            </a:endParaRPr>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kumimoji="0" lang="en-US">
              <a:solidFill>
                <a:schemeClr val="tx1">
                  <a:shade val="50000"/>
                </a:schemeClr>
              </a:solidFill>
            </a:endParaRPr>
          </a:p>
        </p:txBody>
      </p:sp>
      <p:sp>
        <p:nvSpPr>
          <p:cNvPr id="5" name="Slide Number Placeholder 4"/>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dirty="0">
              <a:solidFill>
                <a:schemeClr val="tx1">
                  <a:shade val="50000"/>
                </a:schemeClr>
              </a:solidFill>
            </a:endParaRPr>
          </a:p>
        </p:txBody>
      </p:sp>
    </p:spTree>
    <p:extLst>
      <p:ext uri="{BB962C8B-B14F-4D97-AF65-F5344CB8AC3E}">
        <p14:creationId xmlns:p14="http://schemas.microsoft.com/office/powerpoint/2010/main" val="3636137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solidFill>
                <a:schemeClr val="tx1">
                  <a:shade val="50000"/>
                </a:schemeClr>
              </a:solidFill>
            </a:endParaRPr>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kumimoji="0" lang="en-US">
              <a:solidFill>
                <a:schemeClr val="tx1">
                  <a:shade val="50000"/>
                </a:schemeClr>
              </a:solidFill>
            </a:endParaRPr>
          </a:p>
        </p:txBody>
      </p:sp>
      <p:sp>
        <p:nvSpPr>
          <p:cNvPr id="5" name="Slide Number Placeholder 4"/>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dirty="0">
              <a:solidFill>
                <a:schemeClr val="tx1">
                  <a:shade val="50000"/>
                </a:schemeClr>
              </a:solidFill>
            </a:endParaRPr>
          </a:p>
        </p:txBody>
      </p:sp>
    </p:spTree>
    <p:extLst>
      <p:ext uri="{BB962C8B-B14F-4D97-AF65-F5344CB8AC3E}">
        <p14:creationId xmlns:p14="http://schemas.microsoft.com/office/powerpoint/2010/main" val="3682056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C70C6BF-83BC-466F-A516-A93E98EE73D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580581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4A987F7-C824-411A-B2E7-A9DCE0FFE830}"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4672190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D6D2848-FBE8-4109-8235-33399AB5BD86}"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296565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A1F3C04-B324-4311-9A8C-6CF382E81CB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4636387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32C9F06B-6EDC-4AEA-B713-D2FEA2A10188}"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42494948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42B6427-83F4-43C9-BF84-470FEB07950E}"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4187951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94123"/>
          </a:xfrm>
        </p:spPr>
        <p:txBody>
          <a:bodyPr/>
          <a:lstStyle>
            <a:lvl1pPr>
              <a:defRPr>
                <a:effectLst>
                  <a:outerShdw blurRad="38100" dist="38100" dir="2700000" algn="tl">
                    <a:srgbClr val="000000">
                      <a:alpha val="43137"/>
                    </a:srgbClr>
                  </a:outerShdw>
                </a:effectLst>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effectLst>
                  <a:outerShdw blurRad="38100" dist="38100" dir="2700000" algn="tl">
                    <a:srgbClr val="000000">
                      <a:alpha val="43137"/>
                    </a:srgbClr>
                  </a:outerShdw>
                </a:effectLst>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4127676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8A1C3FC5-70B7-45BF-A02A-544F3F90C22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1484761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F628AC2-16AF-4870-8398-6FF73AEA53B6}"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1248205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41BAB70-1DEB-4534-9164-A15543228F5F}"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5284428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FD7A377-6887-49F4-B247-2F4BA192FA66}"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263885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CD4666A-BAAD-4115-8EFB-19AFBC375915}"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677474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772753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7" name="Slide Number Placeholder 6"/>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425046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p>
        </p:txBody>
      </p:sp>
      <p:sp>
        <p:nvSpPr>
          <p:cNvPr id="8" name="Footer Placeholder 7"/>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9" name="Slide Number Placeholder 8"/>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849335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5" name="Slide Number Placeholder 4"/>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843713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p>
        </p:txBody>
      </p:sp>
      <p:sp>
        <p:nvSpPr>
          <p:cNvPr id="3" name="Footer Placeholder 2"/>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4" name="Slide Number Placeholder 3"/>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2312339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7" name="Slide Number Placeholder 6"/>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2034336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7" name="Slide Number Placeholder 6"/>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3394462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l="-22000" r="-2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1388" y="46136"/>
            <a:ext cx="8784976" cy="994123"/>
          </a:xfrm>
          <a:prstGeom prst="rect">
            <a:avLst/>
          </a:prstGeom>
        </p:spPr>
        <p:txBody>
          <a:bodyPr vert="horz" lIns="0" tIns="0" rIns="0" bIns="0" rtlCol="0" anchor="t" anchorCtr="0">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0" y="1196752"/>
            <a:ext cx="9144000" cy="5661248"/>
          </a:xfrm>
          <a:prstGeom prst="rect">
            <a:avLst/>
          </a:prstGeom>
        </p:spPr>
        <p:txBody>
          <a:bodyPr vert="horz" lIns="72000" tIns="0" rIns="0" bIns="0" rtlCol="0">
            <a:normAutofit/>
          </a:bodyPr>
          <a:lstStyle/>
          <a:p>
            <a:pPr lvl="0"/>
            <a:r>
              <a:rPr lang="en-US" dirty="0" smtClean="0"/>
              <a:t>Click to edit Master text styles</a:t>
            </a:r>
          </a:p>
        </p:txBody>
      </p:sp>
    </p:spTree>
    <p:extLst>
      <p:ext uri="{BB962C8B-B14F-4D97-AF65-F5344CB8AC3E}">
        <p14:creationId xmlns:p14="http://schemas.microsoft.com/office/powerpoint/2010/main" val="33637774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defTabSz="914400" rtl="0" eaLnBrk="1" latinLnBrk="0" hangingPunct="1">
        <a:spcBef>
          <a:spcPct val="0"/>
        </a:spcBef>
        <a:buNone/>
        <a:defRPr sz="5400" kern="1200">
          <a:solidFill>
            <a:srgbClr val="FFFF00"/>
          </a:solidFill>
          <a:effectLst>
            <a:outerShdw blurRad="38100" dist="38100" dir="2700000" algn="tl">
              <a:srgbClr val="000000">
                <a:alpha val="43137"/>
              </a:srgbClr>
            </a:outerShdw>
          </a:effectLst>
          <a:latin typeface="+mj-lt"/>
          <a:ea typeface="+mj-ea"/>
          <a:cs typeface="+mj-cs"/>
        </a:defRPr>
      </a:lvl1pPr>
    </p:titleStyle>
    <p:bodyStyle>
      <a:lvl1pPr marL="360000" indent="-360000" algn="l" defTabSz="914400" rtl="0" eaLnBrk="1" latinLnBrk="0" hangingPunct="1">
        <a:spcBef>
          <a:spcPct val="20000"/>
        </a:spcBef>
        <a:buClr>
          <a:srgbClr val="FFFF00"/>
        </a:buClr>
        <a:buSzPct val="120000"/>
        <a:buFont typeface="Arial" pitchFamily="34" charset="0"/>
        <a:buChar char="•"/>
        <a:defRPr sz="4000" kern="1200" baseline="0">
          <a:solidFill>
            <a:schemeClr val="bg1"/>
          </a:solidFill>
          <a:effectLst>
            <a:outerShdw blurRad="38100" dist="38100" dir="2700000" algn="tl">
              <a:srgbClr val="000000">
                <a:alpha val="43137"/>
              </a:srgbClr>
            </a:outerShdw>
          </a:effectLst>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3414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3414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pPr>
            <a:endParaRPr lang="en-GB" smtClean="0">
              <a:solidFill>
                <a:srgbClr val="000000"/>
              </a:solidFill>
            </a:endParaRPr>
          </a:p>
        </p:txBody>
      </p:sp>
      <p:sp>
        <p:nvSpPr>
          <p:cNvPr id="13414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pPr>
            <a:endParaRPr lang="en-GB" smtClean="0">
              <a:solidFill>
                <a:srgbClr val="000000"/>
              </a:solidFill>
            </a:endParaRPr>
          </a:p>
        </p:txBody>
      </p:sp>
      <p:sp>
        <p:nvSpPr>
          <p:cNvPr id="13415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fontAlgn="base">
              <a:spcBef>
                <a:spcPct val="0"/>
              </a:spcBef>
              <a:spcAft>
                <a:spcPct val="0"/>
              </a:spcAft>
            </a:pPr>
            <a:fld id="{833F74D4-BF0A-4C84-AC02-B37916250EA0}" type="slidenum">
              <a:rPr lang="en-GB" smtClean="0">
                <a:solidFill>
                  <a:srgbClr val="000000"/>
                </a:solidFill>
              </a:rPr>
              <a:pPr fontAlgn="base">
                <a:spcBef>
                  <a:spcPct val="0"/>
                </a:spcBef>
                <a:spcAft>
                  <a:spcPct val="0"/>
                </a:spcAft>
              </a:pPr>
              <a:t>‹#›</a:t>
            </a:fld>
            <a:endParaRPr lang="en-GB" smtClean="0">
              <a:solidFill>
                <a:srgbClr val="000000"/>
              </a:solidFill>
            </a:endParaRPr>
          </a:p>
        </p:txBody>
      </p:sp>
    </p:spTree>
    <p:extLst>
      <p:ext uri="{BB962C8B-B14F-4D97-AF65-F5344CB8AC3E}">
        <p14:creationId xmlns:p14="http://schemas.microsoft.com/office/powerpoint/2010/main" val="380882515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4813"/>
            <a:ext cx="8229600" cy="708688"/>
          </a:xfrm>
        </p:spPr>
        <p:txBody>
          <a:bodyPr>
            <a:normAutofit fontScale="90000"/>
          </a:bodyPr>
          <a:lstStyle/>
          <a:p>
            <a:r>
              <a:rPr lang="en-GB" dirty="0">
                <a:effectLst>
                  <a:outerShdw blurRad="38100" dist="38100" dir="2700000" algn="tl">
                    <a:srgbClr val="000000"/>
                  </a:outerShdw>
                </a:effectLst>
              </a:rPr>
              <a:t>Vision Destiny 2014</a:t>
            </a:r>
            <a:endParaRPr lang="en-GB" dirty="0"/>
          </a:p>
        </p:txBody>
      </p:sp>
      <p:sp>
        <p:nvSpPr>
          <p:cNvPr id="3" name="Content Placeholder 2"/>
          <p:cNvSpPr>
            <a:spLocks noGrp="1"/>
          </p:cNvSpPr>
          <p:nvPr>
            <p:ph idx="1"/>
          </p:nvPr>
        </p:nvSpPr>
        <p:spPr>
          <a:xfrm>
            <a:off x="0" y="836712"/>
            <a:ext cx="9144000" cy="6021288"/>
          </a:xfrm>
        </p:spPr>
        <p:txBody>
          <a:bodyPr>
            <a:normAutofit/>
          </a:bodyPr>
          <a:lstStyle/>
          <a:p>
            <a:pPr>
              <a:spcBef>
                <a:spcPts val="1200"/>
              </a:spcBef>
            </a:pPr>
            <a:r>
              <a:rPr lang="en-GB" sz="4400" dirty="0"/>
              <a:t>What is God saying?</a:t>
            </a:r>
          </a:p>
          <a:p>
            <a:pPr>
              <a:spcBef>
                <a:spcPts val="1200"/>
              </a:spcBef>
            </a:pPr>
            <a:r>
              <a:rPr lang="en-GB" sz="4400" dirty="0" smtClean="0"/>
              <a:t>What </a:t>
            </a:r>
            <a:r>
              <a:rPr lang="en-GB" sz="4400" dirty="0"/>
              <a:t>is our </a:t>
            </a:r>
            <a:r>
              <a:rPr lang="en-GB" sz="4400" dirty="0" smtClean="0"/>
              <a:t>apostolic vision?</a:t>
            </a:r>
          </a:p>
          <a:p>
            <a:pPr>
              <a:spcBef>
                <a:spcPts val="1200"/>
              </a:spcBef>
            </a:pPr>
            <a:r>
              <a:rPr lang="en-GB" sz="4400" dirty="0" smtClean="0"/>
              <a:t>What is our vision for church 2014?</a:t>
            </a:r>
          </a:p>
          <a:p>
            <a:pPr>
              <a:spcBef>
                <a:spcPts val="1200"/>
              </a:spcBef>
            </a:pPr>
            <a:r>
              <a:rPr lang="en-GB" sz="4400" dirty="0" smtClean="0"/>
              <a:t>What is our wider apostolic vision?</a:t>
            </a:r>
          </a:p>
          <a:p>
            <a:pPr>
              <a:spcBef>
                <a:spcPts val="1200"/>
              </a:spcBef>
            </a:pPr>
            <a:r>
              <a:rPr lang="en-GB" sz="4400" dirty="0" smtClean="0"/>
              <a:t>Where are we going?</a:t>
            </a:r>
          </a:p>
          <a:p>
            <a:pPr>
              <a:spcBef>
                <a:spcPts val="1200"/>
              </a:spcBef>
            </a:pPr>
            <a:r>
              <a:rPr lang="en-GB" sz="4400" dirty="0" smtClean="0"/>
              <a:t>How are we going to get there?</a:t>
            </a:r>
            <a:endParaRPr lang="en-GB" sz="4400" dirty="0"/>
          </a:p>
          <a:p>
            <a:pPr>
              <a:spcBef>
                <a:spcPts val="1200"/>
              </a:spcBef>
            </a:pPr>
            <a:endParaRPr lang="en-GB" sz="4400" dirty="0"/>
          </a:p>
        </p:txBody>
      </p:sp>
    </p:spTree>
    <p:extLst>
      <p:ext uri="{BB962C8B-B14F-4D97-AF65-F5344CB8AC3E}">
        <p14:creationId xmlns:p14="http://schemas.microsoft.com/office/powerpoint/2010/main" val="4114910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20000"/>
          </a:bodyPr>
          <a:lstStyle/>
          <a:p>
            <a:r>
              <a:rPr lang="en-GB" sz="4400" dirty="0">
                <a:effectLst>
                  <a:outerShdw blurRad="38100" dist="38100" dir="2700000" algn="ctr" rotWithShape="0">
                    <a:schemeClr val="tx1"/>
                  </a:outerShdw>
                </a:effectLst>
              </a:rPr>
              <a:t>The word "apostle" is the Greek word </a:t>
            </a:r>
            <a:r>
              <a:rPr lang="en-GB" sz="4400" dirty="0" err="1">
                <a:effectLst>
                  <a:outerShdw blurRad="38100" dist="38100" dir="2700000" algn="ctr" rotWithShape="0">
                    <a:schemeClr val="tx1"/>
                  </a:outerShdw>
                </a:effectLst>
              </a:rPr>
              <a:t>apostolos</a:t>
            </a:r>
            <a:r>
              <a:rPr lang="en-GB" sz="4400" dirty="0">
                <a:effectLst>
                  <a:outerShdw blurRad="38100" dist="38100" dir="2700000" algn="ctr" rotWithShape="0">
                    <a:schemeClr val="tx1"/>
                  </a:outerShdw>
                </a:effectLst>
              </a:rPr>
              <a:t> meaning SENT ONE</a:t>
            </a:r>
            <a:r>
              <a:rPr lang="en-GB" sz="4400" dirty="0" smtClean="0">
                <a:effectLst>
                  <a:outerShdw blurRad="38100" dist="38100" dir="2700000" algn="ctr" rotWithShape="0">
                    <a:schemeClr val="tx1"/>
                  </a:outerShdw>
                </a:effectLst>
              </a:rPr>
              <a:t>.</a:t>
            </a:r>
          </a:p>
          <a:p>
            <a:r>
              <a:rPr lang="en-GB" sz="4400" dirty="0">
                <a:effectLst>
                  <a:outerShdw blurRad="38100" dist="38100" dir="2700000" algn="ctr" rotWithShape="0">
                    <a:schemeClr val="tx1"/>
                  </a:outerShdw>
                </a:effectLst>
              </a:rPr>
              <a:t>What does it mean to be FIRST?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What </a:t>
            </a:r>
            <a:r>
              <a:rPr lang="en-GB" sz="4400" dirty="0">
                <a:effectLst>
                  <a:outerShdw blurRad="38100" dist="38100" dir="2700000" algn="ctr" rotWithShape="0">
                    <a:schemeClr val="tx1"/>
                  </a:outerShdw>
                </a:effectLst>
              </a:rPr>
              <a:t>are the characteristics of those who are FIRST?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First </a:t>
            </a:r>
            <a:r>
              <a:rPr lang="en-GB" sz="4400" dirty="0">
                <a:effectLst>
                  <a:outerShdw blurRad="38100" dist="38100" dir="2700000" algn="ctr" rotWithShape="0">
                    <a:schemeClr val="tx1"/>
                  </a:outerShdw>
                </a:effectLst>
              </a:rPr>
              <a:t>refers to responsibility. It refers to inheritance and blessing.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It </a:t>
            </a:r>
            <a:r>
              <a:rPr lang="en-GB" sz="4400" dirty="0">
                <a:effectLst>
                  <a:outerShdw blurRad="38100" dist="38100" dir="2700000" algn="ctr" rotWithShape="0">
                    <a:schemeClr val="tx1"/>
                  </a:outerShdw>
                </a:effectLst>
              </a:rPr>
              <a:t>refers to authority. It is a privilege to be first. There are advantages to being first. It is a </a:t>
            </a:r>
            <a:r>
              <a:rPr lang="en-GB" sz="4400" dirty="0" smtClean="0">
                <a:effectLst>
                  <a:outerShdw blurRad="38100" dist="38100" dir="2700000" algn="ctr" rotWithShape="0">
                    <a:schemeClr val="tx1"/>
                  </a:outerShdw>
                </a:effectLst>
              </a:rPr>
              <a:t>favoured </a:t>
            </a:r>
            <a:r>
              <a:rPr lang="en-GB" sz="4400" dirty="0">
                <a:effectLst>
                  <a:outerShdw blurRad="38100" dist="38100" dir="2700000" algn="ctr" rotWithShape="0">
                    <a:schemeClr val="tx1"/>
                  </a:outerShdw>
                </a:effectLst>
              </a:rPr>
              <a:t>position.</a:t>
            </a:r>
          </a:p>
        </p:txBody>
      </p:sp>
    </p:spTree>
    <p:extLst>
      <p:ext uri="{BB962C8B-B14F-4D97-AF65-F5344CB8AC3E}">
        <p14:creationId xmlns:p14="http://schemas.microsoft.com/office/powerpoint/2010/main" val="3740828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20000"/>
          </a:bodyPr>
          <a:lstStyle/>
          <a:p>
            <a:r>
              <a:rPr lang="en-GB" sz="4400" dirty="0">
                <a:effectLst>
                  <a:outerShdw blurRad="38100" dist="38100" dir="2700000" algn="ctr" rotWithShape="0">
                    <a:schemeClr val="tx1"/>
                  </a:outerShdw>
                </a:effectLst>
              </a:rPr>
              <a:t>These believers are </a:t>
            </a:r>
            <a:r>
              <a:rPr lang="en-GB" sz="4400" smtClean="0">
                <a:effectLst>
                  <a:outerShdw blurRad="38100" dist="38100" dir="2700000" algn="ctr" rotWithShape="0">
                    <a:schemeClr val="tx1"/>
                  </a:outerShdw>
                </a:effectLst>
              </a:rPr>
              <a:t>pioneers </a:t>
            </a:r>
          </a:p>
          <a:p>
            <a:r>
              <a:rPr lang="en-GB" sz="4400" smtClean="0">
                <a:effectLst>
                  <a:outerShdw blurRad="38100" dist="38100" dir="2700000" algn="ctr" rotWithShape="0">
                    <a:schemeClr val="tx1"/>
                  </a:outerShdw>
                </a:effectLst>
              </a:rPr>
              <a:t>Synonyms </a:t>
            </a:r>
            <a:r>
              <a:rPr lang="en-GB" sz="4400" dirty="0">
                <a:effectLst>
                  <a:outerShdw blurRad="38100" dist="38100" dir="2700000" algn="ctr" rotWithShape="0">
                    <a:schemeClr val="tx1"/>
                  </a:outerShdw>
                </a:effectLst>
              </a:rPr>
              <a:t>for </a:t>
            </a:r>
            <a:r>
              <a:rPr lang="en-GB" sz="4400" dirty="0" smtClean="0">
                <a:effectLst>
                  <a:outerShdw blurRad="38100" dist="38100" dir="2700000" algn="ctr" rotWithShape="0">
                    <a:schemeClr val="tx1"/>
                  </a:outerShdw>
                </a:effectLst>
              </a:rPr>
              <a:t>include</a:t>
            </a:r>
            <a:r>
              <a:rPr lang="en-GB" sz="4400" dirty="0">
                <a:effectLst>
                  <a:outerShdw blurRad="38100" dist="38100" dir="2700000" algn="ctr" rotWithShape="0">
                    <a:schemeClr val="tx1"/>
                  </a:outerShdw>
                </a:effectLst>
              </a:rPr>
              <a:t>: pathfinder, trailblazer, explorer, </a:t>
            </a:r>
            <a:r>
              <a:rPr lang="en-GB" sz="4400" dirty="0">
                <a:solidFill>
                  <a:srgbClr val="FFFF00"/>
                </a:solidFill>
                <a:effectLst>
                  <a:outerShdw blurRad="38100" dist="38100" dir="2700000" algn="ctr" rotWithShape="0">
                    <a:schemeClr val="tx1"/>
                  </a:outerShdw>
                </a:effectLst>
              </a:rPr>
              <a:t>forerunner</a:t>
            </a:r>
            <a:r>
              <a:rPr lang="en-GB" sz="4400" dirty="0">
                <a:effectLst>
                  <a:outerShdw blurRad="38100" dist="38100" dir="2700000" algn="ctr" rotWithShape="0">
                    <a:schemeClr val="tx1"/>
                  </a:outerShdw>
                </a:effectLst>
              </a:rPr>
              <a:t>, predecessor, and </a:t>
            </a:r>
            <a:r>
              <a:rPr lang="en-GB" sz="4400" dirty="0" smtClean="0">
                <a:effectLst>
                  <a:outerShdw blurRad="38100" dist="38100" dir="2700000" algn="ctr" rotWithShape="0">
                    <a:schemeClr val="tx1"/>
                  </a:outerShdw>
                </a:effectLst>
              </a:rPr>
              <a:t>innovator.</a:t>
            </a:r>
          </a:p>
          <a:p>
            <a:r>
              <a:rPr lang="en-GB" sz="4400" dirty="0" smtClean="0">
                <a:effectLst>
                  <a:outerShdw blurRad="38100" dist="38100" dir="2700000" algn="ctr" rotWithShape="0">
                    <a:schemeClr val="tx1"/>
                  </a:outerShdw>
                </a:effectLst>
              </a:rPr>
              <a:t>To </a:t>
            </a:r>
            <a:r>
              <a:rPr lang="en-GB" sz="4400" dirty="0">
                <a:effectLst>
                  <a:outerShdw blurRad="38100" dist="38100" dir="2700000" algn="ctr" rotWithShape="0">
                    <a:schemeClr val="tx1"/>
                  </a:outerShdw>
                </a:effectLst>
              </a:rPr>
              <a:t>"pioneer" means to set in motion, start the ball rolling, take the first step, take the initiative, break the ice, lead the way, blaze the trail, institute, inaugurate, found, establish, set up, lay the first stone, lay the foundation, introduce, launch, or usher in.</a:t>
            </a:r>
          </a:p>
        </p:txBody>
      </p:sp>
    </p:spTree>
    <p:extLst>
      <p:ext uri="{BB962C8B-B14F-4D97-AF65-F5344CB8AC3E}">
        <p14:creationId xmlns:p14="http://schemas.microsoft.com/office/powerpoint/2010/main" val="136743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20000"/>
          </a:bodyPr>
          <a:lstStyle/>
          <a:p>
            <a:r>
              <a:rPr lang="en-GB" sz="4400" dirty="0">
                <a:effectLst>
                  <a:outerShdw blurRad="38100" dist="38100" dir="2700000" algn="ctr" rotWithShape="0">
                    <a:schemeClr val="tx1"/>
                  </a:outerShdw>
                </a:effectLst>
              </a:rPr>
              <a:t>There are different areas and ways in which one can be first:</a:t>
            </a:r>
          </a:p>
          <a:p>
            <a:r>
              <a:rPr lang="en-GB" sz="4400" dirty="0" smtClean="0">
                <a:effectLst>
                  <a:outerShdw blurRad="38100" dist="38100" dir="2700000" algn="ctr" rotWithShape="0">
                    <a:schemeClr val="tx1"/>
                  </a:outerShdw>
                </a:effectLst>
              </a:rPr>
              <a:t>FIRST </a:t>
            </a:r>
            <a:r>
              <a:rPr lang="en-GB" sz="4400" dirty="0">
                <a:effectLst>
                  <a:outerShdw blurRad="38100" dist="38100" dir="2700000" algn="ctr" rotWithShape="0">
                    <a:schemeClr val="tx1"/>
                  </a:outerShdw>
                </a:effectLst>
              </a:rPr>
              <a:t>in power represents a potentate</a:t>
            </a:r>
            <a:r>
              <a:rPr lang="en-GB" sz="4400" dirty="0" smtClean="0">
                <a:effectLst>
                  <a:outerShdw blurRad="38100" dist="38100" dir="2700000" algn="ctr" rotWithShape="0">
                    <a:schemeClr val="tx1"/>
                  </a:outerShdw>
                </a:effectLst>
              </a:rPr>
              <a:t>.</a:t>
            </a:r>
          </a:p>
          <a:p>
            <a:r>
              <a:rPr lang="en-GB" sz="4400" dirty="0">
                <a:effectLst>
                  <a:outerShdw blurRad="38100" dist="38100" dir="2700000" algn="ctr" rotWithShape="0">
                    <a:schemeClr val="tx1"/>
                  </a:outerShdw>
                </a:effectLst>
              </a:rPr>
              <a:t>FIRST in authority represents a ruler or a leader.</a:t>
            </a:r>
          </a:p>
          <a:p>
            <a:r>
              <a:rPr lang="en-GB" sz="4400" dirty="0" smtClean="0">
                <a:effectLst>
                  <a:outerShdw blurRad="38100" dist="38100" dir="2700000" algn="ctr" rotWithShape="0">
                    <a:schemeClr val="tx1"/>
                  </a:outerShdw>
                </a:effectLst>
              </a:rPr>
              <a:t>FIRST </a:t>
            </a:r>
            <a:r>
              <a:rPr lang="en-GB" sz="4400" dirty="0">
                <a:effectLst>
                  <a:outerShdw blurRad="38100" dist="38100" dir="2700000" algn="ctr" rotWithShape="0">
                    <a:schemeClr val="tx1"/>
                  </a:outerShdw>
                </a:effectLst>
              </a:rPr>
              <a:t>in rank represents a captain or a general.</a:t>
            </a:r>
          </a:p>
          <a:p>
            <a:r>
              <a:rPr lang="en-GB" sz="4400" dirty="0" smtClean="0">
                <a:effectLst>
                  <a:outerShdw blurRad="38100" dist="38100" dir="2700000" algn="ctr" rotWithShape="0">
                    <a:schemeClr val="tx1"/>
                  </a:outerShdw>
                </a:effectLst>
              </a:rPr>
              <a:t>FIRST </a:t>
            </a:r>
            <a:r>
              <a:rPr lang="en-GB" sz="4400" dirty="0">
                <a:effectLst>
                  <a:outerShdw blurRad="38100" dist="38100" dir="2700000" algn="ctr" rotWithShape="0">
                    <a:schemeClr val="tx1"/>
                  </a:outerShdw>
                </a:effectLst>
              </a:rPr>
              <a:t>in knowledge represents a valedictorian or a doctor.</a:t>
            </a:r>
          </a:p>
          <a:p>
            <a:r>
              <a:rPr lang="en-GB" sz="4400" dirty="0" smtClean="0">
                <a:effectLst>
                  <a:outerShdw blurRad="38100" dist="38100" dir="2700000" algn="ctr" rotWithShape="0">
                    <a:schemeClr val="tx1"/>
                  </a:outerShdw>
                </a:effectLst>
              </a:rPr>
              <a:t>FIRST </a:t>
            </a:r>
            <a:r>
              <a:rPr lang="en-GB" sz="4400" dirty="0">
                <a:effectLst>
                  <a:outerShdw blurRad="38100" dist="38100" dir="2700000" algn="ctr" rotWithShape="0">
                    <a:schemeClr val="tx1"/>
                  </a:outerShdw>
                </a:effectLst>
              </a:rPr>
              <a:t>in time represents a pioneer.</a:t>
            </a:r>
          </a:p>
          <a:p>
            <a:pPr marL="0" indent="0">
              <a:buNone/>
            </a:pP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225196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r>
              <a:rPr lang="en-GB" sz="4400" dirty="0">
                <a:effectLst>
                  <a:outerShdw blurRad="38100" dist="38100" dir="2700000" algn="ctr" rotWithShape="0">
                    <a:schemeClr val="tx1"/>
                  </a:outerShdw>
                </a:effectLst>
              </a:rPr>
              <a:t>FIRST in lineage represents a patriarch.</a:t>
            </a:r>
          </a:p>
          <a:p>
            <a:r>
              <a:rPr lang="en-GB" sz="4400" dirty="0" smtClean="0">
                <a:effectLst>
                  <a:outerShdw blurRad="38100" dist="38100" dir="2700000" algn="ctr" rotWithShape="0">
                    <a:schemeClr val="tx1"/>
                  </a:outerShdw>
                </a:effectLst>
              </a:rPr>
              <a:t>FIRST </a:t>
            </a:r>
            <a:r>
              <a:rPr lang="en-GB" sz="4400" dirty="0">
                <a:effectLst>
                  <a:outerShdw blurRad="38100" dist="38100" dir="2700000" algn="ctr" rotWithShape="0">
                    <a:schemeClr val="tx1"/>
                  </a:outerShdw>
                </a:effectLst>
              </a:rPr>
              <a:t>in revelation represents a prophetic people.</a:t>
            </a:r>
          </a:p>
          <a:p>
            <a:r>
              <a:rPr lang="en-GB" sz="4400" dirty="0" smtClean="0">
                <a:effectLst>
                  <a:outerShdw blurRad="38100" dist="38100" dir="2700000" algn="ctr" rotWithShape="0">
                    <a:schemeClr val="tx1"/>
                  </a:outerShdw>
                </a:effectLst>
              </a:rPr>
              <a:t>FIRST </a:t>
            </a:r>
            <a:r>
              <a:rPr lang="en-GB" sz="4400" dirty="0">
                <a:effectLst>
                  <a:outerShdw blurRad="38100" dist="38100" dir="2700000" algn="ctr" rotWithShape="0">
                    <a:schemeClr val="tx1"/>
                  </a:outerShdw>
                </a:effectLst>
              </a:rPr>
              <a:t>in suffering represents a martyr.</a:t>
            </a:r>
          </a:p>
          <a:p>
            <a:r>
              <a:rPr lang="en-GB" sz="4400" dirty="0" smtClean="0">
                <a:effectLst>
                  <a:outerShdw blurRad="38100" dist="38100" dir="2700000" algn="ctr" rotWithShape="0">
                    <a:schemeClr val="tx1"/>
                  </a:outerShdw>
                </a:effectLst>
              </a:rPr>
              <a:t>FIRST </a:t>
            </a:r>
            <a:r>
              <a:rPr lang="en-GB" sz="4400" dirty="0">
                <a:effectLst>
                  <a:outerShdw blurRad="38100" dist="38100" dir="2700000" algn="ctr" rotWithShape="0">
                    <a:schemeClr val="tx1"/>
                  </a:outerShdw>
                </a:effectLst>
              </a:rPr>
              <a:t>in believing represents the first fruits of them that believe.</a:t>
            </a:r>
          </a:p>
          <a:p>
            <a:r>
              <a:rPr lang="en-GB" sz="4400" dirty="0" smtClean="0">
                <a:effectLst>
                  <a:outerShdw blurRad="38100" dist="38100" dir="2700000" algn="ctr" rotWithShape="0">
                    <a:schemeClr val="tx1"/>
                  </a:outerShdw>
                </a:effectLst>
              </a:rPr>
              <a:t>FIRST </a:t>
            </a:r>
            <a:r>
              <a:rPr lang="en-GB" sz="4400" dirty="0">
                <a:effectLst>
                  <a:outerShdw blurRad="38100" dist="38100" dir="2700000" algn="ctr" rotWithShape="0">
                    <a:schemeClr val="tx1"/>
                  </a:outerShdw>
                </a:effectLst>
              </a:rPr>
              <a:t>in receiving represents the first fruits of them that receive.</a:t>
            </a:r>
          </a:p>
        </p:txBody>
      </p:sp>
    </p:spTree>
    <p:extLst>
      <p:ext uri="{BB962C8B-B14F-4D97-AF65-F5344CB8AC3E}">
        <p14:creationId xmlns:p14="http://schemas.microsoft.com/office/powerpoint/2010/main" val="25127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a:effectLst>
                  <a:outerShdw blurRad="38100" dist="38100" dir="2700000" algn="ctr" rotWithShape="0">
                    <a:schemeClr val="tx1"/>
                  </a:outerShdw>
                </a:effectLst>
              </a:rPr>
              <a:t>FIRST in receiving represents the first fruits of them that receive.</a:t>
            </a:r>
          </a:p>
          <a:p>
            <a:r>
              <a:rPr lang="en-GB" sz="4400" dirty="0" smtClean="0">
                <a:effectLst>
                  <a:outerShdw blurRad="38100" dist="38100" dir="2700000" algn="ctr" rotWithShape="0">
                    <a:schemeClr val="tx1"/>
                  </a:outerShdw>
                </a:effectLst>
              </a:rPr>
              <a:t>FIRST </a:t>
            </a:r>
            <a:r>
              <a:rPr lang="en-GB" sz="4400" dirty="0">
                <a:effectLst>
                  <a:outerShdw blurRad="38100" dist="38100" dir="2700000" algn="ctr" rotWithShape="0">
                    <a:schemeClr val="tx1"/>
                  </a:outerShdw>
                </a:effectLst>
              </a:rPr>
              <a:t>in blessing represents the firstborn.</a:t>
            </a:r>
          </a:p>
          <a:p>
            <a:r>
              <a:rPr lang="en-GB" sz="4400" dirty="0" smtClean="0">
                <a:effectLst>
                  <a:outerShdw blurRad="38100" dist="38100" dir="2700000" algn="ctr" rotWithShape="0">
                    <a:schemeClr val="tx1"/>
                  </a:outerShdw>
                </a:effectLst>
              </a:rPr>
              <a:t>FIRST </a:t>
            </a:r>
            <a:r>
              <a:rPr lang="en-GB" sz="4400" dirty="0">
                <a:effectLst>
                  <a:outerShdw blurRad="38100" dist="38100" dir="2700000" algn="ctr" rotWithShape="0">
                    <a:schemeClr val="tx1"/>
                  </a:outerShdw>
                </a:effectLst>
              </a:rPr>
              <a:t>in possessing represents a Joshua generation.</a:t>
            </a:r>
          </a:p>
          <a:p>
            <a:r>
              <a:rPr lang="en-GB" sz="4400" dirty="0" smtClean="0">
                <a:effectLst>
                  <a:outerShdw blurRad="38100" dist="38100" dir="2700000" algn="ctr" rotWithShape="0">
                    <a:schemeClr val="tx1"/>
                  </a:outerShdw>
                </a:effectLst>
              </a:rPr>
              <a:t>FIRST </a:t>
            </a:r>
            <a:r>
              <a:rPr lang="en-GB" sz="4400" dirty="0">
                <a:effectLst>
                  <a:outerShdw blurRad="38100" dist="38100" dir="2700000" algn="ctr" rotWithShape="0">
                    <a:schemeClr val="tx1"/>
                  </a:outerShdw>
                </a:effectLst>
              </a:rPr>
              <a:t>in breakthrough represents a people of new levels.</a:t>
            </a:r>
          </a:p>
        </p:txBody>
      </p:sp>
    </p:spTree>
    <p:extLst>
      <p:ext uri="{BB962C8B-B14F-4D97-AF65-F5344CB8AC3E}">
        <p14:creationId xmlns:p14="http://schemas.microsoft.com/office/powerpoint/2010/main" val="110912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breakthrough people! A "breakthrough" is a significant or sudden advance or development. It is also an act or instance of removing or surpassing an obstruction or restriction</a:t>
            </a:r>
            <a:r>
              <a:rPr lang="en-GB" sz="4400" dirty="0" smtClean="0">
                <a:effectLst>
                  <a:outerShdw blurRad="38100" dist="38100" dir="2700000" algn="ctr" rotWithShape="0">
                    <a:schemeClr val="tx1"/>
                  </a:outerShdw>
                </a:effectLst>
              </a:rPr>
              <a:t>.</a:t>
            </a:r>
          </a:p>
          <a:p>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38399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20000"/>
          </a:bodyPr>
          <a:lstStyle/>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breakthrough into new regions and territories, both naturally and spiritually. They are cutting edge believers. They are on the forefront of what God is doing in the earth.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If </a:t>
            </a:r>
            <a:r>
              <a:rPr lang="en-GB" sz="4400" dirty="0">
                <a:effectLst>
                  <a:outerShdw blurRad="38100" dist="38100" dir="2700000" algn="ctr" rotWithShape="0">
                    <a:schemeClr val="tx1"/>
                  </a:outerShdw>
                </a:effectLst>
              </a:rPr>
              <a:t>a trail is not there, they will make one. They follow the paths that others have already opened and make new paths when necessary. They are people of faith who believe and act on what they believe.</a:t>
            </a:r>
          </a:p>
        </p:txBody>
      </p:sp>
    </p:spTree>
    <p:extLst>
      <p:ext uri="{BB962C8B-B14F-4D97-AF65-F5344CB8AC3E}">
        <p14:creationId xmlns:p14="http://schemas.microsoft.com/office/powerpoint/2010/main" val="198744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r>
              <a:rPr lang="en-GB" sz="4400" dirty="0">
                <a:effectLst>
                  <a:outerShdw blurRad="38100" dist="38100" dir="2700000" algn="ctr" rotWithShape="0">
                    <a:schemeClr val="tx1"/>
                  </a:outerShdw>
                </a:effectLst>
              </a:rPr>
              <a:t>As pioneers, they are both dependent and independent. They are independent from the control of men. They are very dependent upon the Holy Spirit and His direction. They refuse to be controlled by the opinions of men. They are not controlled by family or friends. They are not controlled by religious organizations that refuse to move with change.</a:t>
            </a:r>
          </a:p>
        </p:txBody>
      </p:sp>
    </p:spTree>
    <p:extLst>
      <p:ext uri="{BB962C8B-B14F-4D97-AF65-F5344CB8AC3E}">
        <p14:creationId xmlns:p14="http://schemas.microsoft.com/office/powerpoint/2010/main" val="1132493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a:effectLst>
                  <a:outerShdw blurRad="38100" dist="38100" dir="2700000" algn="ctr" rotWithShape="0">
                    <a:schemeClr val="tx1"/>
                  </a:outerShdw>
                </a:effectLst>
              </a:rPr>
              <a:t>They hate witchcraft, slavery and control. They would rather obey God than man (Acts 5:29). They rely upon the blessing and power of God. They recognize that without God they can do nothing.</a:t>
            </a:r>
          </a:p>
        </p:txBody>
      </p:sp>
    </p:spTree>
    <p:extLst>
      <p:ext uri="{BB962C8B-B14F-4D97-AF65-F5344CB8AC3E}">
        <p14:creationId xmlns:p14="http://schemas.microsoft.com/office/powerpoint/2010/main" val="998597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often considered crazy. But there is a reason behind their "madness". Pioneers are often accused of being "crazy". They don't make sense to natural men. They operate beyond what is considered "reasonable". They go beyond the limitations of natural reason. They often try what is unreasonable, but succeed</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2543117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4813"/>
            <a:ext cx="8229600" cy="708688"/>
          </a:xfrm>
        </p:spPr>
        <p:txBody>
          <a:bodyPr>
            <a:normAutofit fontScale="90000"/>
          </a:bodyPr>
          <a:lstStyle/>
          <a:p>
            <a:r>
              <a:rPr lang="en-GB" dirty="0">
                <a:effectLst>
                  <a:outerShdw blurRad="38100" dist="38100" dir="2700000" algn="tl">
                    <a:srgbClr val="000000"/>
                  </a:outerShdw>
                </a:effectLst>
              </a:rPr>
              <a:t>Vision Destiny 2014</a:t>
            </a:r>
            <a:endParaRPr lang="en-GB" dirty="0"/>
          </a:p>
        </p:txBody>
      </p:sp>
      <p:sp>
        <p:nvSpPr>
          <p:cNvPr id="3" name="Content Placeholder 2"/>
          <p:cNvSpPr>
            <a:spLocks noGrp="1"/>
          </p:cNvSpPr>
          <p:nvPr>
            <p:ph idx="1"/>
          </p:nvPr>
        </p:nvSpPr>
        <p:spPr>
          <a:xfrm>
            <a:off x="0" y="836712"/>
            <a:ext cx="9144000" cy="6021288"/>
          </a:xfrm>
        </p:spPr>
        <p:txBody>
          <a:bodyPr>
            <a:normAutofit fontScale="92500" lnSpcReduction="10000"/>
          </a:bodyPr>
          <a:lstStyle/>
          <a:p>
            <a:pPr>
              <a:spcBef>
                <a:spcPts val="1200"/>
              </a:spcBef>
            </a:pPr>
            <a:r>
              <a:rPr lang="en-GB" sz="4400" dirty="0" smtClean="0"/>
              <a:t>Context for 2014</a:t>
            </a:r>
          </a:p>
          <a:p>
            <a:pPr>
              <a:spcBef>
                <a:spcPts val="1200"/>
              </a:spcBef>
            </a:pPr>
            <a:r>
              <a:rPr lang="en-GB" sz="4400" dirty="0"/>
              <a:t>What is </a:t>
            </a:r>
            <a:r>
              <a:rPr lang="en-GB" sz="4400" dirty="0" smtClean="0"/>
              <a:t>going saying?</a:t>
            </a:r>
          </a:p>
          <a:p>
            <a:pPr>
              <a:spcBef>
                <a:spcPts val="1200"/>
              </a:spcBef>
            </a:pPr>
            <a:r>
              <a:rPr lang="en-GB" sz="4400" dirty="0" smtClean="0"/>
              <a:t>Sons of Issachar</a:t>
            </a:r>
          </a:p>
          <a:p>
            <a:pPr>
              <a:spcBef>
                <a:spcPts val="1200"/>
              </a:spcBef>
            </a:pPr>
            <a:r>
              <a:rPr lang="en-GB" sz="4400" dirty="0" smtClean="0"/>
              <a:t>1 </a:t>
            </a:r>
            <a:r>
              <a:rPr lang="en-GB" sz="4400" dirty="0" err="1" smtClean="0"/>
              <a:t>Chron</a:t>
            </a:r>
            <a:r>
              <a:rPr lang="en-GB" sz="4400" dirty="0"/>
              <a:t> 7:5 Their relatives among all the families of Issachar were mighty men of </a:t>
            </a:r>
            <a:r>
              <a:rPr lang="en-GB" sz="4400" dirty="0" smtClean="0"/>
              <a:t>valour</a:t>
            </a:r>
          </a:p>
          <a:p>
            <a:pPr>
              <a:spcBef>
                <a:spcPts val="1200"/>
              </a:spcBef>
            </a:pPr>
            <a:r>
              <a:rPr lang="en-GB" sz="4400" dirty="0" smtClean="0"/>
              <a:t>1 </a:t>
            </a:r>
            <a:r>
              <a:rPr lang="en-GB" sz="4400" dirty="0" err="1" smtClean="0"/>
              <a:t>Cron</a:t>
            </a:r>
            <a:r>
              <a:rPr lang="en-GB" sz="4400" dirty="0"/>
              <a:t> 12:32 Of the sons of Issachar, men who understood the times, with knowledge of what Israel should do</a:t>
            </a:r>
          </a:p>
        </p:txBody>
      </p:sp>
    </p:spTree>
    <p:extLst>
      <p:ext uri="{BB962C8B-B14F-4D97-AF65-F5344CB8AC3E}">
        <p14:creationId xmlns:p14="http://schemas.microsoft.com/office/powerpoint/2010/main" val="37456965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lnSpcReduction="10000"/>
          </a:bodyPr>
          <a:lstStyle/>
          <a:p>
            <a:r>
              <a:rPr lang="en-GB" sz="4400" dirty="0">
                <a:effectLst>
                  <a:outerShdw blurRad="38100" dist="38100" dir="2700000" algn="ctr" rotWithShape="0">
                    <a:schemeClr val="tx1"/>
                  </a:outerShdw>
                </a:effectLst>
              </a:rPr>
              <a:t>They are not afraid of failure. They operate with the spirit of faith. They are not controlled by fear. They are not afraid to try new things. They are not afraid to preach new truths. If they fail, it is no reflection on them because they are not afraid of losing their reputation. Their reputation does not come before obeying God</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2164183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lnSpcReduction="10000"/>
          </a:bodyPr>
          <a:lstStyle/>
          <a:p>
            <a:r>
              <a:rPr lang="en-GB" sz="4400" dirty="0">
                <a:effectLst>
                  <a:outerShdw blurRad="38100" dist="38100" dir="2700000" algn="ctr" rotWithShape="0">
                    <a:schemeClr val="tx1"/>
                  </a:outerShdw>
                </a:effectLst>
              </a:rPr>
              <a:t>The </a:t>
            </a:r>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of the previous move may not be the </a:t>
            </a:r>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of the present move. It takes a great deal of strength to be a </a:t>
            </a:r>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 Much energy is expended in the advancing of the purposes of God. Some believers, after expending much strength in previous</a:t>
            </a:r>
          </a:p>
        </p:txBody>
      </p:sp>
    </p:spTree>
    <p:extLst>
      <p:ext uri="{BB962C8B-B14F-4D97-AF65-F5344CB8AC3E}">
        <p14:creationId xmlns:p14="http://schemas.microsoft.com/office/powerpoint/2010/main" val="1041117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a:effectLst>
                  <a:outerShdw blurRad="38100" dist="38100" dir="2700000" algn="ctr" rotWithShape="0">
                    <a:schemeClr val="tx1"/>
                  </a:outerShdw>
                </a:effectLst>
              </a:rPr>
              <a:t>moves, would rather rest and enjoy the benefits of what they have already achieved. They have a hard time pressing into new battles in order to conquer new territory.</a:t>
            </a:r>
          </a:p>
        </p:txBody>
      </p:sp>
    </p:spTree>
    <p:extLst>
      <p:ext uri="{BB962C8B-B14F-4D97-AF65-F5344CB8AC3E}">
        <p14:creationId xmlns:p14="http://schemas.microsoft.com/office/powerpoint/2010/main" val="201121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10000"/>
          </a:bodyPr>
          <a:lstStyle/>
          <a:p>
            <a:r>
              <a:rPr lang="en-GB" sz="4400" dirty="0">
                <a:effectLst>
                  <a:outerShdw blurRad="38100" dist="38100" dir="2700000" algn="ctr" rotWithShape="0">
                    <a:schemeClr val="tx1"/>
                  </a:outerShdw>
                </a:effectLst>
              </a:rPr>
              <a:t>derive our word prototype from the Greek word proton.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A </a:t>
            </a:r>
            <a:r>
              <a:rPr lang="en-GB" sz="4400" dirty="0">
                <a:effectLst>
                  <a:outerShdw blurRad="38100" dist="38100" dir="2700000" algn="ctr" rotWithShape="0">
                    <a:schemeClr val="tx1"/>
                  </a:outerShdw>
                </a:effectLst>
              </a:rPr>
              <a:t>prototype is a model. It is a </a:t>
            </a:r>
            <a:r>
              <a:rPr lang="en-GB" sz="4400" dirty="0" smtClean="0">
                <a:effectLst>
                  <a:outerShdw blurRad="38100" dist="38100" dir="2700000" algn="ctr" rotWithShape="0">
                    <a:schemeClr val="tx1"/>
                  </a:outerShdw>
                </a:effectLst>
              </a:rPr>
              <a:t>standard.</a:t>
            </a:r>
          </a:p>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set new </a:t>
            </a:r>
            <a:r>
              <a:rPr lang="en-GB" sz="4400" dirty="0" smtClean="0">
                <a:effectLst>
                  <a:outerShdw blurRad="38100" dist="38100" dir="2700000" algn="ctr" rotWithShape="0">
                    <a:schemeClr val="tx1"/>
                  </a:outerShdw>
                </a:effectLst>
              </a:rPr>
              <a:t>standards.</a:t>
            </a: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raise up models for future generations to follow.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A </a:t>
            </a:r>
            <a:r>
              <a:rPr lang="en-GB" sz="4400" dirty="0">
                <a:effectLst>
                  <a:outerShdw blurRad="38100" dist="38100" dir="2700000" algn="ctr" rotWithShape="0">
                    <a:schemeClr val="tx1"/>
                  </a:outerShdw>
                </a:effectLst>
              </a:rPr>
              <a:t>prototype is a paradigm. It is a </a:t>
            </a:r>
            <a:r>
              <a:rPr lang="en-GB" sz="4400" dirty="0" smtClean="0">
                <a:effectLst>
                  <a:outerShdw blurRad="38100" dist="38100" dir="2700000" algn="ctr" rotWithShape="0">
                    <a:schemeClr val="tx1"/>
                  </a:outerShdw>
                </a:effectLst>
              </a:rPr>
              <a:t>pattern.</a:t>
            </a:r>
          </a:p>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pattern </a:t>
            </a:r>
            <a:r>
              <a:rPr lang="en-GB" sz="4400" dirty="0" smtClean="0">
                <a:effectLst>
                  <a:outerShdw blurRad="38100" dist="38100" dir="2700000" algn="ctr" rotWithShape="0">
                    <a:schemeClr val="tx1"/>
                  </a:outerShdw>
                </a:effectLst>
              </a:rPr>
              <a:t>believers.</a:t>
            </a:r>
          </a:p>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churches are pattern churches.</a:t>
            </a:r>
          </a:p>
        </p:txBody>
      </p:sp>
    </p:spTree>
    <p:extLst>
      <p:ext uri="{BB962C8B-B14F-4D97-AF65-F5344CB8AC3E}">
        <p14:creationId xmlns:p14="http://schemas.microsoft.com/office/powerpoint/2010/main" val="378343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a:effectLst>
                  <a:outerShdw blurRad="38100" dist="38100" dir="2700000" algn="ctr" rotWithShape="0">
                    <a:schemeClr val="tx1"/>
                  </a:outerShdw>
                </a:effectLst>
              </a:rPr>
              <a:t>David was a </a:t>
            </a:r>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 He released a pattern of worship.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Abraham </a:t>
            </a:r>
            <a:r>
              <a:rPr lang="en-GB" sz="4400" dirty="0">
                <a:effectLst>
                  <a:outerShdw blurRad="38100" dist="38100" dir="2700000" algn="ctr" rotWithShape="0">
                    <a:schemeClr val="tx1"/>
                  </a:outerShdw>
                </a:effectLst>
              </a:rPr>
              <a:t>gave us a pattern concerning faith.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Samuel </a:t>
            </a:r>
            <a:r>
              <a:rPr lang="en-GB" sz="4400" dirty="0">
                <a:effectLst>
                  <a:outerShdw blurRad="38100" dist="38100" dir="2700000" algn="ctr" rotWithShape="0">
                    <a:schemeClr val="tx1"/>
                  </a:outerShdw>
                </a:effectLst>
              </a:rPr>
              <a:t>released a pattern concerning the prophetic.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Joshua </a:t>
            </a:r>
            <a:r>
              <a:rPr lang="en-GB" sz="4400" dirty="0">
                <a:effectLst>
                  <a:outerShdw blurRad="38100" dist="38100" dir="2700000" algn="ctr" rotWithShape="0">
                    <a:schemeClr val="tx1"/>
                  </a:outerShdw>
                </a:effectLst>
              </a:rPr>
              <a:t>gives a pattern of warfare. Elijah gives a pattern of prayer. </a:t>
            </a:r>
          </a:p>
        </p:txBody>
      </p:sp>
    </p:spTree>
    <p:extLst>
      <p:ext uri="{BB962C8B-B14F-4D97-AF65-F5344CB8AC3E}">
        <p14:creationId xmlns:p14="http://schemas.microsoft.com/office/powerpoint/2010/main" val="2939325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a:effectLst>
                  <a:outerShdw blurRad="38100" dist="38100" dir="2700000" algn="ctr" rotWithShape="0">
                    <a:schemeClr val="tx1"/>
                  </a:outerShdw>
                </a:effectLst>
              </a:rPr>
              <a:t>Daniel gives us a pattern for dreams and visions.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Jesus </a:t>
            </a:r>
            <a:r>
              <a:rPr lang="en-GB" sz="4400" dirty="0">
                <a:effectLst>
                  <a:outerShdw blurRad="38100" dist="38100" dir="2700000" algn="ctr" rotWithShape="0">
                    <a:schemeClr val="tx1"/>
                  </a:outerShdw>
                </a:effectLst>
              </a:rPr>
              <a:t>is our Pattern for being sons and daughters of God.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He </a:t>
            </a:r>
            <a:r>
              <a:rPr lang="en-GB" sz="4400" dirty="0">
                <a:effectLst>
                  <a:outerShdw blurRad="38100" dist="38100" dir="2700000" algn="ctr" rotWithShape="0">
                    <a:schemeClr val="tx1"/>
                  </a:outerShdw>
                </a:effectLst>
              </a:rPr>
              <a:t>is the Perfect Pattern of heaven on earth.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Paul </a:t>
            </a:r>
            <a:r>
              <a:rPr lang="en-GB" sz="4400" dirty="0">
                <a:effectLst>
                  <a:outerShdw blurRad="38100" dist="38100" dir="2700000" algn="ctr" rotWithShape="0">
                    <a:schemeClr val="tx1"/>
                  </a:outerShdw>
                </a:effectLst>
              </a:rPr>
              <a:t>is a pattern apostle.</a:t>
            </a:r>
          </a:p>
          <a:p>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365171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10000"/>
          </a:bodyPr>
          <a:lstStyle/>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minister with </a:t>
            </a:r>
            <a:r>
              <a:rPr lang="en-GB" sz="4400" dirty="0" smtClean="0">
                <a:effectLst>
                  <a:outerShdw blurRad="38100" dist="38100" dir="2700000" algn="ctr" rotWithShape="0">
                    <a:schemeClr val="tx1"/>
                  </a:outerShdw>
                </a:effectLst>
              </a:rPr>
              <a:t>passion.</a:t>
            </a:r>
          </a:p>
          <a:p>
            <a:r>
              <a:rPr lang="en-GB" sz="4400" dirty="0" smtClean="0">
                <a:effectLst>
                  <a:outerShdw blurRad="38100" dist="38100" dir="2700000" algn="ctr" rotWithShape="0">
                    <a:schemeClr val="tx1"/>
                  </a:outerShdw>
                </a:effectLst>
              </a:rPr>
              <a:t>Passion </a:t>
            </a:r>
            <a:r>
              <a:rPr lang="en-GB" sz="4400" dirty="0">
                <a:effectLst>
                  <a:outerShdw blurRad="38100" dist="38100" dir="2700000" algn="ctr" rotWithShape="0">
                    <a:schemeClr val="tx1"/>
                  </a:outerShdw>
                </a:effectLst>
              </a:rPr>
              <a:t>is compelling emotion. It is strong enthusiasm. It is a strong desire for something.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preach with </a:t>
            </a:r>
            <a:r>
              <a:rPr lang="en-GB" sz="4400" dirty="0" smtClean="0">
                <a:effectLst>
                  <a:outerShdw blurRad="38100" dist="38100" dir="2700000" algn="ctr" rotWithShape="0">
                    <a:schemeClr val="tx1"/>
                  </a:outerShdw>
                </a:effectLst>
              </a:rPr>
              <a:t>passion.</a:t>
            </a: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worship and minister with passion. Jesus was consumed with zeal (John 2:17</a:t>
            </a:r>
            <a:r>
              <a:rPr lang="en-GB" sz="4400" dirty="0" smtClean="0">
                <a:effectLst>
                  <a:outerShdw blurRad="38100" dist="38100" dir="2700000" algn="ctr" rotWithShape="0">
                    <a:schemeClr val="tx1"/>
                  </a:outerShdw>
                </a:effectLst>
              </a:rPr>
              <a:t>).</a:t>
            </a:r>
          </a:p>
          <a:p>
            <a:r>
              <a:rPr lang="en-GB" sz="4400" dirty="0" smtClean="0">
                <a:effectLst>
                  <a:outerShdw blurRad="38100" dist="38100" dir="2700000" algn="ctr" rotWithShape="0">
                    <a:schemeClr val="tx1"/>
                  </a:outerShdw>
                </a:effectLst>
              </a:rPr>
              <a:t>He </a:t>
            </a:r>
            <a:r>
              <a:rPr lang="en-GB" sz="4400" dirty="0">
                <a:effectLst>
                  <a:outerShdw blurRad="38100" dist="38100" dir="2700000" algn="ctr" rotWithShape="0">
                    <a:schemeClr val="tx1"/>
                  </a:outerShdw>
                </a:effectLst>
              </a:rPr>
              <a:t>was passionate about his Father's house. </a:t>
            </a:r>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passionate about the House of the Lord.</a:t>
            </a:r>
          </a:p>
        </p:txBody>
      </p:sp>
    </p:spTree>
    <p:extLst>
      <p:ext uri="{BB962C8B-B14F-4D97-AF65-F5344CB8AC3E}">
        <p14:creationId xmlns:p14="http://schemas.microsoft.com/office/powerpoint/2010/main" val="796657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77500" lnSpcReduction="20000"/>
          </a:bodyPr>
          <a:lstStyle/>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a:t>
            </a:r>
            <a:r>
              <a:rPr lang="en-GB" sz="4400" dirty="0" smtClean="0">
                <a:effectLst>
                  <a:outerShdw blurRad="38100" dist="38100" dir="2700000" algn="ctr" rotWithShape="0">
                    <a:schemeClr val="tx1"/>
                  </a:outerShdw>
                </a:effectLst>
              </a:rPr>
              <a:t>extreme.</a:t>
            </a:r>
          </a:p>
          <a:p>
            <a:r>
              <a:rPr lang="en-GB" sz="4400" dirty="0" smtClean="0">
                <a:effectLst>
                  <a:outerShdw blurRad="38100" dist="38100" dir="2700000" algn="ctr" rotWithShape="0">
                    <a:schemeClr val="tx1"/>
                  </a:outerShdw>
                </a:effectLst>
              </a:rPr>
              <a:t>Extreme </a:t>
            </a:r>
            <a:r>
              <a:rPr lang="en-GB" sz="4400" dirty="0">
                <a:effectLst>
                  <a:outerShdw blurRad="38100" dist="38100" dir="2700000" algn="ctr" rotWithShape="0">
                    <a:schemeClr val="tx1"/>
                  </a:outerShdw>
                </a:effectLst>
              </a:rPr>
              <a:t>means going well beyond the ordinary or average.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It </a:t>
            </a:r>
            <a:r>
              <a:rPr lang="en-GB" sz="4400" dirty="0">
                <a:effectLst>
                  <a:outerShdw blurRad="38100" dist="38100" dir="2700000" algn="ctr" rotWithShape="0">
                    <a:schemeClr val="tx1"/>
                  </a:outerShdw>
                </a:effectLst>
              </a:rPr>
              <a:t>means exceedingly great in degree. It means to be radical.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do not compromise to avoid </a:t>
            </a:r>
            <a:r>
              <a:rPr lang="en-GB" sz="4400" dirty="0" smtClean="0">
                <a:effectLst>
                  <a:outerShdw blurRad="38100" dist="38100" dir="2700000" algn="ctr" rotWithShape="0">
                    <a:schemeClr val="tx1"/>
                  </a:outerShdw>
                </a:effectLst>
              </a:rPr>
              <a:t>persecution.</a:t>
            </a: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do not preach "balance" at the expense of truth. They believe in going all the way. To them, compromise is not an </a:t>
            </a:r>
            <a:r>
              <a:rPr lang="en-GB" sz="4400" dirty="0" smtClean="0">
                <a:effectLst>
                  <a:outerShdw blurRad="38100" dist="38100" dir="2700000" algn="ctr" rotWithShape="0">
                    <a:schemeClr val="tx1"/>
                  </a:outerShdw>
                </a:effectLst>
              </a:rPr>
              <a:t>option.</a:t>
            </a:r>
          </a:p>
          <a:p>
            <a:r>
              <a:rPr lang="en-GB" sz="4400" dirty="0" smtClean="0">
                <a:effectLst>
                  <a:outerShdw blurRad="38100" dist="38100" dir="2700000" algn="ctr" rotWithShape="0">
                    <a:schemeClr val="tx1"/>
                  </a:outerShdw>
                </a:effectLst>
              </a:rPr>
              <a:t>Extreme </a:t>
            </a:r>
            <a:r>
              <a:rPr lang="en-GB" sz="4400" dirty="0">
                <a:effectLst>
                  <a:outerShdw blurRad="38100" dist="38100" dir="2700000" algn="ctr" rotWithShape="0">
                    <a:schemeClr val="tx1"/>
                  </a:outerShdw>
                </a:effectLst>
              </a:rPr>
              <a:t>means exceptional, extraordinary, maximum, and complete.</a:t>
            </a:r>
          </a:p>
        </p:txBody>
      </p:sp>
    </p:spTree>
    <p:extLst>
      <p:ext uri="{BB962C8B-B14F-4D97-AF65-F5344CB8AC3E}">
        <p14:creationId xmlns:p14="http://schemas.microsoft.com/office/powerpoint/2010/main" val="2042782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70000" lnSpcReduction="20000"/>
          </a:bodyPr>
          <a:lstStyle/>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people of courage. These two characteristics are necessary to be a </a:t>
            </a:r>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 It takes courage and boldness to be at the forefront of what God is doing. They keep their boldness in spite of opposition and persecution. To be bold means to be intrepid, fearless, and daring. </a:t>
            </a:r>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bold to preach new truth. They are bold to try new things. The righteous are as bold as a lion.</a:t>
            </a:r>
          </a:p>
          <a:p>
            <a:r>
              <a:rPr lang="en-GB" sz="4400" dirty="0">
                <a:effectLst>
                  <a:outerShdw blurRad="38100" dist="38100" dir="2700000" algn="ctr" rotWithShape="0">
                    <a:schemeClr val="tx1"/>
                  </a:outerShdw>
                </a:effectLst>
              </a:rPr>
              <a:t>The lion is a symbol of the apostolic ministry. It is a picture of courage and boldness. It represents fearlessness. The lion was the symbol of Judah. Judah means praise. </a:t>
            </a:r>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bold in praise. They are also bold in dealing with demons.</a:t>
            </a:r>
          </a:p>
        </p:txBody>
      </p:sp>
    </p:spTree>
    <p:extLst>
      <p:ext uri="{BB962C8B-B14F-4D97-AF65-F5344CB8AC3E}">
        <p14:creationId xmlns:p14="http://schemas.microsoft.com/office/powerpoint/2010/main" val="4154942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62500" lnSpcReduction="20000"/>
          </a:bodyPr>
          <a:lstStyle/>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people of faith. Abraham is a type of a </a:t>
            </a:r>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 He left his home in obedience to the word of God, not knowing where he was going. He had to move out by faith. Sometimes </a:t>
            </a:r>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moving out to a destination unknown. All they know is that they have heard from God. Apostolic believers carry a spirit of faith (2 Corinthians 4:13).</a:t>
            </a:r>
          </a:p>
          <a:p>
            <a:r>
              <a:rPr lang="en-GB" sz="4400" dirty="0">
                <a:effectLst>
                  <a:outerShdw blurRad="38100" dist="38100" dir="2700000" algn="ctr" rotWithShape="0">
                    <a:schemeClr val="tx1"/>
                  </a:outerShdw>
                </a:effectLst>
              </a:rPr>
              <a:t>Pioneers have to believe. They must launch out in faith, not knowing sometimes where they are going. To some they may appear to be reckless or foolish, but they have heard from heaven. They leave their places of comfort and security to receive a promised inheritance. Abraham became the father of faith to all who would believe. He left a pattern for future generations to follow.</a:t>
            </a:r>
          </a:p>
        </p:txBody>
      </p:sp>
    </p:spTree>
    <p:extLst>
      <p:ext uri="{BB962C8B-B14F-4D97-AF65-F5344CB8AC3E}">
        <p14:creationId xmlns:p14="http://schemas.microsoft.com/office/powerpoint/2010/main" val="2626724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11188" y="5276850"/>
            <a:ext cx="7634287" cy="742950"/>
          </a:xfrm>
          <a:prstGeom prst="rect">
            <a:avLst/>
          </a:prstGeom>
          <a:solidFill>
            <a:srgbClr val="00FFFF">
              <a:alpha val="55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dirty="0" smtClean="0">
              <a:solidFill>
                <a:srgbClr val="000000"/>
              </a:solidFill>
              <a:latin typeface="Tahoma" pitchFamily="34" charset="0"/>
            </a:endParaRPr>
          </a:p>
        </p:txBody>
      </p:sp>
      <p:sp>
        <p:nvSpPr>
          <p:cNvPr id="21507" name="Rectangle 3"/>
          <p:cNvSpPr>
            <a:spLocks noChangeArrowheads="1"/>
          </p:cNvSpPr>
          <p:nvPr/>
        </p:nvSpPr>
        <p:spPr bwMode="auto">
          <a:xfrm>
            <a:off x="1763713" y="4533900"/>
            <a:ext cx="6481762" cy="742950"/>
          </a:xfrm>
          <a:prstGeom prst="rect">
            <a:avLst/>
          </a:prstGeom>
          <a:solidFill>
            <a:srgbClr val="008080">
              <a:alpha val="59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dirty="0" smtClean="0">
              <a:solidFill>
                <a:srgbClr val="000000"/>
              </a:solidFill>
              <a:latin typeface="Tahoma" pitchFamily="34" charset="0"/>
            </a:endParaRPr>
          </a:p>
        </p:txBody>
      </p:sp>
      <p:sp>
        <p:nvSpPr>
          <p:cNvPr id="21508" name="Rectangle 4"/>
          <p:cNvSpPr>
            <a:spLocks noChangeArrowheads="1"/>
          </p:cNvSpPr>
          <p:nvPr/>
        </p:nvSpPr>
        <p:spPr bwMode="auto">
          <a:xfrm>
            <a:off x="2987675" y="3789363"/>
            <a:ext cx="5257800" cy="742950"/>
          </a:xfrm>
          <a:prstGeom prst="rect">
            <a:avLst/>
          </a:prstGeom>
          <a:solidFill>
            <a:srgbClr val="0000FF">
              <a:alpha val="42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dirty="0" smtClean="0">
              <a:solidFill>
                <a:srgbClr val="000000"/>
              </a:solidFill>
              <a:latin typeface="Tahoma" pitchFamily="34" charset="0"/>
            </a:endParaRPr>
          </a:p>
        </p:txBody>
      </p:sp>
      <p:sp>
        <p:nvSpPr>
          <p:cNvPr id="21509" name="Rectangle 5"/>
          <p:cNvSpPr>
            <a:spLocks noChangeArrowheads="1"/>
          </p:cNvSpPr>
          <p:nvPr/>
        </p:nvSpPr>
        <p:spPr bwMode="auto">
          <a:xfrm>
            <a:off x="4859338" y="2276475"/>
            <a:ext cx="3384550" cy="1512888"/>
          </a:xfrm>
          <a:prstGeom prst="rect">
            <a:avLst/>
          </a:prstGeom>
          <a:solidFill>
            <a:srgbClr val="3366FF">
              <a:alpha val="2899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dirty="0" smtClean="0">
              <a:solidFill>
                <a:srgbClr val="000000"/>
              </a:solidFill>
              <a:latin typeface="Tahoma" pitchFamily="34" charset="0"/>
            </a:endParaRPr>
          </a:p>
        </p:txBody>
      </p:sp>
      <p:sp>
        <p:nvSpPr>
          <p:cNvPr id="21510" name="Rectangle 6"/>
          <p:cNvSpPr>
            <a:spLocks noChangeArrowheads="1"/>
          </p:cNvSpPr>
          <p:nvPr/>
        </p:nvSpPr>
        <p:spPr bwMode="auto">
          <a:xfrm>
            <a:off x="6948488" y="1557338"/>
            <a:ext cx="1296987" cy="719137"/>
          </a:xfrm>
          <a:prstGeom prst="rect">
            <a:avLst/>
          </a:prstGeom>
          <a:solidFill>
            <a:srgbClr val="0000FF">
              <a:alpha val="66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dirty="0" smtClean="0">
              <a:solidFill>
                <a:srgbClr val="000000"/>
              </a:solidFill>
              <a:latin typeface="Tahoma" pitchFamily="34" charset="0"/>
            </a:endParaRPr>
          </a:p>
        </p:txBody>
      </p:sp>
      <p:sp>
        <p:nvSpPr>
          <p:cNvPr id="21511" name="Rectangle 7"/>
          <p:cNvSpPr>
            <a:spLocks noChangeArrowheads="1"/>
          </p:cNvSpPr>
          <p:nvPr/>
        </p:nvSpPr>
        <p:spPr bwMode="auto">
          <a:xfrm>
            <a:off x="8243888" y="1268413"/>
            <a:ext cx="1008062" cy="4746625"/>
          </a:xfrm>
          <a:prstGeom prst="rect">
            <a:avLst/>
          </a:prstGeom>
          <a:solidFill>
            <a:srgbClr val="9900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dirty="0" smtClean="0">
              <a:solidFill>
                <a:srgbClr val="000000"/>
              </a:solidFill>
              <a:latin typeface="Tahoma" pitchFamily="34" charset="0"/>
            </a:endParaRPr>
          </a:p>
        </p:txBody>
      </p:sp>
      <p:sp>
        <p:nvSpPr>
          <p:cNvPr id="21512" name="Rectangle 8"/>
          <p:cNvSpPr>
            <a:spLocks noChangeArrowheads="1"/>
          </p:cNvSpPr>
          <p:nvPr/>
        </p:nvSpPr>
        <p:spPr bwMode="auto">
          <a:xfrm>
            <a:off x="4356100" y="3044825"/>
            <a:ext cx="2663825" cy="744538"/>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dirty="0" smtClean="0">
              <a:solidFill>
                <a:srgbClr val="000000"/>
              </a:solidFill>
              <a:latin typeface="Tahoma" pitchFamily="34" charset="0"/>
            </a:endParaRPr>
          </a:p>
        </p:txBody>
      </p:sp>
      <p:sp>
        <p:nvSpPr>
          <p:cNvPr id="21513" name="Text Box 9"/>
          <p:cNvSpPr txBox="1">
            <a:spLocks noChangeArrowheads="1"/>
          </p:cNvSpPr>
          <p:nvPr/>
        </p:nvSpPr>
        <p:spPr bwMode="auto">
          <a:xfrm>
            <a:off x="684213" y="5373688"/>
            <a:ext cx="74168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sz="1400" dirty="0" smtClean="0">
                <a:solidFill>
                  <a:srgbClr val="000000"/>
                </a:solidFill>
              </a:rPr>
              <a:t>Fatherhood, Sonship, Royal Identity</a:t>
            </a:r>
            <a:r>
              <a:rPr lang="en-GB" sz="1200" dirty="0" smtClean="0">
                <a:solidFill>
                  <a:srgbClr val="000000"/>
                </a:solidFill>
              </a:rPr>
              <a:t>         </a:t>
            </a:r>
            <a:r>
              <a:rPr lang="en-GB" sz="1600" dirty="0" smtClean="0">
                <a:solidFill>
                  <a:srgbClr val="000000"/>
                </a:solidFill>
              </a:rPr>
              <a:t>A CALL TO INTIMACY</a:t>
            </a:r>
            <a:r>
              <a:rPr lang="en-GB" sz="1200" dirty="0" smtClean="0">
                <a:solidFill>
                  <a:srgbClr val="000000"/>
                </a:solidFill>
              </a:rPr>
              <a:t>             </a:t>
            </a:r>
            <a:r>
              <a:rPr lang="en-GB" sz="1400" dirty="0" smtClean="0">
                <a:solidFill>
                  <a:srgbClr val="000000"/>
                </a:solidFill>
              </a:rPr>
              <a:t>Habitation of God</a:t>
            </a:r>
            <a:r>
              <a:rPr lang="en-GB" sz="1200" dirty="0" smtClean="0">
                <a:solidFill>
                  <a:srgbClr val="000000"/>
                </a:solidFill>
              </a:rPr>
              <a:t/>
            </a:r>
            <a:br>
              <a:rPr lang="en-GB" sz="1200" dirty="0" smtClean="0">
                <a:solidFill>
                  <a:srgbClr val="000000"/>
                </a:solidFill>
              </a:rPr>
            </a:br>
            <a:r>
              <a:rPr lang="en-GB" sz="1200" dirty="0" smtClean="0">
                <a:solidFill>
                  <a:srgbClr val="000000"/>
                </a:solidFill>
              </a:rPr>
              <a:t>                          Song Solomon 8:6</a:t>
            </a:r>
          </a:p>
        </p:txBody>
      </p:sp>
      <p:sp>
        <p:nvSpPr>
          <p:cNvPr id="21514" name="Text Box 10"/>
          <p:cNvSpPr txBox="1">
            <a:spLocks noChangeArrowheads="1"/>
          </p:cNvSpPr>
          <p:nvPr/>
        </p:nvSpPr>
        <p:spPr bwMode="auto">
          <a:xfrm>
            <a:off x="1908175" y="4724400"/>
            <a:ext cx="5976938"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sz="1600" dirty="0" smtClean="0">
                <a:solidFill>
                  <a:srgbClr val="000000"/>
                </a:solidFill>
              </a:rPr>
              <a:t>Matt 13	GATHERING &amp; REMOVING STUMBLING BLOCKS</a:t>
            </a:r>
            <a:br>
              <a:rPr lang="en-GB" sz="1600" dirty="0" smtClean="0">
                <a:solidFill>
                  <a:srgbClr val="000000"/>
                </a:solidFill>
              </a:rPr>
            </a:br>
            <a:r>
              <a:rPr lang="en-GB" sz="1600" dirty="0" smtClean="0">
                <a:solidFill>
                  <a:srgbClr val="000000"/>
                </a:solidFill>
              </a:rPr>
              <a:t>Releasing Joshua Generation</a:t>
            </a:r>
            <a:r>
              <a:rPr lang="en-GB" sz="1200" dirty="0" smtClean="0">
                <a:solidFill>
                  <a:srgbClr val="000000"/>
                </a:solidFill>
              </a:rPr>
              <a:t> 	</a:t>
            </a:r>
          </a:p>
        </p:txBody>
      </p:sp>
      <p:sp>
        <p:nvSpPr>
          <p:cNvPr id="21515" name="Text Box 11"/>
          <p:cNvSpPr txBox="1">
            <a:spLocks noChangeArrowheads="1"/>
          </p:cNvSpPr>
          <p:nvPr/>
        </p:nvSpPr>
        <p:spPr bwMode="auto">
          <a:xfrm>
            <a:off x="3059113" y="3933825"/>
            <a:ext cx="5113337"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sz="1600" dirty="0" smtClean="0">
                <a:solidFill>
                  <a:srgbClr val="000000"/>
                </a:solidFill>
              </a:rPr>
              <a:t>1 Peter 4:17   JUDGMENT OF GOD’S HOUSEHOLD</a:t>
            </a:r>
            <a:r>
              <a:rPr lang="en-GB" sz="1200" dirty="0" smtClean="0">
                <a:solidFill>
                  <a:srgbClr val="000000"/>
                </a:solidFill>
              </a:rPr>
              <a:t> 	</a:t>
            </a:r>
          </a:p>
        </p:txBody>
      </p:sp>
      <p:sp>
        <p:nvSpPr>
          <p:cNvPr id="21516" name="Text Box 12"/>
          <p:cNvSpPr txBox="1">
            <a:spLocks noChangeArrowheads="1"/>
          </p:cNvSpPr>
          <p:nvPr/>
        </p:nvSpPr>
        <p:spPr bwMode="auto">
          <a:xfrm>
            <a:off x="4427538" y="3128963"/>
            <a:ext cx="25209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fontAlgn="base">
              <a:spcBef>
                <a:spcPct val="50000"/>
              </a:spcBef>
              <a:spcAft>
                <a:spcPct val="0"/>
              </a:spcAft>
            </a:pPr>
            <a:r>
              <a:rPr lang="en-GB" sz="1600" dirty="0" smtClean="0">
                <a:solidFill>
                  <a:srgbClr val="000000"/>
                </a:solidFill>
              </a:rPr>
              <a:t>Gen 41     HARVEST OF                 	 LABOURERS</a:t>
            </a:r>
            <a:endParaRPr lang="en-GB" sz="1200" dirty="0" smtClean="0">
              <a:solidFill>
                <a:srgbClr val="000000"/>
              </a:solidFill>
            </a:endParaRPr>
          </a:p>
        </p:txBody>
      </p:sp>
      <p:sp>
        <p:nvSpPr>
          <p:cNvPr id="21517" name="Text Box 13"/>
          <p:cNvSpPr txBox="1">
            <a:spLocks noChangeArrowheads="1"/>
          </p:cNvSpPr>
          <p:nvPr/>
        </p:nvSpPr>
        <p:spPr bwMode="auto">
          <a:xfrm>
            <a:off x="4787900" y="2420938"/>
            <a:ext cx="33845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sz="1600" dirty="0" err="1" smtClean="0">
                <a:solidFill>
                  <a:srgbClr val="000000"/>
                </a:solidFill>
              </a:rPr>
              <a:t>Heb</a:t>
            </a:r>
            <a:r>
              <a:rPr lang="en-GB" sz="1600" smtClean="0">
                <a:solidFill>
                  <a:srgbClr val="000000"/>
                </a:solidFill>
              </a:rPr>
              <a:t> 12:27    SHAKING OF WORLD SYSTEMS</a:t>
            </a:r>
            <a:r>
              <a:rPr lang="en-GB" sz="1200" smtClean="0">
                <a:solidFill>
                  <a:srgbClr val="000000"/>
                </a:solidFill>
              </a:rPr>
              <a:t>	</a:t>
            </a:r>
          </a:p>
        </p:txBody>
      </p:sp>
      <p:sp>
        <p:nvSpPr>
          <p:cNvPr id="21518" name="Text Box 14"/>
          <p:cNvSpPr txBox="1">
            <a:spLocks noChangeArrowheads="1"/>
          </p:cNvSpPr>
          <p:nvPr/>
        </p:nvSpPr>
        <p:spPr bwMode="auto">
          <a:xfrm>
            <a:off x="7092950" y="1628775"/>
            <a:ext cx="1008063" cy="6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sz="1600" smtClean="0">
                <a:solidFill>
                  <a:srgbClr val="000000"/>
                </a:solidFill>
              </a:rPr>
              <a:t>  FINAL </a:t>
            </a:r>
            <a:br>
              <a:rPr lang="en-GB" sz="1600" smtClean="0">
                <a:solidFill>
                  <a:srgbClr val="000000"/>
                </a:solidFill>
              </a:rPr>
            </a:br>
            <a:r>
              <a:rPr lang="en-GB" sz="1600" smtClean="0">
                <a:solidFill>
                  <a:srgbClr val="000000"/>
                </a:solidFill>
              </a:rPr>
              <a:t>HARVEST</a:t>
            </a:r>
            <a:r>
              <a:rPr lang="en-GB" sz="1200" smtClean="0">
                <a:solidFill>
                  <a:srgbClr val="000000"/>
                </a:solidFill>
              </a:rPr>
              <a:t>	</a:t>
            </a:r>
          </a:p>
        </p:txBody>
      </p:sp>
      <p:sp>
        <p:nvSpPr>
          <p:cNvPr id="21519" name="Text Box 15"/>
          <p:cNvSpPr txBox="1">
            <a:spLocks noChangeArrowheads="1"/>
          </p:cNvSpPr>
          <p:nvPr/>
        </p:nvSpPr>
        <p:spPr bwMode="auto">
          <a:xfrm>
            <a:off x="7092950" y="3213100"/>
            <a:ext cx="9350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sz="1600" smtClean="0">
                <a:solidFill>
                  <a:srgbClr val="000000"/>
                </a:solidFill>
              </a:rPr>
              <a:t>ISA 2:2</a:t>
            </a:r>
          </a:p>
        </p:txBody>
      </p:sp>
      <p:sp>
        <p:nvSpPr>
          <p:cNvPr id="21520" name="Text Box 16"/>
          <p:cNvSpPr txBox="1">
            <a:spLocks noChangeArrowheads="1"/>
          </p:cNvSpPr>
          <p:nvPr/>
        </p:nvSpPr>
        <p:spPr bwMode="auto">
          <a:xfrm>
            <a:off x="7740650" y="981075"/>
            <a:ext cx="9350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sz="1200" smtClean="0">
                <a:solidFill>
                  <a:srgbClr val="000000"/>
                </a:solidFill>
              </a:rPr>
              <a:t>LAST DAY</a:t>
            </a:r>
          </a:p>
        </p:txBody>
      </p:sp>
      <p:sp>
        <p:nvSpPr>
          <p:cNvPr id="21521" name="Text Box 17"/>
          <p:cNvSpPr txBox="1">
            <a:spLocks noChangeArrowheads="1"/>
          </p:cNvSpPr>
          <p:nvPr/>
        </p:nvSpPr>
        <p:spPr bwMode="auto">
          <a:xfrm>
            <a:off x="8532813" y="2349500"/>
            <a:ext cx="431800" cy="244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sz="1600" smtClean="0">
                <a:solidFill>
                  <a:srgbClr val="000000"/>
                </a:solidFill>
              </a:rPr>
              <a:t>A</a:t>
            </a:r>
            <a:br>
              <a:rPr lang="en-GB" sz="1600" smtClean="0">
                <a:solidFill>
                  <a:srgbClr val="000000"/>
                </a:solidFill>
              </a:rPr>
            </a:br>
            <a:r>
              <a:rPr lang="en-GB" sz="1600" smtClean="0">
                <a:solidFill>
                  <a:srgbClr val="000000"/>
                </a:solidFill>
              </a:rPr>
              <a:t>G</a:t>
            </a:r>
            <a:br>
              <a:rPr lang="en-GB" sz="1600" smtClean="0">
                <a:solidFill>
                  <a:srgbClr val="000000"/>
                </a:solidFill>
              </a:rPr>
            </a:br>
            <a:r>
              <a:rPr lang="en-GB" sz="1600" smtClean="0">
                <a:solidFill>
                  <a:srgbClr val="000000"/>
                </a:solidFill>
              </a:rPr>
              <a:t>E</a:t>
            </a:r>
          </a:p>
          <a:p>
            <a:pPr algn="ctr" fontAlgn="base">
              <a:spcBef>
                <a:spcPct val="50000"/>
              </a:spcBef>
              <a:spcAft>
                <a:spcPct val="0"/>
              </a:spcAft>
            </a:pPr>
            <a:r>
              <a:rPr lang="en-GB" sz="1600" smtClean="0">
                <a:solidFill>
                  <a:srgbClr val="000000"/>
                </a:solidFill>
              </a:rPr>
              <a:t>T</a:t>
            </a:r>
            <a:br>
              <a:rPr lang="en-GB" sz="1600" smtClean="0">
                <a:solidFill>
                  <a:srgbClr val="000000"/>
                </a:solidFill>
              </a:rPr>
            </a:br>
            <a:r>
              <a:rPr lang="en-GB" sz="1600" smtClean="0">
                <a:solidFill>
                  <a:srgbClr val="000000"/>
                </a:solidFill>
              </a:rPr>
              <a:t>O</a:t>
            </a:r>
          </a:p>
          <a:p>
            <a:pPr algn="ctr" fontAlgn="base">
              <a:spcBef>
                <a:spcPct val="50000"/>
              </a:spcBef>
              <a:spcAft>
                <a:spcPct val="0"/>
              </a:spcAft>
            </a:pPr>
            <a:r>
              <a:rPr lang="en-GB" sz="1600" smtClean="0">
                <a:solidFill>
                  <a:srgbClr val="000000"/>
                </a:solidFill>
              </a:rPr>
              <a:t>C</a:t>
            </a:r>
            <a:br>
              <a:rPr lang="en-GB" sz="1600" smtClean="0">
                <a:solidFill>
                  <a:srgbClr val="000000"/>
                </a:solidFill>
              </a:rPr>
            </a:br>
            <a:r>
              <a:rPr lang="en-GB" sz="1600" smtClean="0">
                <a:solidFill>
                  <a:srgbClr val="000000"/>
                </a:solidFill>
              </a:rPr>
              <a:t>O</a:t>
            </a:r>
            <a:br>
              <a:rPr lang="en-GB" sz="1600" smtClean="0">
                <a:solidFill>
                  <a:srgbClr val="000000"/>
                </a:solidFill>
              </a:rPr>
            </a:br>
            <a:r>
              <a:rPr lang="en-GB" sz="1600" smtClean="0">
                <a:solidFill>
                  <a:srgbClr val="000000"/>
                </a:solidFill>
              </a:rPr>
              <a:t>M</a:t>
            </a:r>
            <a:br>
              <a:rPr lang="en-GB" sz="1600" smtClean="0">
                <a:solidFill>
                  <a:srgbClr val="000000"/>
                </a:solidFill>
              </a:rPr>
            </a:br>
            <a:r>
              <a:rPr lang="en-GB" sz="1600" smtClean="0">
                <a:solidFill>
                  <a:srgbClr val="000000"/>
                </a:solidFill>
              </a:rPr>
              <a:t>E</a:t>
            </a:r>
          </a:p>
        </p:txBody>
      </p:sp>
      <p:sp>
        <p:nvSpPr>
          <p:cNvPr id="21522" name="Text Box 18"/>
          <p:cNvSpPr txBox="1">
            <a:spLocks noChangeArrowheads="1"/>
          </p:cNvSpPr>
          <p:nvPr/>
        </p:nvSpPr>
        <p:spPr bwMode="auto">
          <a:xfrm>
            <a:off x="7524750" y="6092825"/>
            <a:ext cx="1439863"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sz="1200" smtClean="0">
                <a:solidFill>
                  <a:srgbClr val="000000"/>
                </a:solidFill>
              </a:rPr>
              <a:t>DAY OF RESURRECTION</a:t>
            </a:r>
            <a:br>
              <a:rPr lang="en-GB" sz="1200" smtClean="0">
                <a:solidFill>
                  <a:srgbClr val="000000"/>
                </a:solidFill>
              </a:rPr>
            </a:br>
            <a:r>
              <a:rPr lang="en-GB" sz="1200" smtClean="0">
                <a:solidFill>
                  <a:srgbClr val="000000"/>
                </a:solidFill>
              </a:rPr>
              <a:t>&amp; JUDGMENT</a:t>
            </a:r>
          </a:p>
        </p:txBody>
      </p:sp>
      <p:sp>
        <p:nvSpPr>
          <p:cNvPr id="21523" name="Text Box 19"/>
          <p:cNvSpPr txBox="1">
            <a:spLocks noChangeArrowheads="1"/>
          </p:cNvSpPr>
          <p:nvPr/>
        </p:nvSpPr>
        <p:spPr bwMode="auto">
          <a:xfrm>
            <a:off x="1187450" y="5661025"/>
            <a:ext cx="9350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b="1" smtClean="0">
                <a:solidFill>
                  <a:srgbClr val="FF0000"/>
                </a:solidFill>
              </a:rPr>
              <a:t>WINE</a:t>
            </a:r>
          </a:p>
        </p:txBody>
      </p:sp>
      <p:sp>
        <p:nvSpPr>
          <p:cNvPr id="21524" name="Text Box 20"/>
          <p:cNvSpPr txBox="1">
            <a:spLocks noChangeArrowheads="1"/>
          </p:cNvSpPr>
          <p:nvPr/>
        </p:nvSpPr>
        <p:spPr bwMode="auto">
          <a:xfrm>
            <a:off x="2555875" y="4365625"/>
            <a:ext cx="9350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b="1" dirty="0" smtClean="0">
                <a:solidFill>
                  <a:srgbClr val="FF0000"/>
                </a:solidFill>
              </a:rPr>
              <a:t>FIRE</a:t>
            </a:r>
          </a:p>
        </p:txBody>
      </p:sp>
      <p:sp>
        <p:nvSpPr>
          <p:cNvPr id="21525" name="Text Box 21"/>
          <p:cNvSpPr txBox="1">
            <a:spLocks noChangeArrowheads="1"/>
          </p:cNvSpPr>
          <p:nvPr/>
        </p:nvSpPr>
        <p:spPr bwMode="auto">
          <a:xfrm>
            <a:off x="4427538" y="2781300"/>
            <a:ext cx="93503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b="1" smtClean="0">
                <a:solidFill>
                  <a:srgbClr val="FF0000"/>
                </a:solidFill>
              </a:rPr>
              <a:t>WIND</a:t>
            </a:r>
          </a:p>
        </p:txBody>
      </p:sp>
      <p:sp>
        <p:nvSpPr>
          <p:cNvPr id="21526" name="Text Box 22"/>
          <p:cNvSpPr txBox="1">
            <a:spLocks noChangeArrowheads="1"/>
          </p:cNvSpPr>
          <p:nvPr/>
        </p:nvSpPr>
        <p:spPr bwMode="auto">
          <a:xfrm>
            <a:off x="1042988" y="188913"/>
            <a:ext cx="5905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GB" sz="3600" smtClean="0">
                <a:solidFill>
                  <a:srgbClr val="009900"/>
                </a:solidFill>
                <a:effectLst>
                  <a:outerShdw blurRad="38100" dist="38100" dir="2700000" algn="tl">
                    <a:srgbClr val="C0C0C0"/>
                  </a:outerShdw>
                </a:effectLst>
              </a:rPr>
              <a:t>Prophetic Timetable</a:t>
            </a:r>
          </a:p>
        </p:txBody>
      </p:sp>
      <p:sp>
        <p:nvSpPr>
          <p:cNvPr id="21527" name="Text Box 23"/>
          <p:cNvSpPr txBox="1">
            <a:spLocks noChangeArrowheads="1"/>
          </p:cNvSpPr>
          <p:nvPr/>
        </p:nvSpPr>
        <p:spPr bwMode="auto">
          <a:xfrm>
            <a:off x="107950" y="908050"/>
            <a:ext cx="4176713" cy="2338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fontAlgn="base">
              <a:spcBef>
                <a:spcPct val="50000"/>
              </a:spcBef>
              <a:spcAft>
                <a:spcPct val="0"/>
              </a:spcAft>
            </a:pPr>
            <a:r>
              <a:rPr lang="en-GB" smtClean="0">
                <a:solidFill>
                  <a:srgbClr val="000000"/>
                </a:solidFill>
              </a:rPr>
              <a:t>Acts 2  Wine, Fire, Wind</a:t>
            </a:r>
          </a:p>
          <a:p>
            <a:pPr fontAlgn="base">
              <a:spcBef>
                <a:spcPct val="50000"/>
              </a:spcBef>
              <a:spcAft>
                <a:spcPct val="0"/>
              </a:spcAft>
            </a:pPr>
            <a:r>
              <a:rPr lang="en-GB" smtClean="0">
                <a:solidFill>
                  <a:srgbClr val="000000"/>
                </a:solidFill>
              </a:rPr>
              <a:t>Early Rain – Latter Rain</a:t>
            </a:r>
          </a:p>
          <a:p>
            <a:pPr fontAlgn="base">
              <a:spcBef>
                <a:spcPct val="50000"/>
              </a:spcBef>
              <a:spcAft>
                <a:spcPct val="0"/>
              </a:spcAft>
            </a:pPr>
            <a:r>
              <a:rPr lang="en-GB" smtClean="0">
                <a:solidFill>
                  <a:srgbClr val="000000"/>
                </a:solidFill>
              </a:rPr>
              <a:t>Former Glory – Latter Glory</a:t>
            </a:r>
          </a:p>
          <a:p>
            <a:pPr fontAlgn="base">
              <a:spcBef>
                <a:spcPct val="50000"/>
              </a:spcBef>
              <a:spcAft>
                <a:spcPct val="0"/>
              </a:spcAft>
            </a:pPr>
            <a:r>
              <a:rPr lang="en-GB" smtClean="0">
                <a:solidFill>
                  <a:srgbClr val="000000"/>
                </a:solidFill>
              </a:rPr>
              <a:t>Wine 1993/4  all caused church warfare</a:t>
            </a:r>
          </a:p>
          <a:p>
            <a:pPr fontAlgn="base">
              <a:spcBef>
                <a:spcPct val="50000"/>
              </a:spcBef>
              <a:spcAft>
                <a:spcPct val="0"/>
              </a:spcAft>
            </a:pPr>
            <a:r>
              <a:rPr lang="en-GB" smtClean="0">
                <a:solidFill>
                  <a:srgbClr val="000000"/>
                </a:solidFill>
              </a:rPr>
              <a:t>Fire Pensacola 1995 Flickers</a:t>
            </a:r>
          </a:p>
          <a:p>
            <a:pPr fontAlgn="base">
              <a:spcBef>
                <a:spcPct val="50000"/>
              </a:spcBef>
              <a:spcAft>
                <a:spcPct val="0"/>
              </a:spcAft>
            </a:pPr>
            <a:r>
              <a:rPr lang="en-GB" smtClean="0">
                <a:solidFill>
                  <a:srgbClr val="000000"/>
                </a:solidFill>
              </a:rPr>
              <a:t>Wind Lakeland 2008 Breeze</a:t>
            </a:r>
          </a:p>
        </p:txBody>
      </p:sp>
    </p:spTree>
    <p:extLst>
      <p:ext uri="{BB962C8B-B14F-4D97-AF65-F5344CB8AC3E}">
        <p14:creationId xmlns:p14="http://schemas.microsoft.com/office/powerpoint/2010/main" val="2041449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1524"/>
                                        </p:tgtEl>
                                      </p:cBhvr>
                                      <p:by x="650000" y="6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20000"/>
          </a:bodyPr>
          <a:lstStyle/>
          <a:p>
            <a:r>
              <a:rPr lang="en-GB" sz="4400" dirty="0">
                <a:effectLst>
                  <a:outerShdw blurRad="38100" dist="38100" dir="2700000" algn="ctr" rotWithShape="0">
                    <a:schemeClr val="tx1"/>
                  </a:outerShdw>
                </a:effectLst>
              </a:rPr>
              <a:t>Ephesians 3:5</a:t>
            </a:r>
          </a:p>
          <a:p>
            <a:r>
              <a:rPr lang="en-GB" sz="4400" dirty="0" smtClean="0">
                <a:effectLst>
                  <a:outerShdw blurRad="38100" dist="38100" dir="2700000" algn="ctr" rotWithShape="0">
                    <a:schemeClr val="tx1"/>
                  </a:outerShdw>
                </a:effectLst>
              </a:rPr>
              <a:t>Which </a:t>
            </a:r>
            <a:r>
              <a:rPr lang="en-GB" sz="4400" dirty="0">
                <a:effectLst>
                  <a:outerShdw blurRad="38100" dist="38100" dir="2700000" algn="ctr" rotWithShape="0">
                    <a:schemeClr val="tx1"/>
                  </a:outerShdw>
                </a:effectLst>
              </a:rPr>
              <a:t>in other ages was not made known unto the sons of men, as it is now revealed unto his holy apostles and prophets by the Spirit;</a:t>
            </a:r>
          </a:p>
          <a:p>
            <a:r>
              <a:rPr lang="en-GB" sz="4400" dirty="0">
                <a:effectLst>
                  <a:outerShdw blurRad="38100" dist="38100" dir="2700000" algn="ctr" rotWithShape="0">
                    <a:schemeClr val="tx1"/>
                  </a:outerShdw>
                </a:effectLst>
              </a:rPr>
              <a:t>1 Peter 4:10</a:t>
            </a:r>
          </a:p>
          <a:p>
            <a:r>
              <a:rPr lang="en-GB" sz="4400" dirty="0" smtClean="0">
                <a:effectLst>
                  <a:outerShdw blurRad="38100" dist="38100" dir="2700000" algn="ctr" rotWithShape="0">
                    <a:schemeClr val="tx1"/>
                  </a:outerShdw>
                </a:effectLst>
              </a:rPr>
              <a:t>As </a:t>
            </a:r>
            <a:r>
              <a:rPr lang="en-GB" sz="4400" dirty="0">
                <a:effectLst>
                  <a:outerShdw blurRad="38100" dist="38100" dir="2700000" algn="ctr" rotWithShape="0">
                    <a:schemeClr val="tx1"/>
                  </a:outerShdw>
                </a:effectLst>
              </a:rPr>
              <a:t>every man hath received the gift, even so minister the same one to another, as good stewards of the manifold grace of God</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2782238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10000"/>
          </a:bodyPr>
          <a:lstStyle/>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people of great grace. Apostolic ministry is a ministry of great grace (Acts 4:33). </a:t>
            </a:r>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stewards of the manifold grace of God. They come behind in no gift, waiting for the coming of the Lord(1 Corinthians 1:7). We call this mega-grace. "Mega" is the Greek word for grace. It means large quantities or things that are extraordinary examples of their kind.</a:t>
            </a:r>
          </a:p>
        </p:txBody>
      </p:sp>
    </p:spTree>
    <p:extLst>
      <p:ext uri="{BB962C8B-B14F-4D97-AF65-F5344CB8AC3E}">
        <p14:creationId xmlns:p14="http://schemas.microsoft.com/office/powerpoint/2010/main" val="24497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10000"/>
          </a:bodyPr>
          <a:lstStyle/>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gifted. These gifts are the result of grace. These gifts are for blessing others. </a:t>
            </a:r>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a blessing wherever they go. They bring salvation, healing and deliverance to multitudes. Grace enables them to do extraordinary things. This is apostolic grace: grace to preach, teach, prophesy, cast out devils, heal the sick, pray, worship, and give.</a:t>
            </a:r>
          </a:p>
        </p:txBody>
      </p:sp>
    </p:spTree>
    <p:extLst>
      <p:ext uri="{BB962C8B-B14F-4D97-AF65-F5344CB8AC3E}">
        <p14:creationId xmlns:p14="http://schemas.microsoft.com/office/powerpoint/2010/main" val="377737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r>
              <a:rPr lang="en-GB" sz="4400" dirty="0">
                <a:effectLst>
                  <a:outerShdw blurRad="38100" dist="38100" dir="2700000" algn="ctr" rotWithShape="0">
                    <a:schemeClr val="tx1"/>
                  </a:outerShdw>
                </a:effectLst>
              </a:rPr>
              <a:t>This is also manifold grace. "Manifold" means of many kinds, numerous and varied. It means having numerous different parts, features, or forms. </a:t>
            </a:r>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not one-dimensional. They are multidimensional. They are multifaceted. They operate in different operations and manifestations of the Spirit.</a:t>
            </a:r>
          </a:p>
        </p:txBody>
      </p:sp>
    </p:spTree>
    <p:extLst>
      <p:ext uri="{BB962C8B-B14F-4D97-AF65-F5344CB8AC3E}">
        <p14:creationId xmlns:p14="http://schemas.microsoft.com/office/powerpoint/2010/main" val="1952233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20000"/>
          </a:bodyPr>
          <a:lstStyle/>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people of revelation. Apostolic ministry is a ministry of revelation. </a:t>
            </a:r>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have insight into truth that was hidden in previous generations. They walk in truth that was not known in previous ages. Revelations are mysteries revealed. </a:t>
            </a:r>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stewards of the mysteries of God (1 Corinthians 4:1). They dispense these mysteries throughout the earth through their preaching and teaching. They understand divine secrets. They have the privilege of understanding the mysteries of the Kingdom of God.</a:t>
            </a:r>
          </a:p>
        </p:txBody>
      </p:sp>
    </p:spTree>
    <p:extLst>
      <p:ext uri="{BB962C8B-B14F-4D97-AF65-F5344CB8AC3E}">
        <p14:creationId xmlns:p14="http://schemas.microsoft.com/office/powerpoint/2010/main" val="2654742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lnSpcReduction="10000"/>
          </a:bodyPr>
          <a:lstStyle/>
          <a:p>
            <a:r>
              <a:rPr lang="en-GB" sz="4400" dirty="0">
                <a:effectLst>
                  <a:outerShdw blurRad="38100" dist="38100" dir="2700000" algn="ctr" rotWithShape="0">
                    <a:schemeClr val="tx1"/>
                  </a:outerShdw>
                </a:effectLst>
              </a:rPr>
              <a:t>Revelation is insight. It is spiritual perception. It means an unveiling. Things that were veiled or hidden are unveiled. People who live by revelation are not limited by their natural understanding. They understand the invisible realm. They see what others cannot see. They operate on a higher level.</a:t>
            </a:r>
          </a:p>
        </p:txBody>
      </p:sp>
    </p:spTree>
    <p:extLst>
      <p:ext uri="{BB962C8B-B14F-4D97-AF65-F5344CB8AC3E}">
        <p14:creationId xmlns:p14="http://schemas.microsoft.com/office/powerpoint/2010/main" val="3484179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10000"/>
          </a:bodyPr>
          <a:lstStyle/>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people of purpose and destiny. </a:t>
            </a:r>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have insight into the plans and purposes of God. They are driven by purpose. They have definite goals. They know where they are going and have a strategy to get there.</a:t>
            </a:r>
          </a:p>
          <a:p>
            <a:r>
              <a:rPr lang="en-GB" sz="4400" dirty="0">
                <a:effectLst>
                  <a:outerShdw blurRad="38100" dist="38100" dir="2700000" algn="ctr" rotWithShape="0">
                    <a:schemeClr val="tx1"/>
                  </a:outerShdw>
                </a:effectLst>
              </a:rPr>
              <a:t>Purpose is intention, aim, objective, expectation, vision, dream, hope or desire. Purpose means determination, resolution, resolve, firmness, single-mindedness, persistence or perseverance.</a:t>
            </a:r>
          </a:p>
        </p:txBody>
      </p:sp>
    </p:spTree>
    <p:extLst>
      <p:ext uri="{BB962C8B-B14F-4D97-AF65-F5344CB8AC3E}">
        <p14:creationId xmlns:p14="http://schemas.microsoft.com/office/powerpoint/2010/main" val="1388590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a:effectLst>
                  <a:outerShdw blurRad="38100" dist="38100" dir="2700000" algn="ctr" rotWithShape="0">
                    <a:schemeClr val="tx1"/>
                  </a:outerShdw>
                </a:effectLst>
              </a:rPr>
              <a:t>People of purpose are devoted to finishing a commission. They are people of zeal. Nothing can turn them away from their purpose. They are driven to finish. Opposition or setback does not deter them. Nothing moves them from finishing their course (Acts 20:24)</a:t>
            </a:r>
          </a:p>
        </p:txBody>
      </p:sp>
    </p:spTree>
    <p:extLst>
      <p:ext uri="{BB962C8B-B14F-4D97-AF65-F5344CB8AC3E}">
        <p14:creationId xmlns:p14="http://schemas.microsoft.com/office/powerpoint/2010/main" val="2919964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77500" lnSpcReduction="20000"/>
          </a:bodyPr>
          <a:lstStyle/>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people of perseverance. Patience (perseverance) is a mark of true apostolic ministry.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persevere in spite of hardship and danger. They are patient in tribulation. They rejoice in tribulation. They glory in their infirmities. When they are weak, they are strong.</a:t>
            </a:r>
          </a:p>
          <a:p>
            <a:r>
              <a:rPr lang="en-GB" sz="4400" dirty="0">
                <a:effectLst>
                  <a:outerShdw blurRad="38100" dist="38100" dir="2700000" algn="ctr" rotWithShape="0">
                    <a:schemeClr val="tx1"/>
                  </a:outerShdw>
                </a:effectLst>
              </a:rPr>
              <a:t>They are focused on fulfilling their commission, and do not allow trials to deter </a:t>
            </a:r>
            <a:r>
              <a:rPr lang="en-GB" sz="4400" dirty="0" smtClean="0">
                <a:effectLst>
                  <a:outerShdw blurRad="38100" dist="38100" dir="2700000" algn="ctr" rotWithShape="0">
                    <a:schemeClr val="tx1"/>
                  </a:outerShdw>
                </a:effectLst>
              </a:rPr>
              <a:t>them.</a:t>
            </a: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understand that tests and trials come with the territory. They do not think it strange concerning fiery trials. They trust in the grace of God to sustain them.</a:t>
            </a:r>
          </a:p>
        </p:txBody>
      </p:sp>
    </p:spTree>
    <p:extLst>
      <p:ext uri="{BB962C8B-B14F-4D97-AF65-F5344CB8AC3E}">
        <p14:creationId xmlns:p14="http://schemas.microsoft.com/office/powerpoint/2010/main" val="261228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a:effectLst>
                  <a:outerShdw blurRad="38100" dist="38100" dir="2700000" algn="ctr" rotWithShape="0">
                    <a:schemeClr val="tx1"/>
                  </a:outerShdw>
                </a:effectLst>
              </a:rPr>
              <a:t>To persevere means to persist in pursuing something in spite of obstacles or </a:t>
            </a:r>
            <a:r>
              <a:rPr lang="en-GB" sz="4400" dirty="0" smtClean="0">
                <a:effectLst>
                  <a:outerShdw blurRad="38100" dist="38100" dir="2700000" algn="ctr" rotWithShape="0">
                    <a:schemeClr val="tx1"/>
                  </a:outerShdw>
                </a:effectLst>
              </a:rPr>
              <a:t>opposition.</a:t>
            </a:r>
          </a:p>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persistent. They do not give up. They have spiritual tenacity. They have a spiritual resolve and determination to continue in spite of the attacks of darkness.</a:t>
            </a:r>
          </a:p>
        </p:txBody>
      </p:sp>
    </p:spTree>
    <p:extLst>
      <p:ext uri="{BB962C8B-B14F-4D97-AF65-F5344CB8AC3E}">
        <p14:creationId xmlns:p14="http://schemas.microsoft.com/office/powerpoint/2010/main" val="4177135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Vision Destiny 2014</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tx1"/>
                  </a:outerShdw>
                </a:effectLst>
              </a:rPr>
              <a:t>Present the vision and strategy God is giving us for 2014  and beyond</a:t>
            </a:r>
          </a:p>
          <a:p>
            <a:r>
              <a:rPr lang="en-GB" sz="4400" dirty="0" smtClean="0">
                <a:effectLst>
                  <a:outerShdw blurRad="38100" dist="38100" dir="2700000" algn="ctr" rotWithShape="0">
                    <a:schemeClr val="tx1"/>
                  </a:outerShdw>
                </a:effectLst>
              </a:rPr>
              <a:t>Present the new ways God is revealing to administer His kingdom</a:t>
            </a:r>
          </a:p>
          <a:p>
            <a:r>
              <a:rPr lang="en-GB" sz="4400" dirty="0" smtClean="0">
                <a:effectLst>
                  <a:outerShdw blurRad="38100" dist="38100" dir="2700000" algn="ctr" rotWithShape="0">
                    <a:schemeClr val="tx1"/>
                  </a:outerShdw>
                </a:effectLst>
              </a:rPr>
              <a:t>Old has to be left behind to embrace the new</a:t>
            </a:r>
          </a:p>
          <a:p>
            <a:r>
              <a:rPr lang="en-GB" sz="4400" dirty="0" smtClean="0">
                <a:effectLst>
                  <a:outerShdw blurRad="38100" dist="38100" dir="2700000" algn="ctr" rotWithShape="0">
                    <a:schemeClr val="tx1"/>
                  </a:outerShdw>
                </a:effectLst>
              </a:rPr>
              <a:t>We are on a journey we can’t take the old ways with us</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4031577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77500" lnSpcReduction="20000"/>
          </a:bodyPr>
          <a:lstStyle/>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people of sacrifice. They are willing to make sacrifices in order to advance the purposes of God.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make financial sacrifices and sacrifices with their time. They lay down their lives. They are willing to lose in order to gain.</a:t>
            </a:r>
          </a:p>
          <a:p>
            <a:r>
              <a:rPr lang="en-GB" sz="4400" dirty="0">
                <a:effectLst>
                  <a:outerShdw blurRad="38100" dist="38100" dir="2700000" algn="ctr" rotWithShape="0">
                    <a:schemeClr val="tx1"/>
                  </a:outerShdw>
                </a:effectLst>
              </a:rPr>
              <a:t>To sacrifice means to make an offering.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offer themselves as a sacrifice. They offer their time, money, and life to the purposes of God. No price is too high to pay. Jesus is their example. He offered Himself to God as a sweet smelling sacrifice acceptable to God.</a:t>
            </a:r>
          </a:p>
        </p:txBody>
      </p:sp>
    </p:spTree>
    <p:extLst>
      <p:ext uri="{BB962C8B-B14F-4D97-AF65-F5344CB8AC3E}">
        <p14:creationId xmlns:p14="http://schemas.microsoft.com/office/powerpoint/2010/main" val="4145328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20000"/>
          </a:bodyPr>
          <a:lstStyle/>
          <a:p>
            <a:r>
              <a:rPr lang="en-GB" sz="4400" dirty="0">
                <a:effectLst>
                  <a:outerShdw blurRad="38100" dist="38100" dir="2700000" algn="ctr" rotWithShape="0">
                    <a:schemeClr val="tx1"/>
                  </a:outerShdw>
                </a:effectLst>
              </a:rPr>
              <a:t>Apostolic ministry is a ministry of sacrifice. Those who are first are expected to make sacrifices. Parents make sacrifices for their children.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Pioneers </a:t>
            </a:r>
            <a:r>
              <a:rPr lang="en-GB" sz="4400" dirty="0">
                <a:effectLst>
                  <a:outerShdw blurRad="38100" dist="38100" dir="2700000" algn="ctr" rotWithShape="0">
                    <a:schemeClr val="tx1"/>
                  </a:outerShdw>
                </a:effectLst>
              </a:rPr>
              <a:t>make tremendous sacrifices for advancement and progress.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Abraham </a:t>
            </a:r>
            <a:r>
              <a:rPr lang="en-GB" sz="4400" dirty="0">
                <a:effectLst>
                  <a:outerShdw blurRad="38100" dist="38100" dir="2700000" algn="ctr" rotWithShape="0">
                    <a:schemeClr val="tx1"/>
                  </a:outerShdw>
                </a:effectLst>
              </a:rPr>
              <a:t>was willing to sacrifice his son and became an example of righteousness by faith. Jesus gave His life as the firstborn Son of </a:t>
            </a:r>
            <a:r>
              <a:rPr lang="en-GB" sz="4400" dirty="0" smtClean="0">
                <a:effectLst>
                  <a:outerShdw blurRad="38100" dist="38100" dir="2700000" algn="ctr" rotWithShape="0">
                    <a:schemeClr val="tx1"/>
                  </a:outerShdw>
                </a:effectLst>
              </a:rPr>
              <a:t>God.</a:t>
            </a:r>
          </a:p>
          <a:p>
            <a:r>
              <a:rPr lang="en-GB" sz="4400" dirty="0" smtClean="0">
                <a:effectLst>
                  <a:outerShdw blurRad="38100" dist="38100" dir="2700000" algn="ctr" rotWithShape="0">
                    <a:schemeClr val="tx1"/>
                  </a:outerShdw>
                </a:effectLst>
              </a:rPr>
              <a:t>The </a:t>
            </a:r>
            <a:r>
              <a:rPr lang="en-GB" sz="4400" dirty="0">
                <a:effectLst>
                  <a:outerShdw blurRad="38100" dist="38100" dir="2700000" algn="ctr" rotWithShape="0">
                    <a:schemeClr val="tx1"/>
                  </a:outerShdw>
                </a:effectLst>
              </a:rPr>
              <a:t>sacrifices of </a:t>
            </a:r>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bring blessings unto many. We are all blessed by the sacrifices of those who have gone first.</a:t>
            </a:r>
          </a:p>
        </p:txBody>
      </p:sp>
    </p:spTree>
    <p:extLst>
      <p:ext uri="{BB962C8B-B14F-4D97-AF65-F5344CB8AC3E}">
        <p14:creationId xmlns:p14="http://schemas.microsoft.com/office/powerpoint/2010/main" val="2515632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lnSpcReduction="10000"/>
          </a:bodyPr>
          <a:lstStyle/>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a:t>
            </a:r>
            <a:r>
              <a:rPr lang="en-GB" sz="4400" dirty="0" smtClean="0">
                <a:effectLst>
                  <a:outerShdw blurRad="38100" dist="38100" dir="2700000" algn="ctr" rotWithShape="0">
                    <a:schemeClr val="tx1"/>
                  </a:outerShdw>
                </a:effectLst>
              </a:rPr>
              <a:t>labourers.</a:t>
            </a:r>
          </a:p>
          <a:p>
            <a:r>
              <a:rPr lang="en-GB" sz="4400" dirty="0" smtClean="0">
                <a:effectLst>
                  <a:outerShdw blurRad="38100" dist="38100" dir="2700000" algn="ctr" rotWithShape="0">
                    <a:schemeClr val="tx1"/>
                  </a:outerShdw>
                </a:effectLst>
              </a:rPr>
              <a:t>The </a:t>
            </a:r>
            <a:r>
              <a:rPr lang="en-GB" sz="4400" dirty="0">
                <a:effectLst>
                  <a:outerShdw blurRad="38100" dist="38100" dir="2700000" algn="ctr" rotWithShape="0">
                    <a:schemeClr val="tx1"/>
                  </a:outerShdw>
                </a:effectLst>
              </a:rPr>
              <a:t>Apostolic anointing is a </a:t>
            </a:r>
            <a:r>
              <a:rPr lang="en-GB" sz="4400" dirty="0" smtClean="0">
                <a:effectLst>
                  <a:outerShdw blurRad="38100" dist="38100" dir="2700000" algn="ctr" rotWithShape="0">
                    <a:schemeClr val="tx1"/>
                  </a:outerShdw>
                </a:effectLst>
              </a:rPr>
              <a:t>labouring </a:t>
            </a:r>
            <a:r>
              <a:rPr lang="en-GB" sz="4400" dirty="0">
                <a:effectLst>
                  <a:outerShdw blurRad="38100" dist="38100" dir="2700000" algn="ctr" rotWithShape="0">
                    <a:schemeClr val="tx1"/>
                  </a:outerShdw>
                </a:effectLst>
              </a:rPr>
              <a:t>anointing. Jesus said "the harvest is great, but the </a:t>
            </a:r>
            <a:r>
              <a:rPr lang="en-GB" sz="4400" dirty="0" smtClean="0">
                <a:effectLst>
                  <a:outerShdw blurRad="38100" dist="38100" dir="2700000" algn="ctr" rotWithShape="0">
                    <a:schemeClr val="tx1"/>
                  </a:outerShdw>
                </a:effectLst>
              </a:rPr>
              <a:t>labourers </a:t>
            </a:r>
            <a:r>
              <a:rPr lang="en-GB" sz="4400" dirty="0">
                <a:effectLst>
                  <a:outerShdw blurRad="38100" dist="38100" dir="2700000" algn="ctr" rotWithShape="0">
                    <a:schemeClr val="tx1"/>
                  </a:outerShdw>
                </a:effectLst>
              </a:rPr>
              <a:t>are few.” We are commanded to pray to the Lord of the harvest, that He would send forth </a:t>
            </a:r>
            <a:r>
              <a:rPr lang="en-GB" sz="4400" dirty="0" smtClean="0">
                <a:effectLst>
                  <a:outerShdw blurRad="38100" dist="38100" dir="2700000" algn="ctr" rotWithShape="0">
                    <a:schemeClr val="tx1"/>
                  </a:outerShdw>
                </a:effectLst>
              </a:rPr>
              <a:t>labourers </a:t>
            </a:r>
            <a:r>
              <a:rPr lang="en-GB" sz="4400" dirty="0">
                <a:effectLst>
                  <a:outerShdw blurRad="38100" dist="38100" dir="2700000" algn="ctr" rotWithShape="0">
                    <a:schemeClr val="tx1"/>
                  </a:outerShdw>
                </a:effectLst>
              </a:rPr>
              <a:t>into His harvest (Matthew 9:38). To "send forth" is an apostolic term.</a:t>
            </a:r>
          </a:p>
        </p:txBody>
      </p:sp>
    </p:spTree>
    <p:extLst>
      <p:ext uri="{BB962C8B-B14F-4D97-AF65-F5344CB8AC3E}">
        <p14:creationId xmlns:p14="http://schemas.microsoft.com/office/powerpoint/2010/main" val="1790884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10000"/>
          </a:bodyPr>
          <a:lstStyle/>
          <a:p>
            <a:r>
              <a:rPr lang="en-GB" sz="4400" dirty="0">
                <a:effectLst>
                  <a:outerShdw blurRad="38100" dist="38100" dir="2700000" algn="ctr" rotWithShape="0">
                    <a:schemeClr val="tx1"/>
                  </a:outerShdw>
                </a:effectLst>
              </a:rPr>
              <a:t>After sending the twelve, Jesus identifies them as workmen (Matthew 10:10). The word workmen is the same Greek word for </a:t>
            </a:r>
            <a:r>
              <a:rPr lang="en-GB" sz="4400" dirty="0" smtClean="0">
                <a:effectLst>
                  <a:outerShdw blurRad="38100" dist="38100" dir="2700000" algn="ctr" rotWithShape="0">
                    <a:schemeClr val="tx1"/>
                  </a:outerShdw>
                </a:effectLst>
              </a:rPr>
              <a:t>labourer. </a:t>
            </a:r>
          </a:p>
          <a:p>
            <a:r>
              <a:rPr lang="en-GB" sz="4400" dirty="0" smtClean="0">
                <a:effectLst>
                  <a:outerShdw blurRad="38100" dist="38100" dir="2700000" algn="ctr" rotWithShape="0">
                    <a:schemeClr val="tx1"/>
                  </a:outerShdw>
                </a:effectLst>
              </a:rPr>
              <a:t>Apostles </a:t>
            </a:r>
            <a:r>
              <a:rPr lang="en-GB" sz="4400" dirty="0">
                <a:effectLst>
                  <a:outerShdw blurRad="38100" dist="38100" dir="2700000" algn="ctr" rotWithShape="0">
                    <a:schemeClr val="tx1"/>
                  </a:outerShdw>
                </a:effectLst>
              </a:rPr>
              <a:t>and apostolic people have the ability to </a:t>
            </a:r>
            <a:r>
              <a:rPr lang="en-GB" sz="4400" dirty="0" smtClean="0">
                <a:effectLst>
                  <a:outerShdw blurRad="38100" dist="38100" dir="2700000" algn="ctr" rotWithShape="0">
                    <a:schemeClr val="tx1"/>
                  </a:outerShdw>
                </a:effectLst>
              </a:rPr>
              <a:t>labour </a:t>
            </a:r>
            <a:r>
              <a:rPr lang="en-GB" sz="4400" dirty="0">
                <a:effectLst>
                  <a:outerShdw blurRad="38100" dist="38100" dir="2700000" algn="ctr" rotWithShape="0">
                    <a:schemeClr val="tx1"/>
                  </a:outerShdw>
                </a:effectLst>
              </a:rPr>
              <a:t>under pressure. They are tireless in executing the will of God.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They labour </a:t>
            </a:r>
            <a:r>
              <a:rPr lang="en-GB" sz="4400" dirty="0">
                <a:effectLst>
                  <a:outerShdw blurRad="38100" dist="38100" dir="2700000" algn="ctr" rotWithShape="0">
                    <a:schemeClr val="tx1"/>
                  </a:outerShdw>
                </a:effectLst>
              </a:rPr>
              <a:t>in spite of persecution and hindrances from the enemy. They are hard workers.</a:t>
            </a:r>
          </a:p>
        </p:txBody>
      </p:sp>
    </p:spTree>
    <p:extLst>
      <p:ext uri="{BB962C8B-B14F-4D97-AF65-F5344CB8AC3E}">
        <p14:creationId xmlns:p14="http://schemas.microsoft.com/office/powerpoint/2010/main" val="87704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10000"/>
          </a:bodyPr>
          <a:lstStyle/>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do not "burn out". They have a grace to </a:t>
            </a:r>
            <a:r>
              <a:rPr lang="en-GB" sz="4400" dirty="0" smtClean="0">
                <a:effectLst>
                  <a:outerShdw blurRad="38100" dist="38100" dir="2700000" algn="ctr" rotWithShape="0">
                    <a:schemeClr val="tx1"/>
                  </a:outerShdw>
                </a:effectLst>
              </a:rPr>
              <a:t>labour. </a:t>
            </a:r>
            <a:r>
              <a:rPr lang="en-GB" sz="4400" dirty="0">
                <a:effectLst>
                  <a:outerShdw blurRad="38100" dist="38100" dir="2700000" algn="ctr" rotWithShape="0">
                    <a:schemeClr val="tx1"/>
                  </a:outerShdw>
                </a:effectLst>
              </a:rPr>
              <a:t>Their strength is in the Lord.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When </a:t>
            </a:r>
            <a:r>
              <a:rPr lang="en-GB" sz="4400" dirty="0">
                <a:effectLst>
                  <a:outerShdw blurRad="38100" dist="38100" dir="2700000" algn="ctr" rotWithShape="0">
                    <a:schemeClr val="tx1"/>
                  </a:outerShdw>
                </a:effectLst>
              </a:rPr>
              <a:t>they are weak they are strong (2 Corinthians 12:10). They work by supernatural power that is given by grace.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Their </a:t>
            </a:r>
            <a:r>
              <a:rPr lang="en-GB" sz="4400" dirty="0">
                <a:effectLst>
                  <a:outerShdw blurRad="38100" dist="38100" dir="2700000" algn="ctr" rotWithShape="0">
                    <a:schemeClr val="tx1"/>
                  </a:outerShdw>
                </a:effectLst>
              </a:rPr>
              <a:t>bodies are quickened by the Holy Spirit. They live with supernatural energy that gives them strength to work hard.</a:t>
            </a:r>
          </a:p>
        </p:txBody>
      </p:sp>
    </p:spTree>
    <p:extLst>
      <p:ext uri="{BB962C8B-B14F-4D97-AF65-F5344CB8AC3E}">
        <p14:creationId xmlns:p14="http://schemas.microsoft.com/office/powerpoint/2010/main" val="4067518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10000"/>
          </a:bodyPr>
          <a:lstStyle/>
          <a:p>
            <a:r>
              <a:rPr lang="en-GB" sz="4400" dirty="0">
                <a:effectLst>
                  <a:outerShdw blurRad="38100" dist="38100" dir="2700000" algn="ctr" rotWithShape="0">
                    <a:schemeClr val="tx1"/>
                  </a:outerShdw>
                </a:effectLst>
              </a:rPr>
              <a:t>"Warfare" is the Greek word </a:t>
            </a:r>
            <a:r>
              <a:rPr lang="en-GB" sz="4400" dirty="0" err="1">
                <a:effectLst>
                  <a:outerShdw blurRad="38100" dist="38100" dir="2700000" algn="ctr" rotWithShape="0">
                    <a:schemeClr val="tx1"/>
                  </a:outerShdw>
                </a:effectLst>
              </a:rPr>
              <a:t>strateia</a:t>
            </a:r>
            <a:r>
              <a:rPr lang="en-GB" sz="4400" dirty="0">
                <a:effectLst>
                  <a:outerShdw blurRad="38100" dist="38100" dir="2700000" algn="ctr" rotWithShape="0">
                    <a:schemeClr val="tx1"/>
                  </a:outerShdw>
                </a:effectLst>
              </a:rPr>
              <a:t> which means apostolic career. "Imaginations" is the Greek word </a:t>
            </a:r>
            <a:r>
              <a:rPr lang="en-GB" sz="4400" dirty="0" err="1">
                <a:effectLst>
                  <a:outerShdw blurRad="38100" dist="38100" dir="2700000" algn="ctr" rotWithShape="0">
                    <a:schemeClr val="tx1"/>
                  </a:outerShdw>
                </a:effectLst>
              </a:rPr>
              <a:t>logismos</a:t>
            </a:r>
            <a:r>
              <a:rPr lang="en-GB" sz="4400" dirty="0">
                <a:effectLst>
                  <a:outerShdw blurRad="38100" dist="38100" dir="2700000" algn="ctr" rotWithShape="0">
                    <a:schemeClr val="tx1"/>
                  </a:outerShdw>
                </a:effectLst>
              </a:rPr>
              <a:t> which means logic or mindset.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people of warfare. They are not afraid to fight for what they believe. They understand that they wrestle not against flesh and blood, but against principalities and powers. They contend with the powers of darkness that are set against the expansion of the Kingdom of God.</a:t>
            </a:r>
          </a:p>
        </p:txBody>
      </p:sp>
    </p:spTree>
    <p:extLst>
      <p:ext uri="{BB962C8B-B14F-4D97-AF65-F5344CB8AC3E}">
        <p14:creationId xmlns:p14="http://schemas.microsoft.com/office/powerpoint/2010/main" val="3594019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62500" lnSpcReduction="20000"/>
          </a:bodyPr>
          <a:lstStyle/>
          <a:p>
            <a:r>
              <a:rPr lang="en-GB" sz="4400" dirty="0">
                <a:effectLst>
                  <a:outerShdw blurRad="38100" dist="38100" dir="2700000" algn="ctr" rotWithShape="0">
                    <a:schemeClr val="tx1"/>
                  </a:outerShdw>
                </a:effectLst>
              </a:rPr>
              <a:t>A Pioneering Anointing</a:t>
            </a:r>
          </a:p>
          <a:p>
            <a:r>
              <a:rPr lang="en-GB" sz="4400" dirty="0">
                <a:effectLst>
                  <a:outerShdw blurRad="38100" dist="38100" dir="2700000" algn="ctr" rotWithShape="0">
                    <a:schemeClr val="tx1"/>
                  </a:outerShdw>
                </a:effectLst>
              </a:rPr>
              <a:t>hose who are first (pioneers) must fight.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always experience and come up against opposition. </a:t>
            </a:r>
          </a:p>
          <a:p>
            <a:r>
              <a:rPr lang="en-GB" sz="4400" dirty="0" smtClean="0">
                <a:effectLst>
                  <a:outerShdw blurRad="38100" dist="38100" dir="2700000" algn="ctr" rotWithShape="0">
                    <a:schemeClr val="tx1"/>
                  </a:outerShdw>
                </a:effectLst>
              </a:rPr>
              <a:t>Innovators </a:t>
            </a:r>
            <a:r>
              <a:rPr lang="en-GB" sz="4400" dirty="0">
                <a:effectLst>
                  <a:outerShdw blurRad="38100" dist="38100" dir="2700000" algn="ctr" rotWithShape="0">
                    <a:schemeClr val="tx1"/>
                  </a:outerShdw>
                </a:effectLst>
              </a:rPr>
              <a:t>are usually opposed and misunderstood.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must fight the status quo and those who are resistant to change.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Pioneers </a:t>
            </a:r>
            <a:r>
              <a:rPr lang="en-GB" sz="4400" dirty="0">
                <a:effectLst>
                  <a:outerShdw blurRad="38100" dist="38100" dir="2700000" algn="ctr" rotWithShape="0">
                    <a:schemeClr val="tx1"/>
                  </a:outerShdw>
                </a:effectLst>
              </a:rPr>
              <a:t>fight. Generals conduct warfare. Fathers should fight for their families.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Those </a:t>
            </a:r>
            <a:r>
              <a:rPr lang="en-GB" sz="4400" dirty="0">
                <a:effectLst>
                  <a:outerShdw blurRad="38100" dist="38100" dir="2700000" algn="ctr" rotWithShape="0">
                    <a:schemeClr val="tx1"/>
                  </a:outerShdw>
                </a:effectLst>
              </a:rPr>
              <a:t>who are first must guard and protect.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advance into new territory and subdue giants.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 </a:t>
            </a:r>
            <a:r>
              <a:rPr lang="en-GB" sz="4400" dirty="0">
                <a:effectLst>
                  <a:outerShdw blurRad="38100" dist="38100" dir="2700000" algn="ctr" rotWithShape="0">
                    <a:schemeClr val="tx1"/>
                  </a:outerShdw>
                </a:effectLst>
              </a:rPr>
              <a:t>first generation that went into Canaan had to fight.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Saul</a:t>
            </a:r>
            <a:r>
              <a:rPr lang="en-GB" sz="4400" dirty="0">
                <a:effectLst>
                  <a:outerShdw blurRad="38100" dist="38100" dir="2700000" algn="ctr" rotWithShape="0">
                    <a:schemeClr val="tx1"/>
                  </a:outerShdw>
                </a:effectLst>
              </a:rPr>
              <a:t>, Israel's first king, had to fight the Philistines.</a:t>
            </a:r>
          </a:p>
        </p:txBody>
      </p:sp>
    </p:spTree>
    <p:extLst>
      <p:ext uri="{BB962C8B-B14F-4D97-AF65-F5344CB8AC3E}">
        <p14:creationId xmlns:p14="http://schemas.microsoft.com/office/powerpoint/2010/main" val="307586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20000"/>
          </a:bodyPr>
          <a:lstStyle/>
          <a:p>
            <a:r>
              <a:rPr lang="en-GB" sz="4400" dirty="0">
                <a:effectLst>
                  <a:outerShdw blurRad="38100" dist="38100" dir="2700000" algn="ctr" rotWithShape="0">
                    <a:schemeClr val="tx1"/>
                  </a:outerShdw>
                </a:effectLst>
              </a:rPr>
              <a:t>The enemy always opposes and fights those who are first</a:t>
            </a:r>
            <a:r>
              <a:rPr lang="en-GB" sz="4400" dirty="0" smtClean="0">
                <a:effectLst>
                  <a:outerShdw blurRad="38100" dist="38100" dir="2700000" algn="ctr" rotWithShape="0">
                    <a:schemeClr val="tx1"/>
                  </a:outerShdw>
                </a:effectLst>
              </a:rPr>
              <a:t>.</a:t>
            </a:r>
          </a:p>
          <a:p>
            <a:r>
              <a:rPr lang="en-GB" sz="4400" dirty="0" smtClean="0">
                <a:effectLst>
                  <a:outerShdw blurRad="38100" dist="38100" dir="2700000" algn="ctr" rotWithShape="0">
                    <a:schemeClr val="tx1"/>
                  </a:outerShdw>
                </a:effectLst>
              </a:rPr>
              <a:t> </a:t>
            </a:r>
            <a:r>
              <a:rPr lang="en-GB" sz="4400" dirty="0">
                <a:effectLst>
                  <a:outerShdw blurRad="38100" dist="38100" dir="2700000" algn="ctr" rotWithShape="0">
                    <a:schemeClr val="tx1"/>
                  </a:outerShdw>
                </a:effectLst>
              </a:rPr>
              <a:t>He recognizes their importance and influence. He tries to hinder and stop them. He knows that after them, more are coming.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He </a:t>
            </a:r>
            <a:r>
              <a:rPr lang="en-GB" sz="4400" dirty="0">
                <a:effectLst>
                  <a:outerShdw blurRad="38100" dist="38100" dir="2700000" algn="ctr" rotWithShape="0">
                    <a:schemeClr val="tx1"/>
                  </a:outerShdw>
                </a:effectLst>
              </a:rPr>
              <a:t>persecuted the first church in Jerusalem.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He </a:t>
            </a:r>
            <a:r>
              <a:rPr lang="en-GB" sz="4400" dirty="0">
                <a:effectLst>
                  <a:outerShdw blurRad="38100" dist="38100" dir="2700000" algn="ctr" rotWithShape="0">
                    <a:schemeClr val="tx1"/>
                  </a:outerShdw>
                </a:effectLst>
              </a:rPr>
              <a:t>killed all of the first apostles. He hates those who are first. This is why those who are first are people of warfare.</a:t>
            </a:r>
          </a:p>
        </p:txBody>
      </p:sp>
    </p:spTree>
    <p:extLst>
      <p:ext uri="{BB962C8B-B14F-4D97-AF65-F5344CB8AC3E}">
        <p14:creationId xmlns:p14="http://schemas.microsoft.com/office/powerpoint/2010/main" val="3787084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20000"/>
          </a:bodyPr>
          <a:lstStyle/>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challenge the mindsets that prevent the Church from obeying the truth.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war against the strongholds in the minds of men that keep them in ignorance and darkness.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Ignorance </a:t>
            </a:r>
            <a:r>
              <a:rPr lang="en-GB" sz="4400" dirty="0">
                <a:effectLst>
                  <a:outerShdw blurRad="38100" dist="38100" dir="2700000" algn="ctr" rotWithShape="0">
                    <a:schemeClr val="tx1"/>
                  </a:outerShdw>
                </a:effectLst>
              </a:rPr>
              <a:t>is the enemy of </a:t>
            </a:r>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They are committed to the manifestation of the truth.</a:t>
            </a:r>
          </a:p>
          <a:p>
            <a:r>
              <a:rPr lang="en-GB" sz="4400" dirty="0">
                <a:effectLst>
                  <a:outerShdw blurRad="38100" dist="38100" dir="2700000" algn="ctr" rotWithShape="0">
                    <a:schemeClr val="tx1"/>
                  </a:outerShdw>
                </a:effectLst>
              </a:rPr>
              <a:t>They contend with the carnal inclinations of the flesh.</a:t>
            </a:r>
          </a:p>
        </p:txBody>
      </p:sp>
    </p:spTree>
    <p:extLst>
      <p:ext uri="{BB962C8B-B14F-4D97-AF65-F5344CB8AC3E}">
        <p14:creationId xmlns:p14="http://schemas.microsoft.com/office/powerpoint/2010/main" val="407627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a:effectLst>
                  <a:outerShdw blurRad="38100" dist="38100" dir="2700000" algn="ctr" rotWithShape="0">
                    <a:schemeClr val="tx1"/>
                  </a:outerShdw>
                </a:effectLst>
              </a:rPr>
              <a:t>They confront and war against the carnality that prevents men from understanding spiritual matters.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desire the meat of the </a:t>
            </a:r>
            <a:r>
              <a:rPr lang="en-GB" sz="4400" dirty="0" smtClean="0">
                <a:effectLst>
                  <a:outerShdw blurRad="38100" dist="38100" dir="2700000" algn="ctr" rotWithShape="0">
                    <a:schemeClr val="tx1"/>
                  </a:outerShdw>
                </a:effectLst>
              </a:rPr>
              <a:t>Word.</a:t>
            </a: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desire to walk in the deeper truths of the Word.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desire to go on to perfection.</a:t>
            </a:r>
          </a:p>
        </p:txBody>
      </p:sp>
    </p:spTree>
    <p:extLst>
      <p:ext uri="{BB962C8B-B14F-4D97-AF65-F5344CB8AC3E}">
        <p14:creationId xmlns:p14="http://schemas.microsoft.com/office/powerpoint/2010/main" val="2961323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Vision Destiny 2014</a:t>
            </a:r>
          </a:p>
        </p:txBody>
      </p:sp>
      <p:sp>
        <p:nvSpPr>
          <p:cNvPr id="3" name="Content Placeholder 2"/>
          <p:cNvSpPr>
            <a:spLocks noGrp="1"/>
          </p:cNvSpPr>
          <p:nvPr>
            <p:ph idx="1"/>
          </p:nvPr>
        </p:nvSpPr>
        <p:spPr>
          <a:xfrm>
            <a:off x="0" y="908720"/>
            <a:ext cx="9144000" cy="5949280"/>
          </a:xfrm>
          <a:effectLst/>
        </p:spPr>
        <p:txBody>
          <a:bodyPr lIns="0" tIns="0" rIns="0" bIns="0">
            <a:normAutofit lnSpcReduction="10000"/>
          </a:bodyPr>
          <a:lstStyle/>
          <a:p>
            <a:r>
              <a:rPr lang="en-GB" sz="4400" dirty="0" smtClean="0">
                <a:effectLst>
                  <a:outerShdw blurRad="38100" dist="38100" dir="2700000" algn="ctr" rotWithShape="0">
                    <a:schemeClr val="tx1"/>
                  </a:outerShdw>
                </a:effectLst>
              </a:rPr>
              <a:t>We want to know who is with us on this journey</a:t>
            </a:r>
          </a:p>
          <a:p>
            <a:r>
              <a:rPr lang="en-GB" sz="4400" dirty="0" smtClean="0">
                <a:effectLst>
                  <a:outerShdw blurRad="38100" dist="38100" dir="2700000" algn="ctr" rotWithShape="0">
                    <a:schemeClr val="tx1"/>
                  </a:outerShdw>
                </a:effectLst>
              </a:rPr>
              <a:t>We are going to deal with the old fruit</a:t>
            </a:r>
          </a:p>
          <a:p>
            <a:r>
              <a:rPr lang="en-GB" sz="4400" dirty="0" smtClean="0">
                <a:effectLst>
                  <a:outerShdw blurRad="38100" dist="38100" dir="2700000" algn="ctr" rotWithShape="0">
                    <a:schemeClr val="tx1"/>
                  </a:outerShdw>
                </a:effectLst>
              </a:rPr>
              <a:t>We are going to share the vision</a:t>
            </a:r>
          </a:p>
          <a:p>
            <a:r>
              <a:rPr lang="en-GB" sz="4400" dirty="0" smtClean="0">
                <a:effectLst>
                  <a:outerShdw blurRad="38100" dist="38100" dir="2700000" algn="ctr" rotWithShape="0">
                    <a:schemeClr val="tx1"/>
                  </a:outerShdw>
                </a:effectLst>
              </a:rPr>
              <a:t>We are going to ask everyone to choose to come with us</a:t>
            </a:r>
          </a:p>
          <a:p>
            <a:r>
              <a:rPr lang="en-GB" sz="4400" dirty="0" smtClean="0">
                <a:effectLst>
                  <a:outerShdw blurRad="38100" dist="38100" dir="2700000" algn="ctr" rotWithShape="0">
                    <a:schemeClr val="tx1"/>
                  </a:outerShdw>
                </a:effectLst>
              </a:rPr>
              <a:t>2 1/2 tribes chose to stay in the old</a:t>
            </a:r>
          </a:p>
          <a:p>
            <a:r>
              <a:rPr lang="en-GB" sz="4400" dirty="0" smtClean="0">
                <a:effectLst>
                  <a:outerShdw blurRad="38100" dist="38100" dir="2700000" algn="ctr" rotWithShape="0">
                    <a:schemeClr val="tx1"/>
                  </a:outerShdw>
                </a:effectLst>
              </a:rPr>
              <a:t>Generation died in the wilderness</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1358713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10000"/>
          </a:bodyPr>
          <a:lstStyle/>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war with the supernatural weapons of love, faith, hope, prayer, fasting, praise and the Word.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cannot become bitter because of false accusation or opposition.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bless their enemies. They must forgive and cannot take opposition </a:t>
            </a:r>
            <a:r>
              <a:rPr lang="en-GB" sz="4400" dirty="0" smtClean="0">
                <a:effectLst>
                  <a:outerShdw blurRad="38100" dist="38100" dir="2700000" algn="ctr" rotWithShape="0">
                    <a:schemeClr val="tx1"/>
                  </a:outerShdw>
                </a:effectLst>
              </a:rPr>
              <a:t>personally.</a:t>
            </a:r>
          </a:p>
          <a:p>
            <a:r>
              <a:rPr lang="en-GB" sz="4400" dirty="0" smtClean="0">
                <a:effectLst>
                  <a:outerShdw blurRad="38100" dist="38100" dir="2700000" algn="ctr" rotWithShape="0">
                    <a:schemeClr val="tx1"/>
                  </a:outerShdw>
                </a:effectLst>
              </a:rPr>
              <a:t>Their </a:t>
            </a:r>
            <a:r>
              <a:rPr lang="en-GB" sz="4400" dirty="0">
                <a:effectLst>
                  <a:outerShdw blurRad="38100" dist="38100" dir="2700000" algn="ctr" rotWithShape="0">
                    <a:schemeClr val="tx1"/>
                  </a:outerShdw>
                </a:effectLst>
              </a:rPr>
              <a:t>warfare is not against flesh and blood. They understand who the enemy is</a:t>
            </a:r>
          </a:p>
        </p:txBody>
      </p:sp>
    </p:spTree>
    <p:extLst>
      <p:ext uri="{BB962C8B-B14F-4D97-AF65-F5344CB8AC3E}">
        <p14:creationId xmlns:p14="http://schemas.microsoft.com/office/powerpoint/2010/main" val="131855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10000"/>
          </a:bodyPr>
          <a:lstStyle/>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people of change. They are agents of change. They initiate and activate change by their preaching and prophetic declarations.</a:t>
            </a:r>
          </a:p>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people of transition. They are people who have transitioned out of the old into the </a:t>
            </a:r>
            <a:r>
              <a:rPr lang="en-GB" sz="4400" dirty="0" smtClean="0">
                <a:effectLst>
                  <a:outerShdw blurRad="38100" dist="38100" dir="2700000" algn="ctr" rotWithShape="0">
                    <a:schemeClr val="tx1"/>
                  </a:outerShdw>
                </a:effectLst>
              </a:rPr>
              <a:t>new.</a:t>
            </a: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are moving. They do not live on the victories of the past. They enjoy the victories of the past but recognize that there is new ground and territory to conquer.</a:t>
            </a:r>
          </a:p>
        </p:txBody>
      </p:sp>
    </p:spTree>
    <p:extLst>
      <p:ext uri="{BB962C8B-B14F-4D97-AF65-F5344CB8AC3E}">
        <p14:creationId xmlns:p14="http://schemas.microsoft.com/office/powerpoint/2010/main" val="464539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77500" lnSpcReduction="20000"/>
          </a:bodyPr>
          <a:lstStyle/>
          <a:p>
            <a:r>
              <a:rPr lang="en-GB" sz="4400" dirty="0">
                <a:effectLst>
                  <a:outerShdw blurRad="38100" dist="38100" dir="2700000" algn="ctr" rotWithShape="0">
                    <a:schemeClr val="tx1"/>
                  </a:outerShdw>
                </a:effectLst>
              </a:rPr>
              <a:t>Transition is movement.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moving toward a goal. They are not stagnant. To "transition" means to shift.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shift into the prevailing position that God is releasing.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shift into the new move of the Holy </a:t>
            </a:r>
            <a:r>
              <a:rPr lang="en-GB" sz="4400" dirty="0" smtClean="0">
                <a:effectLst>
                  <a:outerShdw blurRad="38100" dist="38100" dir="2700000" algn="ctr" rotWithShape="0">
                    <a:schemeClr val="tx1"/>
                  </a:outerShdw>
                </a:effectLst>
              </a:rPr>
              <a:t>Spirit.</a:t>
            </a:r>
          </a:p>
          <a:p>
            <a:r>
              <a:rPr lang="en-GB" sz="4400" dirty="0" smtClean="0">
                <a:effectLst>
                  <a:outerShdw blurRad="38100" dist="38100" dir="2700000" algn="ctr" rotWithShape="0">
                    <a:schemeClr val="tx1"/>
                  </a:outerShdw>
                </a:effectLst>
              </a:rPr>
              <a:t>There </a:t>
            </a:r>
            <a:r>
              <a:rPr lang="en-GB" sz="4400" dirty="0">
                <a:effectLst>
                  <a:outerShdw blurRad="38100" dist="38100" dir="2700000" algn="ctr" rotWithShape="0">
                    <a:schemeClr val="tx1"/>
                  </a:outerShdw>
                </a:effectLst>
              </a:rPr>
              <a:t>is a shift taking place around the world today.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 </a:t>
            </a:r>
            <a:r>
              <a:rPr lang="en-GB" sz="4400" dirty="0">
                <a:effectLst>
                  <a:outerShdw blurRad="38100" dist="38100" dir="2700000" algn="ctr" rotWithShape="0">
                    <a:schemeClr val="tx1"/>
                  </a:outerShdw>
                </a:effectLst>
              </a:rPr>
              <a:t>Church is shifting from the pastoral to the apostolic. </a:t>
            </a:r>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in the forefront of this shift. </a:t>
            </a:r>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able to shift from old paradigms into new paradigms.</a:t>
            </a:r>
          </a:p>
        </p:txBody>
      </p:sp>
    </p:spTree>
    <p:extLst>
      <p:ext uri="{BB962C8B-B14F-4D97-AF65-F5344CB8AC3E}">
        <p14:creationId xmlns:p14="http://schemas.microsoft.com/office/powerpoint/2010/main" val="1670607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62500" lnSpcReduction="20000"/>
          </a:bodyPr>
          <a:lstStyle/>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people of power and authority. They exercise power and authority over demons. They root out, pull down, destroy, throw down, build and plant (Jeremiah 1:10).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have been SENT and SET. They depend upon the authority of the Sender. </a:t>
            </a:r>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speak and act on the behalf of the Sender.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are ambassadors. They are delegates of the King. They decree and issue official declarations on behalf of the King.</a:t>
            </a:r>
          </a:p>
          <a:p>
            <a:r>
              <a:rPr lang="en-GB" sz="4400" dirty="0">
                <a:effectLst>
                  <a:outerShdw blurRad="38100" dist="38100" dir="2700000" algn="ctr" rotWithShape="0">
                    <a:schemeClr val="tx1"/>
                  </a:outerShdw>
                </a:effectLst>
              </a:rPr>
              <a:t>This authority is recognized in the spirit realm.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Principalities </a:t>
            </a:r>
            <a:r>
              <a:rPr lang="en-GB" sz="4400" dirty="0">
                <a:effectLst>
                  <a:outerShdw blurRad="38100" dist="38100" dir="2700000" algn="ctr" rotWithShape="0">
                    <a:schemeClr val="tx1"/>
                  </a:outerShdw>
                </a:effectLst>
              </a:rPr>
              <a:t>and powers cannot ignore this authority.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Their </a:t>
            </a:r>
            <a:r>
              <a:rPr lang="en-GB" sz="4400" dirty="0">
                <a:effectLst>
                  <a:outerShdw blurRad="38100" dist="38100" dir="2700000" algn="ctr" rotWithShape="0">
                    <a:schemeClr val="tx1"/>
                  </a:outerShdw>
                </a:effectLst>
              </a:rPr>
              <a:t>authority is legal and is official. It is not </a:t>
            </a:r>
            <a:r>
              <a:rPr lang="en-GB" sz="4400" dirty="0" smtClean="0">
                <a:effectLst>
                  <a:outerShdw blurRad="38100" dist="38100" dir="2700000" algn="ctr" rotWithShape="0">
                    <a:schemeClr val="tx1"/>
                  </a:outerShdw>
                </a:effectLst>
              </a:rPr>
              <a:t>illegitimate.</a:t>
            </a:r>
          </a:p>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have the authority to act on behalf of the King. They are officials of the Kingdom.</a:t>
            </a:r>
          </a:p>
        </p:txBody>
      </p:sp>
    </p:spTree>
    <p:extLst>
      <p:ext uri="{BB962C8B-B14F-4D97-AF65-F5344CB8AC3E}">
        <p14:creationId xmlns:p14="http://schemas.microsoft.com/office/powerpoint/2010/main" val="881301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77500" lnSpcReduction="20000"/>
          </a:bodyPr>
          <a:lstStyle/>
          <a:p>
            <a:r>
              <a:rPr lang="en-GB" sz="4400" dirty="0">
                <a:effectLst>
                  <a:outerShdw blurRad="38100" dist="38100" dir="2700000" algn="ctr" rotWithShape="0">
                    <a:schemeClr val="tx1"/>
                  </a:outerShdw>
                </a:effectLst>
              </a:rPr>
              <a:t>A Pioneering Anointing</a:t>
            </a:r>
          </a:p>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people of new strategies.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Those who </a:t>
            </a:r>
            <a:r>
              <a:rPr lang="en-GB" sz="4400" dirty="0">
                <a:effectLst>
                  <a:outerShdw blurRad="38100" dist="38100" dir="2700000" algn="ctr" rotWithShape="0">
                    <a:schemeClr val="tx1"/>
                  </a:outerShdw>
                </a:effectLst>
              </a:rPr>
              <a:t>go first must have a strategy. You cannot go into unchartered territory without a strategy.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develop new strategies.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do not depend upon strategies of the past. Their strategies are based on revelation.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Each </a:t>
            </a:r>
            <a:r>
              <a:rPr lang="en-GB" sz="4400" dirty="0">
                <a:effectLst>
                  <a:outerShdw blurRad="38100" dist="38100" dir="2700000" algn="ctr" rotWithShape="0">
                    <a:schemeClr val="tx1"/>
                  </a:outerShdw>
                </a:effectLst>
              </a:rPr>
              <a:t>generation must receive and work out its own </a:t>
            </a:r>
            <a:r>
              <a:rPr lang="en-GB" sz="4400" dirty="0" smtClean="0">
                <a:effectLst>
                  <a:outerShdw blurRad="38100" dist="38100" dir="2700000" algn="ctr" rotWithShape="0">
                    <a:schemeClr val="tx1"/>
                  </a:outerShdw>
                </a:effectLst>
              </a:rPr>
              <a:t>strategies.</a:t>
            </a:r>
          </a:p>
          <a:p>
            <a:r>
              <a:rPr lang="en-GB" sz="4400" dirty="0" smtClean="0">
                <a:effectLst>
                  <a:outerShdw blurRad="38100" dist="38100" dir="2700000" algn="ctr" rotWithShape="0">
                    <a:schemeClr val="tx1"/>
                  </a:outerShdw>
                </a:effectLst>
              </a:rPr>
              <a:t>Old </a:t>
            </a:r>
            <a:r>
              <a:rPr lang="en-GB" sz="4400" dirty="0">
                <a:effectLst>
                  <a:outerShdw blurRad="38100" dist="38100" dir="2700000" algn="ctr" rotWithShape="0">
                    <a:schemeClr val="tx1"/>
                  </a:outerShdw>
                </a:effectLst>
              </a:rPr>
              <a:t>rules and methods may no longer apply. Old limitations are no longer in place.</a:t>
            </a:r>
          </a:p>
        </p:txBody>
      </p:sp>
    </p:spTree>
    <p:extLst>
      <p:ext uri="{BB962C8B-B14F-4D97-AF65-F5344CB8AC3E}">
        <p14:creationId xmlns:p14="http://schemas.microsoft.com/office/powerpoint/2010/main" val="180799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62500" lnSpcReduction="20000"/>
          </a:bodyPr>
          <a:lstStyle/>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leaders.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are the leaders of their generation. Strategy involves </a:t>
            </a:r>
            <a:r>
              <a:rPr lang="en-GB" sz="4400" dirty="0" err="1">
                <a:effectLst>
                  <a:outerShdw blurRad="38100" dist="38100" dir="2700000" algn="ctr" rotWithShape="0">
                    <a:schemeClr val="tx1"/>
                  </a:outerShdw>
                </a:effectLst>
              </a:rPr>
              <a:t>generalship</a:t>
            </a:r>
            <a:r>
              <a:rPr lang="en-GB" sz="4400" dirty="0">
                <a:effectLst>
                  <a:outerShdw blurRad="38100" dist="38100" dir="2700000" algn="ctr" rotWithShape="0">
                    <a:schemeClr val="tx1"/>
                  </a:outerShdw>
                </a:effectLst>
              </a:rPr>
              <a:t>.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Generals </a:t>
            </a:r>
            <a:r>
              <a:rPr lang="en-GB" sz="4400" dirty="0">
                <a:effectLst>
                  <a:outerShdw blurRad="38100" dist="38100" dir="2700000" algn="ctr" rotWithShape="0">
                    <a:schemeClr val="tx1"/>
                  </a:outerShdw>
                </a:effectLst>
              </a:rPr>
              <a:t>are commanders. They are first in rank. They have the ability to gather and mobilize.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have the ability to lead into battle and win. They have expertise in tactics and logistics.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give direction and guidance. They have power and influence.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motivate and mobilize people to accomplish a </a:t>
            </a:r>
            <a:r>
              <a:rPr lang="en-GB" sz="4400" dirty="0" smtClean="0">
                <a:effectLst>
                  <a:outerShdw blurRad="38100" dist="38100" dir="2700000" algn="ctr" rotWithShape="0">
                    <a:schemeClr val="tx1"/>
                  </a:outerShdw>
                </a:effectLst>
              </a:rPr>
              <a:t>goal.</a:t>
            </a:r>
          </a:p>
          <a:p>
            <a:r>
              <a:rPr lang="en-GB" sz="4400" dirty="0" smtClean="0">
                <a:effectLst>
                  <a:outerShdw blurRad="38100" dist="38100" dir="2700000" algn="ctr" rotWithShape="0">
                    <a:schemeClr val="tx1"/>
                  </a:outerShdw>
                </a:effectLst>
              </a:rPr>
              <a:t>Strategies </a:t>
            </a:r>
            <a:r>
              <a:rPr lang="en-GB" sz="4400" dirty="0">
                <a:effectLst>
                  <a:outerShdw blurRad="38100" dist="38100" dir="2700000" algn="ctr" rotWithShape="0">
                    <a:schemeClr val="tx1"/>
                  </a:outerShdw>
                </a:effectLst>
              </a:rPr>
              <a:t>are for leaders. Leaders set strategy and implement according to a plan. Great leaders are known for great strategy.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First </a:t>
            </a:r>
            <a:r>
              <a:rPr lang="en-GB" sz="4400" dirty="0">
                <a:effectLst>
                  <a:outerShdw blurRad="38100" dist="38100" dir="2700000" algn="ctr" rotWithShape="0">
                    <a:schemeClr val="tx1"/>
                  </a:outerShdw>
                </a:effectLst>
              </a:rPr>
              <a:t>in rank implies leadership. </a:t>
            </a:r>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the leaders of the new things that God is releasing.</a:t>
            </a:r>
          </a:p>
        </p:txBody>
      </p:sp>
    </p:spTree>
    <p:extLst>
      <p:ext uri="{BB962C8B-B14F-4D97-AF65-F5344CB8AC3E}">
        <p14:creationId xmlns:p14="http://schemas.microsoft.com/office/powerpoint/2010/main" val="658812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20000"/>
          </a:bodyPr>
          <a:lstStyle/>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are strategic </a:t>
            </a:r>
            <a:r>
              <a:rPr lang="en-GB" sz="4400" dirty="0" smtClean="0">
                <a:effectLst>
                  <a:outerShdw blurRad="38100" dist="38100" dir="2700000" algn="ctr" rotWithShape="0">
                    <a:schemeClr val="tx1"/>
                  </a:outerShdw>
                </a:effectLst>
              </a:rPr>
              <a:t>people.</a:t>
            </a:r>
          </a:p>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churches are strategic churches. Strategic means important and crucial.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It </a:t>
            </a:r>
            <a:r>
              <a:rPr lang="en-GB" sz="4400" dirty="0">
                <a:effectLst>
                  <a:outerShdw blurRad="38100" dist="38100" dir="2700000" algn="ctr" rotWithShape="0">
                    <a:schemeClr val="tx1"/>
                  </a:outerShdw>
                </a:effectLst>
              </a:rPr>
              <a:t>means key or vital. God always has strategic people and strategic places.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God </a:t>
            </a:r>
            <a:r>
              <a:rPr lang="en-GB" sz="4400" dirty="0">
                <a:effectLst>
                  <a:outerShdw blurRad="38100" dist="38100" dir="2700000" algn="ctr" rotWithShape="0">
                    <a:schemeClr val="tx1"/>
                  </a:outerShdw>
                </a:effectLst>
              </a:rPr>
              <a:t>is a God of strategy. Everything God does is strategic. He moves through strategic people, churches, and places</a:t>
            </a:r>
            <a:r>
              <a:rPr lang="en-GB" sz="4400" dirty="0" smtClean="0">
                <a:effectLst>
                  <a:outerShdw blurRad="38100" dist="38100" dir="2700000" algn="ctr" rotWithShape="0">
                    <a:schemeClr val="tx1"/>
                  </a:outerShdw>
                </a:effectLst>
              </a:rPr>
              <a:t>.</a:t>
            </a:r>
          </a:p>
          <a:p>
            <a:r>
              <a:rPr lang="en-GB" sz="4400" dirty="0" smtClean="0">
                <a:effectLst>
                  <a:outerShdw blurRad="38100" dist="38100" dir="2700000" algn="ctr" rotWithShape="0">
                    <a:schemeClr val="tx1"/>
                  </a:outerShdw>
                </a:effectLst>
              </a:rPr>
              <a:t> </a:t>
            </a:r>
            <a:r>
              <a:rPr lang="en-GB" sz="4400" dirty="0">
                <a:effectLst>
                  <a:outerShdw blurRad="38100" dist="38100" dir="2700000" algn="ctr" rotWithShape="0">
                    <a:schemeClr val="tx1"/>
                  </a:outerShdw>
                </a:effectLst>
              </a:rPr>
              <a:t>Apostles and apostolic people are both strategic to the purposes of God. They are important and vital to the plans of heaven. That which is first is important.</a:t>
            </a:r>
          </a:p>
        </p:txBody>
      </p:sp>
    </p:spTree>
    <p:extLst>
      <p:ext uri="{BB962C8B-B14F-4D97-AF65-F5344CB8AC3E}">
        <p14:creationId xmlns:p14="http://schemas.microsoft.com/office/powerpoint/2010/main" val="132854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10000"/>
          </a:bodyPr>
          <a:lstStyle/>
          <a:p>
            <a:r>
              <a:rPr lang="en-GB" sz="4400" dirty="0">
                <a:effectLst>
                  <a:outerShdw blurRad="38100" dist="38100" dir="2700000" algn="ctr" rotWithShape="0">
                    <a:schemeClr val="tx1"/>
                  </a:outerShdw>
                </a:effectLst>
              </a:rPr>
              <a:t>Again, generals are first in </a:t>
            </a:r>
            <a:r>
              <a:rPr lang="en-GB" sz="4400" dirty="0" smtClean="0">
                <a:effectLst>
                  <a:outerShdw blurRad="38100" dist="38100" dir="2700000" algn="ctr" rotWithShape="0">
                    <a:schemeClr val="tx1"/>
                  </a:outerShdw>
                </a:effectLst>
              </a:rPr>
              <a:t>rank.</a:t>
            </a:r>
          </a:p>
          <a:p>
            <a:r>
              <a:rPr lang="en-GB" sz="4400" dirty="0" smtClean="0">
                <a:effectLst>
                  <a:outerShdw blurRad="38100" dist="38100" dir="2700000" algn="ctr" rotWithShape="0">
                    <a:schemeClr val="tx1"/>
                  </a:outerShdw>
                </a:effectLst>
              </a:rPr>
              <a:t>Pioneers </a:t>
            </a:r>
            <a:r>
              <a:rPr lang="en-GB" sz="4400" dirty="0">
                <a:effectLst>
                  <a:outerShdw blurRad="38100" dist="38100" dir="2700000" algn="ctr" rotWithShape="0">
                    <a:schemeClr val="tx1"/>
                  </a:outerShdw>
                </a:effectLst>
              </a:rPr>
              <a:t>are first in time.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Patriarchs </a:t>
            </a:r>
            <a:r>
              <a:rPr lang="en-GB" sz="4400" dirty="0">
                <a:effectLst>
                  <a:outerShdw blurRad="38100" dist="38100" dir="2700000" algn="ctr" rotWithShape="0">
                    <a:schemeClr val="tx1"/>
                  </a:outerShdw>
                </a:effectLst>
              </a:rPr>
              <a:t>are first in </a:t>
            </a:r>
            <a:r>
              <a:rPr lang="en-GB" sz="4400" dirty="0" smtClean="0">
                <a:effectLst>
                  <a:outerShdw blurRad="38100" dist="38100" dir="2700000" algn="ctr" rotWithShape="0">
                    <a:schemeClr val="tx1"/>
                  </a:outerShdw>
                </a:effectLst>
              </a:rPr>
              <a:t>lineage.</a:t>
            </a:r>
          </a:p>
          <a:p>
            <a:r>
              <a:rPr lang="en-GB" sz="4400" dirty="0" smtClean="0">
                <a:effectLst>
                  <a:outerShdw blurRad="38100" dist="38100" dir="2700000" algn="ctr" rotWithShape="0">
                    <a:schemeClr val="tx1"/>
                  </a:outerShdw>
                </a:effectLst>
              </a:rPr>
              <a:t>Presidents </a:t>
            </a:r>
            <a:r>
              <a:rPr lang="en-GB" sz="4400" dirty="0">
                <a:effectLst>
                  <a:outerShdw blurRad="38100" dist="38100" dir="2700000" algn="ctr" rotWithShape="0">
                    <a:schemeClr val="tx1"/>
                  </a:outerShdw>
                </a:effectLst>
              </a:rPr>
              <a:t>are first in </a:t>
            </a:r>
            <a:r>
              <a:rPr lang="en-GB" sz="4400" dirty="0" smtClean="0">
                <a:effectLst>
                  <a:outerShdw blurRad="38100" dist="38100" dir="2700000" algn="ctr" rotWithShape="0">
                    <a:schemeClr val="tx1"/>
                  </a:outerShdw>
                </a:effectLst>
              </a:rPr>
              <a:t>government.</a:t>
            </a:r>
          </a:p>
          <a:p>
            <a:r>
              <a:rPr lang="en-GB" sz="4400" dirty="0" smtClean="0">
                <a:effectLst>
                  <a:outerShdw blurRad="38100" dist="38100" dir="2700000" algn="ctr" rotWithShape="0">
                    <a:schemeClr val="tx1"/>
                  </a:outerShdw>
                </a:effectLst>
              </a:rPr>
              <a:t>Valedictorians </a:t>
            </a:r>
            <a:r>
              <a:rPr lang="en-GB" sz="4400" dirty="0">
                <a:effectLst>
                  <a:outerShdw blurRad="38100" dist="38100" dir="2700000" algn="ctr" rotWithShape="0">
                    <a:schemeClr val="tx1"/>
                  </a:outerShdw>
                </a:effectLst>
              </a:rPr>
              <a:t>are first in their class. They are first in knowledge.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Every </a:t>
            </a:r>
            <a:r>
              <a:rPr lang="en-GB" sz="4400" dirty="0">
                <a:effectLst>
                  <a:outerShdw blurRad="38100" dist="38100" dir="2700000" algn="ctr" rotWithShape="0">
                    <a:schemeClr val="tx1"/>
                  </a:outerShdw>
                </a:effectLst>
              </a:rPr>
              <a:t>field has those who are first. They are recognized as important in their respective fields</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3473403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20000"/>
          </a:bodyPr>
          <a:lstStyle/>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believers have goals, and they have the strategies to accomplish those goals. They are leaders.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are first in strategy.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develop pioneer strategies to do new things.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They </a:t>
            </a:r>
            <a:r>
              <a:rPr lang="en-GB" sz="4400" dirty="0">
                <a:effectLst>
                  <a:outerShdw blurRad="38100" dist="38100" dir="2700000" algn="ctr" rotWithShape="0">
                    <a:schemeClr val="tx1"/>
                  </a:outerShdw>
                </a:effectLst>
              </a:rPr>
              <a:t>are cutting edge leaders with pioneer technologies.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Pioneer </a:t>
            </a:r>
            <a:r>
              <a:rPr lang="en-GB" sz="4400" dirty="0">
                <a:effectLst>
                  <a:outerShdw blurRad="38100" dist="38100" dir="2700000" algn="ctr" rotWithShape="0">
                    <a:schemeClr val="tx1"/>
                  </a:outerShdw>
                </a:effectLst>
              </a:rPr>
              <a:t>strategies are needed to break through into new regions and territories. They are needed to pioneer new moves and new revelations</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17184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tx1"/>
                  </a:outerShdw>
                </a:effectLst>
              </a:rPr>
              <a:t>Psa 23 paths of righteousness</a:t>
            </a:r>
          </a:p>
          <a:p>
            <a:r>
              <a:rPr lang="en-GB" sz="4400" dirty="0" smtClean="0">
                <a:effectLst>
                  <a:outerShdw blurRad="38100" dist="38100" dir="2700000" algn="ctr" rotWithShape="0">
                    <a:schemeClr val="tx1"/>
                  </a:outerShdw>
                </a:effectLst>
              </a:rPr>
              <a:t>Psa 139 everlasting way</a:t>
            </a:r>
          </a:p>
          <a:p>
            <a:r>
              <a:rPr lang="en-GB" sz="4400" dirty="0" smtClean="0">
                <a:effectLst>
                  <a:outerShdw blurRad="38100" dist="38100" dir="2700000" algn="ctr" rotWithShape="0">
                    <a:schemeClr val="tx1"/>
                  </a:outerShdw>
                </a:effectLst>
              </a:rPr>
              <a:t>Isa 35:8 highway of holiness</a:t>
            </a:r>
          </a:p>
          <a:p>
            <a:r>
              <a:rPr lang="en-GB" sz="4400" dirty="0" smtClean="0">
                <a:effectLst>
                  <a:outerShdw blurRad="38100" dist="38100" dir="2700000" algn="ctr" rotWithShape="0">
                    <a:schemeClr val="tx1"/>
                  </a:outerShdw>
                </a:effectLst>
              </a:rPr>
              <a:t>Ancient paths</a:t>
            </a:r>
          </a:p>
          <a:p>
            <a:r>
              <a:rPr lang="en-GB" sz="4400" dirty="0" smtClean="0">
                <a:effectLst>
                  <a:outerShdw blurRad="38100" dist="38100" dir="2700000" algn="ctr" rotWithShape="0">
                    <a:schemeClr val="tx1"/>
                  </a:outerShdw>
                </a:effectLst>
              </a:rPr>
              <a:t>Prov 8 paths meet the way</a:t>
            </a:r>
          </a:p>
        </p:txBody>
      </p:sp>
    </p:spTree>
    <p:extLst>
      <p:ext uri="{BB962C8B-B14F-4D97-AF65-F5344CB8AC3E}">
        <p14:creationId xmlns:p14="http://schemas.microsoft.com/office/powerpoint/2010/main" val="2691771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Vision Destiny 2014</a:t>
            </a:r>
          </a:p>
        </p:txBody>
      </p:sp>
      <p:sp>
        <p:nvSpPr>
          <p:cNvPr id="3" name="Content Placeholder 2"/>
          <p:cNvSpPr>
            <a:spLocks noGrp="1"/>
          </p:cNvSpPr>
          <p:nvPr>
            <p:ph idx="1"/>
          </p:nvPr>
        </p:nvSpPr>
        <p:spPr>
          <a:xfrm>
            <a:off x="0" y="908720"/>
            <a:ext cx="9144000" cy="5949280"/>
          </a:xfrm>
          <a:effectLst/>
        </p:spPr>
        <p:txBody>
          <a:bodyPr lIns="0" tIns="0" rIns="0" bIns="0">
            <a:normAutofit fontScale="77500" lnSpcReduction="20000"/>
          </a:bodyPr>
          <a:lstStyle/>
          <a:p>
            <a:r>
              <a:rPr lang="en-GB" sz="4400" dirty="0">
                <a:effectLst>
                  <a:outerShdw blurRad="38100" dist="38100" dir="2700000" algn="ctr" rotWithShape="0">
                    <a:schemeClr val="tx1"/>
                  </a:outerShdw>
                </a:effectLst>
              </a:rPr>
              <a:t>Joshua 3:5 Then Joshua said to the people, “Consecrate yourselves, for tomorrow the Lord will do wonders among you</a:t>
            </a:r>
            <a:r>
              <a:rPr lang="en-GB" sz="4400" dirty="0" smtClean="0">
                <a:effectLst>
                  <a:outerShdw blurRad="38100" dist="38100" dir="2700000" algn="ctr" rotWithShape="0">
                    <a:schemeClr val="tx1"/>
                  </a:outerShdw>
                </a:effectLst>
              </a:rPr>
              <a:t>.”</a:t>
            </a:r>
          </a:p>
          <a:p>
            <a:r>
              <a:rPr lang="en-GB" sz="4400" dirty="0">
                <a:effectLst>
                  <a:outerShdw blurRad="38100" dist="38100" dir="2700000" algn="ctr" rotWithShape="0">
                    <a:schemeClr val="tx1"/>
                  </a:outerShdw>
                </a:effectLst>
              </a:rPr>
              <a:t>Josh 24:14 “Now, therefore, fear the Lord and serve Him in sincerity and truth; and put away the gods which your fathers served beyond the River and in Egypt, and serve the Lord. 15 If it is disagreeable in your sight to serve the Lord, choose for yourselves today whom you will serve: whether the gods which your fathers served which were beyond the River, or the gods of the Amorites in whose land you are living; but as for me and my house, we will serve the Lord.”</a:t>
            </a:r>
            <a:endParaRPr lang="en-GB" sz="4400" dirty="0" smtClean="0">
              <a:effectLst>
                <a:outerShdw blurRad="38100" dist="38100" dir="2700000" algn="ctr" rotWithShape="0">
                  <a:schemeClr val="tx1"/>
                </a:outerShdw>
              </a:effectLst>
            </a:endParaRPr>
          </a:p>
          <a:p>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264856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836712"/>
            <a:ext cx="9144000" cy="6021288"/>
          </a:xfrm>
          <a:effectLst/>
        </p:spPr>
      </p:pic>
    </p:spTree>
    <p:extLst>
      <p:ext uri="{BB962C8B-B14F-4D97-AF65-F5344CB8AC3E}">
        <p14:creationId xmlns:p14="http://schemas.microsoft.com/office/powerpoint/2010/main" val="389121338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1958879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62500" lnSpcReduction="20000"/>
          </a:bodyPr>
          <a:lstStyle/>
          <a:p>
            <a:r>
              <a:rPr lang="en-GB" sz="4400" dirty="0">
                <a:effectLst>
                  <a:outerShdw blurRad="38100" dist="38100" dir="2700000" algn="ctr" rotWithShape="0">
                    <a:schemeClr val="tx1"/>
                  </a:outerShdw>
                </a:effectLst>
              </a:rPr>
              <a:t>Where there is a strong prophetic voice, somewhere Jezebel will be creeping in the shadows. She stirs up misunderstandings between the people of God. She lures hearts and minds to a vile stream that is filled with judgements, criticism and false accusations. Do not agree or partner with her evil ways! She has an appearance of purity yet full of death and decay on the inside. She has a form of godliness but denies Jesus by her fruits. By flattery she leads the people of God into agreements with darkness; </a:t>
            </a:r>
            <a:r>
              <a:rPr lang="en-GB" sz="4400" dirty="0" err="1">
                <a:effectLst>
                  <a:outerShdw blurRad="38100" dist="38100" dir="2700000" algn="ctr" rotWithShape="0">
                    <a:schemeClr val="tx1"/>
                  </a:outerShdw>
                </a:effectLst>
              </a:rPr>
              <a:t>dishonor</a:t>
            </a:r>
            <a:r>
              <a:rPr lang="en-GB" sz="4400" dirty="0">
                <a:effectLst>
                  <a:outerShdw blurRad="38100" dist="38100" dir="2700000" algn="ctr" rotWithShape="0">
                    <a:schemeClr val="tx1"/>
                  </a:outerShdw>
                </a:effectLst>
              </a:rPr>
              <a:t> marks her ways. Her laugh rings with satanic arrogance and pride. God will exalt truth! Truth will be your vindication. Vindication comes from the LORD. Create space for God to move. Silence is the best weapon you can use when confronted with the Jezebel spirit; give her no words to burn.</a:t>
            </a:r>
          </a:p>
        </p:txBody>
      </p:sp>
    </p:spTree>
    <p:extLst>
      <p:ext uri="{BB962C8B-B14F-4D97-AF65-F5344CB8AC3E}">
        <p14:creationId xmlns:p14="http://schemas.microsoft.com/office/powerpoint/2010/main" val="358694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397818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Vision Destiny 2014</a:t>
            </a:r>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10000"/>
          </a:bodyPr>
          <a:lstStyle/>
          <a:p>
            <a:r>
              <a:rPr lang="en-GB" sz="4400" dirty="0" smtClean="0">
                <a:effectLst>
                  <a:outerShdw blurRad="38100" dist="38100" dir="2700000" algn="ctr" rotWithShape="0">
                    <a:schemeClr val="tx1"/>
                  </a:outerShdw>
                </a:effectLst>
              </a:rPr>
              <a:t>We are calling a solemn assembly</a:t>
            </a:r>
          </a:p>
          <a:p>
            <a:r>
              <a:rPr lang="en-GB" sz="4400" dirty="0" smtClean="0">
                <a:effectLst>
                  <a:outerShdw blurRad="38100" dist="38100" dir="2700000" algn="ctr" rotWithShape="0">
                    <a:schemeClr val="tx1"/>
                  </a:outerShdw>
                </a:effectLst>
              </a:rPr>
              <a:t>Sound the trumpet </a:t>
            </a:r>
          </a:p>
          <a:p>
            <a:r>
              <a:rPr lang="en-GB" sz="4400" dirty="0" smtClean="0">
                <a:effectLst>
                  <a:outerShdw blurRad="38100" dist="38100" dir="2700000" algn="ctr" rotWithShape="0">
                    <a:schemeClr val="tx1"/>
                  </a:outerShdw>
                </a:effectLst>
              </a:rPr>
              <a:t>We are going to align ourselves with the frequency of heaven</a:t>
            </a:r>
          </a:p>
          <a:p>
            <a:r>
              <a:rPr lang="en-GB" sz="4400" dirty="0" smtClean="0">
                <a:effectLst>
                  <a:outerShdw blurRad="38100" dist="38100" dir="2700000" algn="ctr" rotWithShape="0">
                    <a:schemeClr val="tx1"/>
                  </a:outerShdw>
                </a:effectLst>
              </a:rPr>
              <a:t>4 faces of God</a:t>
            </a:r>
          </a:p>
          <a:p>
            <a:r>
              <a:rPr lang="en-GB" sz="4400" dirty="0" smtClean="0">
                <a:effectLst>
                  <a:outerShdw blurRad="38100" dist="38100" dir="2700000" algn="ctr" rotWithShape="0">
                    <a:schemeClr val="tx1"/>
                  </a:outerShdw>
                </a:effectLst>
              </a:rPr>
              <a:t>Everyone who wants to choose to come on this journey is invited</a:t>
            </a:r>
          </a:p>
          <a:p>
            <a:r>
              <a:rPr lang="en-GB" sz="4400" dirty="0" smtClean="0">
                <a:effectLst>
                  <a:outerShdw blurRad="38100" dist="38100" dir="2700000" algn="ctr" rotWithShape="0">
                    <a:schemeClr val="tx1"/>
                  </a:outerShdw>
                </a:effectLst>
              </a:rPr>
              <a:t>Everyone who wishes to stay on the other side is not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1837563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a:effectLst>
                  <a:outerShdw blurRad="38100" dist="38100" dir="2700000" algn="ctr" rotWithShape="0">
                    <a:schemeClr val="tx1"/>
                  </a:outerShdw>
                </a:effectLst>
              </a:rPr>
              <a:t>1 Corinthians 12:28 </a:t>
            </a:r>
            <a:r>
              <a:rPr lang="en-GB" sz="4400" dirty="0" smtClean="0">
                <a:effectLst>
                  <a:outerShdw blurRad="38100" dist="38100" dir="2700000" algn="ctr" rotWithShape="0">
                    <a:schemeClr val="tx1"/>
                  </a:outerShdw>
                </a:effectLst>
              </a:rPr>
              <a:t>And </a:t>
            </a:r>
            <a:r>
              <a:rPr lang="en-GB" sz="4400" dirty="0">
                <a:effectLst>
                  <a:outerShdw blurRad="38100" dist="38100" dir="2700000" algn="ctr" rotWithShape="0">
                    <a:schemeClr val="tx1"/>
                  </a:outerShdw>
                </a:effectLst>
              </a:rPr>
              <a:t>God hath set some in the church, FIRST [PROTON] APOSTLES, secondarily prophets, thirdly teachers</a:t>
            </a:r>
            <a:r>
              <a:rPr lang="en-GB" sz="4400" dirty="0" smtClean="0">
                <a:effectLst>
                  <a:outerShdw blurRad="38100" dist="38100" dir="2700000" algn="ctr" rotWithShape="0">
                    <a:schemeClr val="tx1"/>
                  </a:outerShdw>
                </a:effectLst>
              </a:rPr>
              <a:t>...</a:t>
            </a:r>
          </a:p>
          <a:p>
            <a:r>
              <a:rPr lang="en-GB" sz="4400" dirty="0" smtClean="0">
                <a:effectLst>
                  <a:outerShdw blurRad="38100" dist="38100" dir="2700000" algn="ctr" rotWithShape="0">
                    <a:schemeClr val="tx1"/>
                  </a:outerShdw>
                </a:effectLst>
              </a:rPr>
              <a:t>Are </a:t>
            </a:r>
            <a:r>
              <a:rPr lang="en-GB" sz="4400" dirty="0">
                <a:effectLst>
                  <a:outerShdw blurRad="38100" dist="38100" dir="2700000" algn="ctr" rotWithShape="0">
                    <a:schemeClr val="tx1"/>
                  </a:outerShdw>
                </a:effectLst>
              </a:rPr>
              <a:t>you a PROTON believer? Are you a part of a PROTON company of believers? Are you a part of a PROTON church?</a:t>
            </a:r>
          </a:p>
          <a:p>
            <a:pPr marL="0" indent="0">
              <a:buNone/>
            </a:pP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218261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20000"/>
          </a:bodyPr>
          <a:lstStyle/>
          <a:p>
            <a:r>
              <a:rPr lang="en-GB" sz="4400" dirty="0">
                <a:effectLst>
                  <a:outerShdw blurRad="38100" dist="38100" dir="2700000" algn="ctr" rotWithShape="0">
                    <a:schemeClr val="tx1"/>
                  </a:outerShdw>
                </a:effectLst>
              </a:rPr>
              <a:t>It means firstly in time, place, order or importance. It also means before, at the beginning, chiefly, first of </a:t>
            </a:r>
            <a:r>
              <a:rPr lang="en-GB" sz="4400" dirty="0" smtClean="0">
                <a:effectLst>
                  <a:outerShdw blurRad="38100" dist="38100" dir="2700000" algn="ctr" rotWithShape="0">
                    <a:schemeClr val="tx1"/>
                  </a:outerShdw>
                </a:effectLst>
              </a:rPr>
              <a:t>all.</a:t>
            </a:r>
          </a:p>
          <a:p>
            <a:r>
              <a:rPr lang="en-GB" sz="4400" dirty="0" smtClean="0">
                <a:effectLst>
                  <a:outerShdw blurRad="38100" dist="38100" dir="2700000" algn="ctr" rotWithShape="0">
                    <a:schemeClr val="tx1"/>
                  </a:outerShdw>
                </a:effectLst>
              </a:rPr>
              <a:t>God </a:t>
            </a:r>
            <a:r>
              <a:rPr lang="en-GB" sz="4400" dirty="0">
                <a:effectLst>
                  <a:outerShdw blurRad="38100" dist="38100" dir="2700000" algn="ctr" rotWithShape="0">
                    <a:schemeClr val="tx1"/>
                  </a:outerShdw>
                </a:effectLst>
              </a:rPr>
              <a:t>desires a PROTON </a:t>
            </a:r>
            <a:r>
              <a:rPr lang="en-GB" sz="4400" dirty="0" smtClean="0">
                <a:effectLst>
                  <a:outerShdw blurRad="38100" dist="38100" dir="2700000" algn="ctr" rotWithShape="0">
                    <a:schemeClr val="tx1"/>
                  </a:outerShdw>
                </a:effectLst>
              </a:rPr>
              <a:t>PEOPLE.</a:t>
            </a:r>
          </a:p>
          <a:p>
            <a:r>
              <a:rPr lang="en-GB" sz="4400" dirty="0">
                <a:effectLst>
                  <a:outerShdw blurRad="38100" dist="38100" dir="2700000" algn="ctr" rotWithShape="0">
                    <a:schemeClr val="tx1"/>
                  </a:outerShdw>
                </a:effectLst>
              </a:rPr>
              <a:t>P</a:t>
            </a:r>
            <a:r>
              <a:rPr lang="en-GB" sz="4400" dirty="0" smtClean="0">
                <a:effectLst>
                  <a:outerShdw blurRad="38100" dist="38100" dir="2700000" algn="ctr" rotWithShape="0">
                    <a:schemeClr val="tx1"/>
                  </a:outerShdw>
                </a:effectLst>
              </a:rPr>
              <a:t>roton people</a:t>
            </a:r>
            <a:r>
              <a:rPr lang="en-GB" sz="4400" dirty="0">
                <a:effectLst>
                  <a:outerShdw blurRad="38100" dist="38100" dir="2700000" algn="ctr" rotWithShape="0">
                    <a:schemeClr val="tx1"/>
                  </a:outerShdw>
                </a:effectLst>
              </a:rPr>
              <a:t> </a:t>
            </a:r>
            <a:r>
              <a:rPr lang="en-GB" sz="4400" dirty="0" smtClean="0">
                <a:effectLst>
                  <a:outerShdw blurRad="38100" dist="38100" dir="2700000" algn="ctr" rotWithShape="0">
                    <a:schemeClr val="tx1"/>
                  </a:outerShdw>
                </a:effectLst>
              </a:rPr>
              <a:t>are Apostolic </a:t>
            </a:r>
            <a:r>
              <a:rPr lang="en-GB" sz="4400" dirty="0">
                <a:effectLst>
                  <a:outerShdw blurRad="38100" dist="38100" dir="2700000" algn="ctr" rotWithShape="0">
                    <a:schemeClr val="tx1"/>
                  </a:outerShdw>
                </a:effectLst>
              </a:rPr>
              <a:t>people </a:t>
            </a:r>
            <a:endParaRPr lang="en-GB" sz="4400" dirty="0" smtClean="0">
              <a:effectLst>
                <a:outerShdw blurRad="38100" dist="38100" dir="2700000" algn="ctr" rotWithShape="0">
                  <a:schemeClr val="tx1"/>
                </a:outerShdw>
              </a:effectLst>
            </a:endParaRPr>
          </a:p>
          <a:p>
            <a:r>
              <a:rPr lang="en-GB" sz="4400" dirty="0">
                <a:effectLst>
                  <a:outerShdw blurRad="38100" dist="38100" dir="2700000" algn="ctr" rotWithShape="0">
                    <a:schemeClr val="tx1"/>
                  </a:outerShdw>
                </a:effectLst>
              </a:rPr>
              <a:t>It was never the will of God just to have apostles. God's intention is to have an apostolic company of </a:t>
            </a:r>
            <a:r>
              <a:rPr lang="en-GB" sz="4400" dirty="0" smtClean="0">
                <a:effectLst>
                  <a:outerShdw blurRad="38100" dist="38100" dir="2700000" algn="ctr" rotWithShape="0">
                    <a:schemeClr val="tx1"/>
                  </a:outerShdw>
                </a:effectLst>
              </a:rPr>
              <a:t>believers.</a:t>
            </a:r>
          </a:p>
          <a:p>
            <a:r>
              <a:rPr lang="en-GB" sz="4400" dirty="0" smtClean="0">
                <a:effectLst>
                  <a:outerShdw blurRad="38100" dist="38100" dir="2700000" algn="ctr" rotWithShape="0">
                    <a:schemeClr val="tx1"/>
                  </a:outerShdw>
                </a:effectLst>
              </a:rPr>
              <a:t>Apostolic </a:t>
            </a:r>
            <a:r>
              <a:rPr lang="en-GB" sz="4400" dirty="0">
                <a:effectLst>
                  <a:outerShdw blurRad="38100" dist="38100" dir="2700000" algn="ctr" rotWithShape="0">
                    <a:schemeClr val="tx1"/>
                  </a:outerShdw>
                </a:effectLst>
              </a:rPr>
              <a:t>churches and apostolic believers will be at the forefront of what God is doing. When believers have an apostolic spirit, they will be Proton Believers.</a:t>
            </a:r>
          </a:p>
        </p:txBody>
      </p:sp>
    </p:spTree>
    <p:extLst>
      <p:ext uri="{BB962C8B-B14F-4D97-AF65-F5344CB8AC3E}">
        <p14:creationId xmlns:p14="http://schemas.microsoft.com/office/powerpoint/2010/main" val="3511305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eme1">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14985</TotalTime>
  <Words>4461</Words>
  <Application>Microsoft Office PowerPoint</Application>
  <PresentationFormat>On-screen Show (4:3)</PresentationFormat>
  <Paragraphs>297</Paragraphs>
  <Slides>63</Slides>
  <Notes>0</Notes>
  <HiddenSlides>0</HiddenSlides>
  <MMClips>0</MMClips>
  <ScaleCrop>false</ScaleCrop>
  <HeadingPairs>
    <vt:vector size="4" baseType="variant">
      <vt:variant>
        <vt:lpstr>Theme</vt:lpstr>
      </vt:variant>
      <vt:variant>
        <vt:i4>2</vt:i4>
      </vt:variant>
      <vt:variant>
        <vt:lpstr>Slide Titles</vt:lpstr>
      </vt:variant>
      <vt:variant>
        <vt:i4>63</vt:i4>
      </vt:variant>
    </vt:vector>
  </HeadingPairs>
  <TitlesOfParts>
    <vt:vector size="65" baseType="lpstr">
      <vt:lpstr>Theme1</vt:lpstr>
      <vt:lpstr>Default Design</vt:lpstr>
      <vt:lpstr>Vision Destiny 2014</vt:lpstr>
      <vt:lpstr>Vision Destiny 2014</vt:lpstr>
      <vt:lpstr>PowerPoint Presentation</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Parsons</dc:creator>
  <cp:lastModifiedBy>Mike Parsons</cp:lastModifiedBy>
  <cp:revision>81</cp:revision>
  <dcterms:created xsi:type="dcterms:W3CDTF">2013-12-09T14:36:16Z</dcterms:created>
  <dcterms:modified xsi:type="dcterms:W3CDTF">2014-01-02T12:21:47Z</dcterms:modified>
</cp:coreProperties>
</file>