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8" r:id="rId2"/>
  </p:sldMasterIdLst>
  <p:notesMasterIdLst>
    <p:notesMasterId r:id="rId132"/>
  </p:notesMasterIdLst>
  <p:sldIdLst>
    <p:sldId id="736" r:id="rId3"/>
    <p:sldId id="745" r:id="rId4"/>
    <p:sldId id="737" r:id="rId5"/>
    <p:sldId id="779" r:id="rId6"/>
    <p:sldId id="740" r:id="rId7"/>
    <p:sldId id="742" r:id="rId8"/>
    <p:sldId id="730" r:id="rId9"/>
    <p:sldId id="727" r:id="rId10"/>
    <p:sldId id="732" r:id="rId11"/>
    <p:sldId id="728" r:id="rId12"/>
    <p:sldId id="743" r:id="rId13"/>
    <p:sldId id="739" r:id="rId14"/>
    <p:sldId id="767" r:id="rId15"/>
    <p:sldId id="759" r:id="rId16"/>
    <p:sldId id="780" r:id="rId17"/>
    <p:sldId id="760" r:id="rId18"/>
    <p:sldId id="761" r:id="rId19"/>
    <p:sldId id="781" r:id="rId20"/>
    <p:sldId id="762" r:id="rId21"/>
    <p:sldId id="763" r:id="rId22"/>
    <p:sldId id="764" r:id="rId23"/>
    <p:sldId id="783" r:id="rId24"/>
    <p:sldId id="782" r:id="rId25"/>
    <p:sldId id="768" r:id="rId26"/>
    <p:sldId id="773" r:id="rId27"/>
    <p:sldId id="772" r:id="rId28"/>
    <p:sldId id="766" r:id="rId29"/>
    <p:sldId id="769" r:id="rId30"/>
    <p:sldId id="771" r:id="rId31"/>
    <p:sldId id="776" r:id="rId32"/>
    <p:sldId id="777" r:id="rId33"/>
    <p:sldId id="770" r:id="rId34"/>
    <p:sldId id="765" r:id="rId35"/>
    <p:sldId id="774" r:id="rId36"/>
    <p:sldId id="746" r:id="rId37"/>
    <p:sldId id="747" r:id="rId38"/>
    <p:sldId id="748" r:id="rId39"/>
    <p:sldId id="749" r:id="rId40"/>
    <p:sldId id="683" r:id="rId41"/>
    <p:sldId id="751" r:id="rId42"/>
    <p:sldId id="688" r:id="rId43"/>
    <p:sldId id="733" r:id="rId44"/>
    <p:sldId id="785" r:id="rId45"/>
    <p:sldId id="775" r:id="rId46"/>
    <p:sldId id="784" r:id="rId47"/>
    <p:sldId id="778" r:id="rId48"/>
    <p:sldId id="786" r:id="rId49"/>
    <p:sldId id="383" r:id="rId50"/>
    <p:sldId id="381" r:id="rId51"/>
    <p:sldId id="464" r:id="rId52"/>
    <p:sldId id="463" r:id="rId53"/>
    <p:sldId id="661" r:id="rId54"/>
    <p:sldId id="662" r:id="rId55"/>
    <p:sldId id="462" r:id="rId56"/>
    <p:sldId id="663" r:id="rId57"/>
    <p:sldId id="466" r:id="rId58"/>
    <p:sldId id="664" r:id="rId59"/>
    <p:sldId id="465" r:id="rId60"/>
    <p:sldId id="670" r:id="rId61"/>
    <p:sldId id="468" r:id="rId62"/>
    <p:sldId id="467" r:id="rId63"/>
    <p:sldId id="665" r:id="rId64"/>
    <p:sldId id="459" r:id="rId65"/>
    <p:sldId id="666" r:id="rId66"/>
    <p:sldId id="470" r:id="rId67"/>
    <p:sldId id="471" r:id="rId68"/>
    <p:sldId id="667" r:id="rId69"/>
    <p:sldId id="473" r:id="rId70"/>
    <p:sldId id="668" r:id="rId71"/>
    <p:sldId id="669" r:id="rId72"/>
    <p:sldId id="752" r:id="rId73"/>
    <p:sldId id="753" r:id="rId74"/>
    <p:sldId id="754" r:id="rId75"/>
    <p:sldId id="755" r:id="rId76"/>
    <p:sldId id="756" r:id="rId77"/>
    <p:sldId id="757" r:id="rId78"/>
    <p:sldId id="758" r:id="rId79"/>
    <p:sldId id="744" r:id="rId80"/>
    <p:sldId id="712" r:id="rId81"/>
    <p:sldId id="709" r:id="rId82"/>
    <p:sldId id="716" r:id="rId83"/>
    <p:sldId id="714" r:id="rId84"/>
    <p:sldId id="686" r:id="rId85"/>
    <p:sldId id="687" r:id="rId86"/>
    <p:sldId id="681" r:id="rId87"/>
    <p:sldId id="679" r:id="rId88"/>
    <p:sldId id="680" r:id="rId89"/>
    <p:sldId id="735" r:id="rId90"/>
    <p:sldId id="734" r:id="rId91"/>
    <p:sldId id="729" r:id="rId92"/>
    <p:sldId id="726" r:id="rId93"/>
    <p:sldId id="725" r:id="rId94"/>
    <p:sldId id="724" r:id="rId95"/>
    <p:sldId id="698" r:id="rId96"/>
    <p:sldId id="691" r:id="rId97"/>
    <p:sldId id="690" r:id="rId98"/>
    <p:sldId id="692" r:id="rId99"/>
    <p:sldId id="699" r:id="rId100"/>
    <p:sldId id="700" r:id="rId101"/>
    <p:sldId id="701" r:id="rId102"/>
    <p:sldId id="702" r:id="rId103"/>
    <p:sldId id="689" r:id="rId104"/>
    <p:sldId id="703" r:id="rId105"/>
    <p:sldId id="704" r:id="rId106"/>
    <p:sldId id="693" r:id="rId107"/>
    <p:sldId id="694" r:id="rId108"/>
    <p:sldId id="695" r:id="rId109"/>
    <p:sldId id="697" r:id="rId110"/>
    <p:sldId id="705" r:id="rId111"/>
    <p:sldId id="706" r:id="rId112"/>
    <p:sldId id="696" r:id="rId113"/>
    <p:sldId id="707" r:id="rId114"/>
    <p:sldId id="708" r:id="rId115"/>
    <p:sldId id="723" r:id="rId116"/>
    <p:sldId id="711" r:id="rId117"/>
    <p:sldId id="710" r:id="rId118"/>
    <p:sldId id="713" r:id="rId119"/>
    <p:sldId id="722" r:id="rId120"/>
    <p:sldId id="715" r:id="rId121"/>
    <p:sldId id="717" r:id="rId122"/>
    <p:sldId id="718" r:id="rId123"/>
    <p:sldId id="719" r:id="rId124"/>
    <p:sldId id="720" r:id="rId125"/>
    <p:sldId id="721" r:id="rId126"/>
    <p:sldId id="469" r:id="rId127"/>
    <p:sldId id="677" r:id="rId128"/>
    <p:sldId id="678" r:id="rId129"/>
    <p:sldId id="485" r:id="rId130"/>
    <p:sldId id="676" r:id="rId1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4595370-A736-4B65-AE93-F2745C763627}">
          <p14:sldIdLst/>
        </p14:section>
        <p14:section name="Untitled Section" id="{A3F16772-4661-4E18-AE54-A8E6F14FEA0F}">
          <p14:sldIdLst>
            <p14:sldId id="736"/>
            <p14:sldId id="745"/>
            <p14:sldId id="737"/>
            <p14:sldId id="779"/>
            <p14:sldId id="740"/>
            <p14:sldId id="742"/>
            <p14:sldId id="730"/>
            <p14:sldId id="727"/>
            <p14:sldId id="732"/>
            <p14:sldId id="728"/>
            <p14:sldId id="743"/>
            <p14:sldId id="739"/>
            <p14:sldId id="767"/>
            <p14:sldId id="759"/>
            <p14:sldId id="780"/>
            <p14:sldId id="760"/>
            <p14:sldId id="761"/>
            <p14:sldId id="781"/>
            <p14:sldId id="762"/>
            <p14:sldId id="763"/>
            <p14:sldId id="764"/>
            <p14:sldId id="783"/>
            <p14:sldId id="782"/>
            <p14:sldId id="768"/>
            <p14:sldId id="773"/>
            <p14:sldId id="772"/>
            <p14:sldId id="766"/>
            <p14:sldId id="769"/>
            <p14:sldId id="771"/>
            <p14:sldId id="776"/>
            <p14:sldId id="777"/>
            <p14:sldId id="770"/>
            <p14:sldId id="765"/>
            <p14:sldId id="774"/>
            <p14:sldId id="746"/>
            <p14:sldId id="747"/>
            <p14:sldId id="748"/>
            <p14:sldId id="749"/>
            <p14:sldId id="683"/>
            <p14:sldId id="751"/>
            <p14:sldId id="688"/>
            <p14:sldId id="733"/>
            <p14:sldId id="785"/>
            <p14:sldId id="775"/>
            <p14:sldId id="784"/>
            <p14:sldId id="778"/>
            <p14:sldId id="786"/>
            <p14:sldId id="383"/>
            <p14:sldId id="381"/>
            <p14:sldId id="464"/>
            <p14:sldId id="463"/>
            <p14:sldId id="661"/>
            <p14:sldId id="662"/>
            <p14:sldId id="462"/>
            <p14:sldId id="663"/>
            <p14:sldId id="466"/>
            <p14:sldId id="664"/>
            <p14:sldId id="465"/>
            <p14:sldId id="670"/>
            <p14:sldId id="468"/>
            <p14:sldId id="467"/>
            <p14:sldId id="665"/>
            <p14:sldId id="459"/>
            <p14:sldId id="666"/>
            <p14:sldId id="470"/>
            <p14:sldId id="471"/>
            <p14:sldId id="667"/>
            <p14:sldId id="473"/>
            <p14:sldId id="668"/>
            <p14:sldId id="669"/>
            <p14:sldId id="752"/>
            <p14:sldId id="753"/>
            <p14:sldId id="754"/>
            <p14:sldId id="755"/>
            <p14:sldId id="756"/>
            <p14:sldId id="757"/>
            <p14:sldId id="758"/>
            <p14:sldId id="744"/>
            <p14:sldId id="712"/>
            <p14:sldId id="709"/>
            <p14:sldId id="716"/>
            <p14:sldId id="714"/>
            <p14:sldId id="686"/>
            <p14:sldId id="687"/>
            <p14:sldId id="681"/>
            <p14:sldId id="679"/>
            <p14:sldId id="680"/>
            <p14:sldId id="735"/>
            <p14:sldId id="734"/>
            <p14:sldId id="729"/>
            <p14:sldId id="726"/>
            <p14:sldId id="725"/>
            <p14:sldId id="724"/>
            <p14:sldId id="698"/>
            <p14:sldId id="691"/>
            <p14:sldId id="690"/>
            <p14:sldId id="692"/>
            <p14:sldId id="699"/>
            <p14:sldId id="700"/>
            <p14:sldId id="701"/>
            <p14:sldId id="702"/>
            <p14:sldId id="689"/>
            <p14:sldId id="703"/>
            <p14:sldId id="704"/>
            <p14:sldId id="693"/>
            <p14:sldId id="694"/>
            <p14:sldId id="695"/>
            <p14:sldId id="697"/>
            <p14:sldId id="705"/>
            <p14:sldId id="706"/>
            <p14:sldId id="696"/>
            <p14:sldId id="707"/>
            <p14:sldId id="708"/>
            <p14:sldId id="723"/>
            <p14:sldId id="711"/>
            <p14:sldId id="710"/>
            <p14:sldId id="713"/>
            <p14:sldId id="722"/>
            <p14:sldId id="715"/>
            <p14:sldId id="717"/>
            <p14:sldId id="718"/>
            <p14:sldId id="719"/>
            <p14:sldId id="720"/>
            <p14:sldId id="721"/>
            <p14:sldId id="469"/>
            <p14:sldId id="677"/>
            <p14:sldId id="678"/>
            <p14:sldId id="485"/>
            <p14:sldId id="6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5C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660"/>
  </p:normalViewPr>
  <p:slideViewPr>
    <p:cSldViewPr>
      <p:cViewPr varScale="1">
        <p:scale>
          <a:sx n="74" d="100"/>
          <a:sy n="74" d="100"/>
        </p:scale>
        <p:origin x="-103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presProps" Target="pres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126" Type="http://schemas.openxmlformats.org/officeDocument/2006/relationships/slide" Target="slides/slide124.xml"/><Relationship Id="rId13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slide" Target="slides/slide122.xml"/><Relationship Id="rId129" Type="http://schemas.openxmlformats.org/officeDocument/2006/relationships/slide" Target="slides/slide12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slide" Target="slides/slide128.xml"/><Relationship Id="rId13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tableStyles" Target="tableStyles.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A4EF2E-F8A3-4D5C-A2AD-A94570C26DF3}" type="datetimeFigureOut">
              <a:rPr lang="en-GB" smtClean="0"/>
              <a:t>16/03/2014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EAEB1E-4FB3-4F42-9B19-5A5A4C92ED16}" type="slidenum">
              <a:rPr lang="en-GB" smtClean="0"/>
              <a:t>‹#›</a:t>
            </a:fld>
            <a:endParaRPr lang="en-GB"/>
          </a:p>
        </p:txBody>
      </p:sp>
    </p:spTree>
    <p:extLst>
      <p:ext uri="{BB962C8B-B14F-4D97-AF65-F5344CB8AC3E}">
        <p14:creationId xmlns:p14="http://schemas.microsoft.com/office/powerpoint/2010/main" val="2015797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30</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lvl1pPr defTabSz="781050" eaLnBrk="0" hangingPunct="0">
              <a:defRPr>
                <a:solidFill>
                  <a:schemeClr val="tx1"/>
                </a:solidFill>
                <a:latin typeface="Arial" charset="0"/>
                <a:cs typeface="Arial" charset="0"/>
              </a:defRPr>
            </a:lvl1pPr>
            <a:lvl2pPr marL="742950" indent="-285750" defTabSz="781050" eaLnBrk="0" hangingPunct="0">
              <a:defRPr>
                <a:solidFill>
                  <a:schemeClr val="tx1"/>
                </a:solidFill>
                <a:latin typeface="Arial" charset="0"/>
                <a:cs typeface="Arial" charset="0"/>
              </a:defRPr>
            </a:lvl2pPr>
            <a:lvl3pPr marL="1143000" indent="-228600" defTabSz="781050" eaLnBrk="0" hangingPunct="0">
              <a:defRPr>
                <a:solidFill>
                  <a:schemeClr val="tx1"/>
                </a:solidFill>
                <a:latin typeface="Arial" charset="0"/>
                <a:cs typeface="Arial" charset="0"/>
              </a:defRPr>
            </a:lvl3pPr>
            <a:lvl4pPr marL="1600200" indent="-228600" defTabSz="781050" eaLnBrk="0" hangingPunct="0">
              <a:defRPr>
                <a:solidFill>
                  <a:schemeClr val="tx1"/>
                </a:solidFill>
                <a:latin typeface="Arial" charset="0"/>
                <a:cs typeface="Arial" charset="0"/>
              </a:defRPr>
            </a:lvl4pPr>
            <a:lvl5pPr marL="2057400" indent="-228600" defTabSz="781050" eaLnBrk="0" hangingPunct="0">
              <a:defRPr>
                <a:solidFill>
                  <a:schemeClr val="tx1"/>
                </a:solidFill>
                <a:latin typeface="Arial" charset="0"/>
                <a:cs typeface="Arial" charset="0"/>
              </a:defRPr>
            </a:lvl5pPr>
            <a:lvl6pPr marL="2514600" indent="-228600" defTabSz="781050" eaLnBrk="0" fontAlgn="base" hangingPunct="0">
              <a:spcBef>
                <a:spcPct val="0"/>
              </a:spcBef>
              <a:spcAft>
                <a:spcPct val="0"/>
              </a:spcAft>
              <a:defRPr>
                <a:solidFill>
                  <a:schemeClr val="tx1"/>
                </a:solidFill>
                <a:latin typeface="Arial" charset="0"/>
                <a:cs typeface="Arial" charset="0"/>
              </a:defRPr>
            </a:lvl6pPr>
            <a:lvl7pPr marL="2971800" indent="-228600" defTabSz="781050" eaLnBrk="0" fontAlgn="base" hangingPunct="0">
              <a:spcBef>
                <a:spcPct val="0"/>
              </a:spcBef>
              <a:spcAft>
                <a:spcPct val="0"/>
              </a:spcAft>
              <a:defRPr>
                <a:solidFill>
                  <a:schemeClr val="tx1"/>
                </a:solidFill>
                <a:latin typeface="Arial" charset="0"/>
                <a:cs typeface="Arial" charset="0"/>
              </a:defRPr>
            </a:lvl7pPr>
            <a:lvl8pPr marL="3429000" indent="-228600" defTabSz="781050" eaLnBrk="0" fontAlgn="base" hangingPunct="0">
              <a:spcBef>
                <a:spcPct val="0"/>
              </a:spcBef>
              <a:spcAft>
                <a:spcPct val="0"/>
              </a:spcAft>
              <a:defRPr>
                <a:solidFill>
                  <a:schemeClr val="tx1"/>
                </a:solidFill>
                <a:latin typeface="Arial" charset="0"/>
                <a:cs typeface="Arial" charset="0"/>
              </a:defRPr>
            </a:lvl8pPr>
            <a:lvl9pPr marL="3886200" indent="-228600" defTabSz="781050" eaLnBrk="0" fontAlgn="base" hangingPunct="0">
              <a:spcBef>
                <a:spcPct val="0"/>
              </a:spcBef>
              <a:spcAft>
                <a:spcPct val="0"/>
              </a:spcAft>
              <a:defRPr>
                <a:solidFill>
                  <a:schemeClr val="tx1"/>
                </a:solidFill>
                <a:latin typeface="Arial" charset="0"/>
                <a:cs typeface="Arial" charset="0"/>
              </a:defRPr>
            </a:lvl9pPr>
          </a:lstStyle>
          <a:p>
            <a:pPr eaLnBrk="1" hangingPunct="1"/>
            <a:fld id="{58DF5411-5195-4AA1-9E52-2CD1EDD31E4E}" type="slidenum">
              <a:rPr lang="en-GB"/>
              <a:pPr eaLnBrk="1" hangingPunct="1"/>
              <a:t>87</a:t>
            </a:fld>
            <a:endParaRPr lang="en-GB"/>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50278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44940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843914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solidFill>
                <a:schemeClr val="tx1">
                  <a:shade val="50000"/>
                </a:schemeClr>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extLst>
      <p:ext uri="{BB962C8B-B14F-4D97-AF65-F5344CB8AC3E}">
        <p14:creationId xmlns:p14="http://schemas.microsoft.com/office/powerpoint/2010/main" val="363613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solidFill>
                <a:schemeClr val="tx1">
                  <a:shade val="50000"/>
                </a:schemeClr>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extLst>
      <p:ext uri="{BB962C8B-B14F-4D97-AF65-F5344CB8AC3E}">
        <p14:creationId xmlns:p14="http://schemas.microsoft.com/office/powerpoint/2010/main" val="3682056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57751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25122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02319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38093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418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4714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94123"/>
          </a:xfrm>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412767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14156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38498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6780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301537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5304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77275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42504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9" name="Slide Number Placeholder 8"/>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84933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84371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312339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03433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3/16/2014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39446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22000" r="-2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1388" y="46136"/>
            <a:ext cx="8784976" cy="994123"/>
          </a:xfrm>
          <a:prstGeom prst="rect">
            <a:avLst/>
          </a:prstGeom>
        </p:spPr>
        <p:txBody>
          <a:bodyPr vert="horz" lIns="0" tIns="0" rIns="0" bIns="0" rtlCol="0" anchor="t" anchorCtr="0">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0" y="1196752"/>
            <a:ext cx="9144000" cy="5661248"/>
          </a:xfrm>
          <a:prstGeom prst="rect">
            <a:avLst/>
          </a:prstGeom>
        </p:spPr>
        <p:txBody>
          <a:bodyPr vert="horz" lIns="72000" tIns="0" rIns="0" bIns="0" rtlCol="0">
            <a:normAutofit/>
          </a:bodyPr>
          <a:lstStyle/>
          <a:p>
            <a:pPr lvl="0"/>
            <a:r>
              <a:rPr lang="en-US" dirty="0" smtClean="0"/>
              <a:t>Click to edit Master text styles</a:t>
            </a:r>
          </a:p>
        </p:txBody>
      </p:sp>
    </p:spTree>
    <p:extLst>
      <p:ext uri="{BB962C8B-B14F-4D97-AF65-F5344CB8AC3E}">
        <p14:creationId xmlns:p14="http://schemas.microsoft.com/office/powerpoint/2010/main" val="3363777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914400" rtl="0" eaLnBrk="1" latinLnBrk="0" hangingPunct="1">
        <a:spcBef>
          <a:spcPct val="0"/>
        </a:spcBef>
        <a:buNone/>
        <a:defRPr sz="5400" kern="1200">
          <a:solidFill>
            <a:srgbClr val="FFFF00"/>
          </a:solidFill>
          <a:effectLst>
            <a:outerShdw blurRad="38100" dist="38100" dir="2700000" algn="tl">
              <a:srgbClr val="000000">
                <a:alpha val="43137"/>
              </a:srgbClr>
            </a:outerShdw>
          </a:effectLst>
          <a:latin typeface="+mj-lt"/>
          <a:ea typeface="+mj-ea"/>
          <a:cs typeface="+mj-cs"/>
        </a:defRPr>
      </a:lvl1pPr>
    </p:titleStyle>
    <p:bodyStyle>
      <a:lvl1pPr marL="360000" indent="-360000" algn="l" defTabSz="914400" rtl="0" eaLnBrk="1" latinLnBrk="0" hangingPunct="1">
        <a:spcBef>
          <a:spcPct val="20000"/>
        </a:spcBef>
        <a:buClr>
          <a:srgbClr val="FFFF00"/>
        </a:buClr>
        <a:buSzPct val="120000"/>
        <a:buFont typeface="Arial" pitchFamily="34" charset="0"/>
        <a:buChar char="•"/>
        <a:defRPr sz="4000" kern="1200" baseline="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4D114-C5C2-4645-A0B7-509F7F8465CC}" type="datetimeFigureOut">
              <a:rPr lang="en-GB" smtClean="0">
                <a:solidFill>
                  <a:prstClr val="black">
                    <a:tint val="75000"/>
                  </a:prstClr>
                </a:solidFill>
              </a:rPr>
              <a:pPr/>
              <a:t>16/03/2014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32179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pn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lnSpcReduction="10000"/>
          </a:bodyPr>
          <a:lstStyle/>
          <a:p>
            <a:r>
              <a:rPr lang="en-GB" sz="4800" dirty="0" smtClean="0"/>
              <a:t>We are on a journey to the new land</a:t>
            </a:r>
          </a:p>
          <a:p>
            <a:r>
              <a:rPr lang="en-GB" sz="4800" dirty="0"/>
              <a:t>Isa </a:t>
            </a:r>
            <a:r>
              <a:rPr lang="en-GB" sz="4800" dirty="0" smtClean="0"/>
              <a:t>2:5 Come</a:t>
            </a:r>
            <a:r>
              <a:rPr lang="en-GB" sz="4800" dirty="0"/>
              <a:t>, house of Jacob, and let us </a:t>
            </a:r>
            <a:r>
              <a:rPr lang="en-GB" sz="4800" dirty="0">
                <a:solidFill>
                  <a:srgbClr val="FFFF00"/>
                </a:solidFill>
              </a:rPr>
              <a:t>walk in the light </a:t>
            </a:r>
            <a:r>
              <a:rPr lang="en-GB" sz="4800" dirty="0"/>
              <a:t>of the Lord</a:t>
            </a:r>
            <a:r>
              <a:rPr lang="en-GB" sz="4800" dirty="0" smtClean="0"/>
              <a:t>.</a:t>
            </a:r>
          </a:p>
          <a:p>
            <a:r>
              <a:rPr lang="en-GB" sz="4800" dirty="0"/>
              <a:t>Isa 2:20 </a:t>
            </a:r>
            <a:r>
              <a:rPr lang="en-GB" sz="4800" dirty="0" smtClean="0"/>
              <a:t>He</a:t>
            </a:r>
            <a:r>
              <a:rPr lang="en-GB" sz="4800" dirty="0"/>
              <a:t>, your Teacher will no longer hide Himself, but your eyes will behold your Teacher. 21 Your ears will hear a word behind you, </a:t>
            </a:r>
            <a:r>
              <a:rPr lang="en-GB" sz="4800" dirty="0">
                <a:solidFill>
                  <a:srgbClr val="FFFF00"/>
                </a:solidFill>
              </a:rPr>
              <a:t>“This is the way, walk in it,”</a:t>
            </a:r>
            <a:r>
              <a:rPr lang="en-GB" sz="4800" dirty="0"/>
              <a:t> whenever you turn to the right or to the left.</a:t>
            </a:r>
            <a:endParaRPr lang="en-GB" sz="4800" dirty="0" smtClean="0"/>
          </a:p>
        </p:txBody>
      </p:sp>
    </p:spTree>
    <p:extLst>
      <p:ext uri="{BB962C8B-B14F-4D97-AF65-F5344CB8AC3E}">
        <p14:creationId xmlns:p14="http://schemas.microsoft.com/office/powerpoint/2010/main" val="42754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pPr>
              <a:spcBef>
                <a:spcPts val="600"/>
              </a:spcBef>
            </a:pPr>
            <a:r>
              <a:rPr lang="en-GB" dirty="0" smtClean="0"/>
              <a:t>Acts 3:21 whom </a:t>
            </a:r>
            <a:r>
              <a:rPr lang="en-GB" dirty="0"/>
              <a:t>heaven must receive until the period of restoration of all things about which God </a:t>
            </a:r>
            <a:r>
              <a:rPr lang="en-GB" dirty="0">
                <a:solidFill>
                  <a:srgbClr val="FFFF00"/>
                </a:solidFill>
              </a:rPr>
              <a:t>spoke by the mouth of His holy prophets </a:t>
            </a:r>
            <a:r>
              <a:rPr lang="en-GB" dirty="0"/>
              <a:t>from ancient time.</a:t>
            </a:r>
            <a:endParaRPr lang="en-GB" dirty="0" smtClean="0"/>
          </a:p>
          <a:p>
            <a:pPr>
              <a:spcBef>
                <a:spcPts val="600"/>
              </a:spcBef>
            </a:pPr>
            <a:r>
              <a:rPr lang="en-GB" dirty="0"/>
              <a:t>1 Peter 3:2 that you should remember the </a:t>
            </a:r>
            <a:r>
              <a:rPr lang="en-GB" dirty="0">
                <a:solidFill>
                  <a:srgbClr val="FFFF00"/>
                </a:solidFill>
              </a:rPr>
              <a:t>words spoken beforehand by the holy prophets </a:t>
            </a:r>
            <a:r>
              <a:rPr lang="en-GB" dirty="0"/>
              <a:t>and the commandment of the Lord and </a:t>
            </a:r>
            <a:r>
              <a:rPr lang="en-GB" dirty="0" smtClean="0"/>
              <a:t>Saviour </a:t>
            </a:r>
            <a:r>
              <a:rPr lang="en-GB" dirty="0">
                <a:solidFill>
                  <a:srgbClr val="FFFF00"/>
                </a:solidFill>
              </a:rPr>
              <a:t>spoken by your apostles</a:t>
            </a:r>
            <a:r>
              <a:rPr lang="en-GB" dirty="0"/>
              <a:t>.</a:t>
            </a:r>
            <a:endParaRPr lang="en-GB" dirty="0" smtClean="0"/>
          </a:p>
        </p:txBody>
      </p:sp>
    </p:spTree>
    <p:extLst>
      <p:ext uri="{BB962C8B-B14F-4D97-AF65-F5344CB8AC3E}">
        <p14:creationId xmlns:p14="http://schemas.microsoft.com/office/powerpoint/2010/main" val="1981492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normAutofit fontScale="92500" lnSpcReduction="20000"/>
          </a:bodyPr>
          <a:lstStyle/>
          <a:p>
            <a:r>
              <a:rPr lang="en-GB" dirty="0"/>
              <a:t>Rev 3:17 Because you say, “I am rich, and have become wealthy, and have need of nothing,” and you do not know that you are wretched and miserable and poor and blind and naked, 18 I advise you to buy from Me gold refined by fire so that you may become rich, and white garments so that you may clothe yourself, and that the shame of your nakedness will not be revealed; and eye salve to anoint your eyes so that you may see</a:t>
            </a:r>
          </a:p>
          <a:p>
            <a:r>
              <a:rPr lang="en-GB" dirty="0" smtClean="0"/>
              <a:t>Spiritual eyes opened </a:t>
            </a:r>
          </a:p>
        </p:txBody>
      </p:sp>
    </p:spTree>
    <p:extLst>
      <p:ext uri="{BB962C8B-B14F-4D97-AF65-F5344CB8AC3E}">
        <p14:creationId xmlns:p14="http://schemas.microsoft.com/office/powerpoint/2010/main" val="202556234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normAutofit/>
          </a:bodyPr>
          <a:lstStyle/>
          <a:p>
            <a:r>
              <a:rPr lang="en-GB" dirty="0"/>
              <a:t>Luke 4:18 18 “The Spirit of the Lord is upon </a:t>
            </a:r>
            <a:r>
              <a:rPr lang="en-GB" dirty="0" smtClean="0"/>
              <a:t>Me, Because </a:t>
            </a:r>
            <a:r>
              <a:rPr lang="en-GB" dirty="0"/>
              <a:t>He anointed Me to preach the gospel to the </a:t>
            </a:r>
            <a:r>
              <a:rPr lang="en-GB" dirty="0" smtClean="0"/>
              <a:t>poor. He </a:t>
            </a:r>
            <a:r>
              <a:rPr lang="en-GB" dirty="0"/>
              <a:t>has sent Me to proclaim release to the </a:t>
            </a:r>
            <a:r>
              <a:rPr lang="en-GB" dirty="0" smtClean="0"/>
              <a:t>captives, And </a:t>
            </a:r>
            <a:r>
              <a:rPr lang="en-GB" dirty="0"/>
              <a:t>recovery of sight to the </a:t>
            </a:r>
            <a:r>
              <a:rPr lang="en-GB" dirty="0" smtClean="0"/>
              <a:t>blind, To </a:t>
            </a:r>
            <a:r>
              <a:rPr lang="en-GB" dirty="0"/>
              <a:t>set free those who are oppressed,</a:t>
            </a:r>
          </a:p>
          <a:p>
            <a:r>
              <a:rPr lang="en-GB" dirty="0" smtClean="0"/>
              <a:t>Recovering sight to blind</a:t>
            </a:r>
          </a:p>
          <a:p>
            <a:endParaRPr lang="en-GB" dirty="0"/>
          </a:p>
        </p:txBody>
      </p:sp>
    </p:spTree>
    <p:extLst>
      <p:ext uri="{BB962C8B-B14F-4D97-AF65-F5344CB8AC3E}">
        <p14:creationId xmlns:p14="http://schemas.microsoft.com/office/powerpoint/2010/main" val="202378933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normAutofit fontScale="85000" lnSpcReduction="20000"/>
          </a:bodyPr>
          <a:lstStyle/>
          <a:p>
            <a:r>
              <a:rPr lang="en-GB" dirty="0" smtClean="0"/>
              <a:t>Matt </a:t>
            </a:r>
            <a:r>
              <a:rPr lang="en-GB" dirty="0"/>
              <a:t>7:1 “Do not judge so that you will not be judged. 2 For in the way you judge, you will be judged; and [a]by your standard of measure, it will be measured to you. 3 Why do you look at the speck that is in your brother’s eye, but do not notice the log that is in your own eye? 4 Or how [b]can you say to your brother, ‘Let me take the speck out of your eye,’ and behold, the log is in your own eye? 5 You hypocrite, first take the log out of your own eye, and then you will see clearly to take the speck out of your brother’s eye</a:t>
            </a:r>
            <a:r>
              <a:rPr lang="en-GB" dirty="0" smtClean="0"/>
              <a:t>.</a:t>
            </a:r>
            <a:r>
              <a:rPr lang="en-GB" dirty="0"/>
              <a:t> </a:t>
            </a:r>
            <a:endParaRPr lang="en-GB" dirty="0" smtClean="0"/>
          </a:p>
          <a:p>
            <a:r>
              <a:rPr lang="en-GB" dirty="0" smtClean="0"/>
              <a:t>See </a:t>
            </a:r>
            <a:r>
              <a:rPr lang="en-GB" dirty="0"/>
              <a:t>world through eyes of our heart </a:t>
            </a:r>
          </a:p>
          <a:p>
            <a:endParaRPr lang="en-GB" dirty="0" smtClean="0"/>
          </a:p>
        </p:txBody>
      </p:sp>
    </p:spTree>
    <p:extLst>
      <p:ext uri="{BB962C8B-B14F-4D97-AF65-F5344CB8AC3E}">
        <p14:creationId xmlns:p14="http://schemas.microsoft.com/office/powerpoint/2010/main" val="61812599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normAutofit fontScale="92500" lnSpcReduction="20000"/>
          </a:bodyPr>
          <a:lstStyle/>
          <a:p>
            <a:r>
              <a:rPr lang="en-GB" dirty="0"/>
              <a:t>1 John 2:9 The one who says he is in the Light and yet hates his brother is in the darkness until now. 10 The one who loves his brother abides in the Light and there is no cause for stumbling in him. 11 But the one who hates his brother is in the darkness and walks in the darkness, and does not know where he is going because the darkness has blinded his eyes.</a:t>
            </a:r>
          </a:p>
          <a:p>
            <a:r>
              <a:rPr lang="en-GB" dirty="0" smtClean="0"/>
              <a:t>Hate &amp; unforgiveness blinds our spiritual sight</a:t>
            </a:r>
          </a:p>
        </p:txBody>
      </p:sp>
    </p:spTree>
    <p:extLst>
      <p:ext uri="{BB962C8B-B14F-4D97-AF65-F5344CB8AC3E}">
        <p14:creationId xmlns:p14="http://schemas.microsoft.com/office/powerpoint/2010/main" val="8938730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normAutofit/>
          </a:bodyPr>
          <a:lstStyle/>
          <a:p>
            <a:r>
              <a:rPr lang="en-GB" dirty="0" smtClean="0"/>
              <a:t>Revelation ask God to show you pictures</a:t>
            </a:r>
          </a:p>
          <a:p>
            <a:r>
              <a:rPr lang="en-GB" dirty="0" smtClean="0"/>
              <a:t>Interpretation ask God to show you what it means</a:t>
            </a:r>
          </a:p>
          <a:p>
            <a:r>
              <a:rPr lang="en-GB" dirty="0" smtClean="0"/>
              <a:t>Application ask God to show you how to respond</a:t>
            </a:r>
            <a:endParaRPr lang="en-GB" dirty="0"/>
          </a:p>
        </p:txBody>
      </p:sp>
    </p:spTree>
    <p:extLst>
      <p:ext uri="{BB962C8B-B14F-4D97-AF65-F5344CB8AC3E}">
        <p14:creationId xmlns:p14="http://schemas.microsoft.com/office/powerpoint/2010/main" val="19469935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normAutofit fontScale="92500" lnSpcReduction="10000"/>
          </a:bodyPr>
          <a:lstStyle/>
          <a:p>
            <a:r>
              <a:rPr lang="en-GB" dirty="0"/>
              <a:t>1 </a:t>
            </a:r>
            <a:r>
              <a:rPr lang="en-GB" dirty="0" err="1"/>
              <a:t>Chron</a:t>
            </a:r>
            <a:r>
              <a:rPr lang="en-GB" dirty="0"/>
              <a:t> 29:29 Now the acts of King David, from first to last, are written in the chronicles of Samuel the seer, in the chronicles of Nathan the prophet and in the chronicles of Gad the seer, </a:t>
            </a:r>
          </a:p>
          <a:p>
            <a:r>
              <a:rPr lang="en-GB" dirty="0" smtClean="0"/>
              <a:t>Seers &amp; Prophets Same gift calling receive revelation differently</a:t>
            </a:r>
          </a:p>
          <a:p>
            <a:r>
              <a:rPr lang="en-GB" dirty="0" smtClean="0"/>
              <a:t>Seers operate in dreams, visions pictures - see</a:t>
            </a:r>
          </a:p>
          <a:p>
            <a:r>
              <a:rPr lang="en-GB" dirty="0" smtClean="0"/>
              <a:t>Prophets operate in a flow of words - hear</a:t>
            </a:r>
            <a:endParaRPr lang="en-GB" dirty="0"/>
          </a:p>
        </p:txBody>
      </p:sp>
    </p:spTree>
    <p:extLst>
      <p:ext uri="{BB962C8B-B14F-4D97-AF65-F5344CB8AC3E}">
        <p14:creationId xmlns:p14="http://schemas.microsoft.com/office/powerpoint/2010/main" val="410039991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lstStyle/>
          <a:p>
            <a:r>
              <a:rPr lang="en-GB" dirty="0" smtClean="0"/>
              <a:t>Unseen realm</a:t>
            </a:r>
          </a:p>
          <a:p>
            <a:r>
              <a:rPr lang="en-GB" dirty="0"/>
              <a:t>2 Cor 4:18 So we fix our eyes not on what is seen, but on what is unseen, since what is seen is temporary, but what is unseen is eternal</a:t>
            </a:r>
            <a:r>
              <a:rPr lang="en-GB" dirty="0" smtClean="0"/>
              <a:t>.</a:t>
            </a:r>
          </a:p>
          <a:p>
            <a:r>
              <a:rPr lang="en-GB" dirty="0" smtClean="0"/>
              <a:t>Seen physical realm – unseen spiritual realm around us</a:t>
            </a:r>
          </a:p>
          <a:p>
            <a:r>
              <a:rPr lang="en-GB" dirty="0" smtClean="0"/>
              <a:t>Eternal heavenly realms – real realm</a:t>
            </a:r>
          </a:p>
          <a:p>
            <a:endParaRPr lang="en-GB" dirty="0" smtClean="0"/>
          </a:p>
          <a:p>
            <a:endParaRPr lang="en-GB" dirty="0"/>
          </a:p>
        </p:txBody>
      </p:sp>
    </p:spTree>
    <p:extLst>
      <p:ext uri="{BB962C8B-B14F-4D97-AF65-F5344CB8AC3E}">
        <p14:creationId xmlns:p14="http://schemas.microsoft.com/office/powerpoint/2010/main" val="376898312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dirty="0" smtClean="0"/>
              <a:t>Rev 1-3 physical body looking at a vision into the unseen realm with spiritual eyes</a:t>
            </a:r>
          </a:p>
          <a:p>
            <a:r>
              <a:rPr lang="en-GB" dirty="0" smtClean="0"/>
              <a:t>Rev 4:1-2 spirit leaves body engages the realm of heaven</a:t>
            </a:r>
          </a:p>
          <a:p>
            <a:r>
              <a:rPr lang="en-GB" dirty="0" smtClean="0"/>
              <a:t>Legal access through Jesus the </a:t>
            </a:r>
            <a:r>
              <a:rPr lang="en-GB" dirty="0"/>
              <a:t>door John 10:7 So Jesus said to them again, “Truly, truly, I say to you, I am the door of the sheep.</a:t>
            </a:r>
          </a:p>
          <a:p>
            <a:r>
              <a:rPr lang="en-GB" dirty="0" smtClean="0"/>
              <a:t>Illegal </a:t>
            </a:r>
            <a:r>
              <a:rPr lang="en-GB" dirty="0"/>
              <a:t>access John 10:“Truly, truly, I say to you, he who does not enter by the door into the fold of the sheep, but climbs up some other way, he is a thief and a robber.</a:t>
            </a:r>
          </a:p>
        </p:txBody>
      </p:sp>
    </p:spTree>
    <p:extLst>
      <p:ext uri="{BB962C8B-B14F-4D97-AF65-F5344CB8AC3E}">
        <p14:creationId xmlns:p14="http://schemas.microsoft.com/office/powerpoint/2010/main" val="372344575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dirty="0" smtClean="0"/>
              <a:t>Gift of distinguishing of spirits</a:t>
            </a:r>
          </a:p>
          <a:p>
            <a:r>
              <a:rPr lang="en-GB" dirty="0" smtClean="0"/>
              <a:t>Judgement and discernment</a:t>
            </a:r>
          </a:p>
          <a:p>
            <a:r>
              <a:rPr lang="en-GB" dirty="0" err="1" smtClean="0"/>
              <a:t>Anakrino</a:t>
            </a:r>
            <a:r>
              <a:rPr lang="en-GB" dirty="0" smtClean="0"/>
              <a:t> ability to distinguish</a:t>
            </a:r>
          </a:p>
          <a:p>
            <a:r>
              <a:rPr lang="en-GB" dirty="0" smtClean="0"/>
              <a:t>1 </a:t>
            </a:r>
            <a:r>
              <a:rPr lang="en-GB" dirty="0"/>
              <a:t>Cor 2:14 But a natural man does not accept the things of the Spirit of God, for they are foolishness to him; and he cannot understand them, because they are spiritually appraised</a:t>
            </a:r>
            <a:r>
              <a:rPr lang="en-GB" dirty="0" smtClean="0"/>
              <a:t>.</a:t>
            </a:r>
          </a:p>
        </p:txBody>
      </p:sp>
    </p:spTree>
    <p:extLst>
      <p:ext uri="{BB962C8B-B14F-4D97-AF65-F5344CB8AC3E}">
        <p14:creationId xmlns:p14="http://schemas.microsoft.com/office/powerpoint/2010/main" val="11984861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lstStyle/>
          <a:p>
            <a:r>
              <a:rPr lang="en-GB" dirty="0" err="1"/>
              <a:t>Dokimazo</a:t>
            </a:r>
            <a:r>
              <a:rPr lang="en-GB" dirty="0"/>
              <a:t> to test or prove</a:t>
            </a:r>
          </a:p>
          <a:p>
            <a:r>
              <a:rPr lang="en-GB" dirty="0"/>
              <a:t>Luke 12:56 You hypocrites! You know how to </a:t>
            </a:r>
            <a:r>
              <a:rPr lang="en-GB" dirty="0" err="1"/>
              <a:t>analyze</a:t>
            </a:r>
            <a:r>
              <a:rPr lang="en-GB" dirty="0"/>
              <a:t> the appearance of the earth and the sky, but why do you not </a:t>
            </a:r>
            <a:r>
              <a:rPr lang="en-GB" dirty="0" err="1"/>
              <a:t>analyze</a:t>
            </a:r>
            <a:r>
              <a:rPr lang="en-GB" dirty="0"/>
              <a:t> this present time</a:t>
            </a:r>
            <a:r>
              <a:rPr lang="en-GB" dirty="0" smtClean="0"/>
              <a:t>?</a:t>
            </a:r>
          </a:p>
          <a:p>
            <a:r>
              <a:rPr lang="en-GB" dirty="0" smtClean="0"/>
              <a:t>1 John 4:1 test the spirits</a:t>
            </a:r>
          </a:p>
          <a:p>
            <a:r>
              <a:rPr lang="en-GB" dirty="0" smtClean="0"/>
              <a:t>1 </a:t>
            </a:r>
            <a:r>
              <a:rPr lang="en-GB" dirty="0" err="1" smtClean="0"/>
              <a:t>Thes</a:t>
            </a:r>
            <a:r>
              <a:rPr lang="en-GB" dirty="0" smtClean="0"/>
              <a:t> 5:21 judge prophecies</a:t>
            </a:r>
          </a:p>
          <a:p>
            <a:endParaRPr lang="en-GB" dirty="0"/>
          </a:p>
        </p:txBody>
      </p:sp>
    </p:spTree>
    <p:extLst>
      <p:ext uri="{BB962C8B-B14F-4D97-AF65-F5344CB8AC3E}">
        <p14:creationId xmlns:p14="http://schemas.microsoft.com/office/powerpoint/2010/main" val="1012690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77500" lnSpcReduction="20000"/>
          </a:bodyPr>
          <a:lstStyle/>
          <a:p>
            <a:pPr>
              <a:lnSpc>
                <a:spcPct val="120000"/>
              </a:lnSpc>
              <a:spcBef>
                <a:spcPts val="600"/>
              </a:spcBef>
            </a:pPr>
            <a:r>
              <a:rPr lang="en-GB" sz="4800" dirty="0"/>
              <a:t>John 5:19 Therefore Jesus answered and was saying to them, “Truly, truly, I say to you, the Son can do nothing of Himself, </a:t>
            </a:r>
            <a:r>
              <a:rPr lang="en-GB" sz="4800" dirty="0">
                <a:solidFill>
                  <a:srgbClr val="FFFF00"/>
                </a:solidFill>
              </a:rPr>
              <a:t>unless it is something He sees the Father doing</a:t>
            </a:r>
            <a:r>
              <a:rPr lang="en-GB" sz="4800" dirty="0"/>
              <a:t>; for whatever the Father does, these things the </a:t>
            </a:r>
            <a:r>
              <a:rPr lang="en-GB" sz="4800" dirty="0">
                <a:solidFill>
                  <a:srgbClr val="FFFF00"/>
                </a:solidFill>
              </a:rPr>
              <a:t>Son also does in like manner</a:t>
            </a:r>
            <a:r>
              <a:rPr lang="en-GB" sz="4800" dirty="0"/>
              <a:t>. 20 For the Father loves the Son, and shows Him all things that He Himself is doing; and the </a:t>
            </a:r>
            <a:r>
              <a:rPr lang="en-GB" sz="4800" dirty="0">
                <a:solidFill>
                  <a:srgbClr val="FFFF00"/>
                </a:solidFill>
              </a:rPr>
              <a:t>Father will show Him greater works </a:t>
            </a:r>
            <a:r>
              <a:rPr lang="en-GB" sz="4800" dirty="0"/>
              <a:t>than these, so that you will marvel.</a:t>
            </a:r>
          </a:p>
          <a:p>
            <a:endParaRPr lang="en-GB" sz="4800" dirty="0" smtClean="0"/>
          </a:p>
        </p:txBody>
      </p:sp>
    </p:spTree>
    <p:extLst>
      <p:ext uri="{BB962C8B-B14F-4D97-AF65-F5344CB8AC3E}">
        <p14:creationId xmlns:p14="http://schemas.microsoft.com/office/powerpoint/2010/main" val="229390022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lstStyle/>
          <a:p>
            <a:r>
              <a:rPr lang="en-GB" dirty="0" err="1" smtClean="0"/>
              <a:t>Krino</a:t>
            </a:r>
            <a:r>
              <a:rPr lang="en-GB" dirty="0" smtClean="0"/>
              <a:t> condemn</a:t>
            </a:r>
          </a:p>
          <a:p>
            <a:r>
              <a:rPr lang="en-GB" dirty="0"/>
              <a:t>Matt 7: “Do not judge so that you will not be judged. 2 For in the way you judge, you will be judged; and by your standard of measure, it will be measured to you</a:t>
            </a:r>
            <a:r>
              <a:rPr lang="en-GB" dirty="0" smtClean="0"/>
              <a:t>.</a:t>
            </a:r>
          </a:p>
          <a:p>
            <a:r>
              <a:rPr lang="en-GB" dirty="0"/>
              <a:t>John 7:24 Do not judge according to appearance, but judge with righteous judgment.”</a:t>
            </a:r>
          </a:p>
          <a:p>
            <a:endParaRPr lang="en-GB" dirty="0"/>
          </a:p>
        </p:txBody>
      </p:sp>
    </p:spTree>
    <p:extLst>
      <p:ext uri="{BB962C8B-B14F-4D97-AF65-F5344CB8AC3E}">
        <p14:creationId xmlns:p14="http://schemas.microsoft.com/office/powerpoint/2010/main" val="69267540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lstStyle/>
          <a:p>
            <a:r>
              <a:rPr lang="en-GB" dirty="0" smtClean="0"/>
              <a:t>Working of Holy Spirit</a:t>
            </a:r>
          </a:p>
          <a:p>
            <a:r>
              <a:rPr lang="en-GB" dirty="0" smtClean="0"/>
              <a:t>Working of human spirit</a:t>
            </a:r>
          </a:p>
          <a:p>
            <a:r>
              <a:rPr lang="en-GB" dirty="0" smtClean="0"/>
              <a:t>Working of the heavenly spiritual beings</a:t>
            </a:r>
          </a:p>
          <a:p>
            <a:r>
              <a:rPr lang="en-GB" dirty="0" smtClean="0"/>
              <a:t>Working of the demonic spiritual beings</a:t>
            </a:r>
          </a:p>
          <a:p>
            <a:endParaRPr lang="en-GB" dirty="0"/>
          </a:p>
        </p:txBody>
      </p:sp>
    </p:spTree>
    <p:extLst>
      <p:ext uri="{BB962C8B-B14F-4D97-AF65-F5344CB8AC3E}">
        <p14:creationId xmlns:p14="http://schemas.microsoft.com/office/powerpoint/2010/main" val="318605186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lstStyle/>
          <a:p>
            <a:r>
              <a:rPr lang="en-GB" dirty="0" smtClean="0"/>
              <a:t>Not the gift of criticism</a:t>
            </a:r>
          </a:p>
          <a:p>
            <a:r>
              <a:rPr lang="en-GB" dirty="0" smtClean="0"/>
              <a:t>Not the gift of suspicion</a:t>
            </a:r>
          </a:p>
          <a:p>
            <a:r>
              <a:rPr lang="en-GB" dirty="0" smtClean="0"/>
              <a:t>Not the gift of manipulation</a:t>
            </a:r>
          </a:p>
          <a:p>
            <a:r>
              <a:rPr lang="en-GB" dirty="0" smtClean="0"/>
              <a:t>Not the gift of condemnation</a:t>
            </a:r>
          </a:p>
          <a:p>
            <a:endParaRPr lang="en-GB" dirty="0"/>
          </a:p>
        </p:txBody>
      </p:sp>
    </p:spTree>
    <p:extLst>
      <p:ext uri="{BB962C8B-B14F-4D97-AF65-F5344CB8AC3E}">
        <p14:creationId xmlns:p14="http://schemas.microsoft.com/office/powerpoint/2010/main" val="249886690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lstStyle/>
          <a:p>
            <a:r>
              <a:rPr lang="en-GB" dirty="0" smtClean="0"/>
              <a:t>Agreement with bible truth</a:t>
            </a:r>
          </a:p>
          <a:p>
            <a:r>
              <a:rPr lang="en-GB" dirty="0" smtClean="0"/>
              <a:t>Outward fruit matt 7:15-16 gal 5:22-23</a:t>
            </a:r>
          </a:p>
          <a:p>
            <a:r>
              <a:rPr lang="en-GB" dirty="0" smtClean="0"/>
              <a:t>Anointing guides to the truth 1 john 2:20, 26-27</a:t>
            </a:r>
          </a:p>
          <a:p>
            <a:r>
              <a:rPr lang="en-GB" dirty="0" smtClean="0"/>
              <a:t>Peace as our guide or umpire col 3:15</a:t>
            </a:r>
          </a:p>
          <a:p>
            <a:r>
              <a:rPr lang="en-GB" dirty="0" smtClean="0"/>
              <a:t>Ways and nature of God </a:t>
            </a:r>
            <a:r>
              <a:rPr lang="en-GB" dirty="0" err="1" smtClean="0"/>
              <a:t>psa</a:t>
            </a:r>
            <a:r>
              <a:rPr lang="en-GB" dirty="0" smtClean="0"/>
              <a:t> 103:2-7</a:t>
            </a:r>
          </a:p>
          <a:p>
            <a:endParaRPr lang="en-GB" dirty="0" smtClean="0"/>
          </a:p>
          <a:p>
            <a:endParaRPr lang="en-GB" dirty="0" smtClean="0"/>
          </a:p>
          <a:p>
            <a:endParaRPr lang="en-GB" dirty="0"/>
          </a:p>
        </p:txBody>
      </p:sp>
    </p:spTree>
    <p:extLst>
      <p:ext uri="{BB962C8B-B14F-4D97-AF65-F5344CB8AC3E}">
        <p14:creationId xmlns:p14="http://schemas.microsoft.com/office/powerpoint/2010/main" val="203070805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56565209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a:t>John </a:t>
            </a:r>
            <a:r>
              <a:rPr lang="en-GB" dirty="0" smtClean="0"/>
              <a:t>4:</a:t>
            </a:r>
            <a:r>
              <a:rPr lang="en-GB" dirty="0"/>
              <a:t>10 Jesus answered and said to her, “If you knew the gift of God, and who it is who says to you, ‘Give Me a drink,’ you would have asked Him, and He would have given you living water.” </a:t>
            </a:r>
            <a:r>
              <a:rPr lang="en-GB" dirty="0" smtClean="0"/>
              <a:t>11 </a:t>
            </a:r>
            <a:r>
              <a:rPr lang="en-GB" dirty="0"/>
              <a:t>She *said to Him, “Sir, You have nothing to draw with and the well is deep; where then do You get that living water? 12 You are not greater than our father Jacob, are You, who gave us the well</a:t>
            </a:r>
            <a:r>
              <a:rPr lang="en-GB" dirty="0" smtClean="0"/>
              <a:t>…</a:t>
            </a:r>
            <a:endParaRPr lang="en-GB" dirty="0"/>
          </a:p>
        </p:txBody>
      </p:sp>
    </p:spTree>
    <p:extLst>
      <p:ext uri="{BB962C8B-B14F-4D97-AF65-F5344CB8AC3E}">
        <p14:creationId xmlns:p14="http://schemas.microsoft.com/office/powerpoint/2010/main" val="60583546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dirty="0"/>
              <a:t>John </a:t>
            </a:r>
            <a:r>
              <a:rPr lang="en-GB" dirty="0" smtClean="0"/>
              <a:t>4:13 </a:t>
            </a:r>
            <a:r>
              <a:rPr lang="en-GB" dirty="0"/>
              <a:t>Jesus answered and said to her, “Everyone who drinks of this water will thirst again; 14 but whoever drinks of the water that I will give him shall never thirst; but the water that I will give him will become in him a well of water springing up to eternal life.”</a:t>
            </a:r>
          </a:p>
        </p:txBody>
      </p:sp>
    </p:spTree>
    <p:extLst>
      <p:ext uri="{BB962C8B-B14F-4D97-AF65-F5344CB8AC3E}">
        <p14:creationId xmlns:p14="http://schemas.microsoft.com/office/powerpoint/2010/main" val="404233414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a:bodyPr>
          <a:lstStyle/>
          <a:p>
            <a:r>
              <a:rPr lang="en-GB" dirty="0"/>
              <a:t>John 7:37 Now on the last day, the great day of the feast, Jesus stood and cried out, saying, “If anyone is thirsty, let him come to Me and drink. 38 He who believes in Me, as the Scripture said, ‘From his innermost being will flow rivers of living water.’” 39 But this He spoke of the Spirit, whom those who believed in Him were to receive; for the Spirit was not yet given, because Jesus was not yet glorified.</a:t>
            </a:r>
          </a:p>
        </p:txBody>
      </p:sp>
    </p:spTree>
    <p:extLst>
      <p:ext uri="{BB962C8B-B14F-4D97-AF65-F5344CB8AC3E}">
        <p14:creationId xmlns:p14="http://schemas.microsoft.com/office/powerpoint/2010/main" val="356869718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85000" lnSpcReduction="10000"/>
          </a:bodyPr>
          <a:lstStyle/>
          <a:p>
            <a:r>
              <a:rPr lang="en-GB" dirty="0" smtClean="0"/>
              <a:t>My encounters with Jacob as one of the  cloud of witnesses, men in white linen, spirit of righteous men made perfect</a:t>
            </a:r>
          </a:p>
          <a:p>
            <a:r>
              <a:rPr lang="en-GB" dirty="0" err="1" smtClean="0"/>
              <a:t>Heb</a:t>
            </a:r>
            <a:r>
              <a:rPr lang="en-GB" dirty="0"/>
              <a:t> 12:Therefore, since we have so great a cloud of witnesses surrounding us</a:t>
            </a:r>
            <a:r>
              <a:rPr lang="en-GB" dirty="0" smtClean="0"/>
              <a:t>,</a:t>
            </a:r>
          </a:p>
          <a:p>
            <a:r>
              <a:rPr lang="en-GB" dirty="0"/>
              <a:t>Act 1:10 And as they were gazing intently into the sky while He was going, behold, two men in white clothing stood beside them. 11 They also said, “Men of Galilee, why do you stand looking into the sky? This Jesus, who has been taken up from you into heaven, will come in just the same way as you have watched Him go into heaven.”</a:t>
            </a:r>
            <a:endParaRPr lang="en-GB" dirty="0" smtClean="0"/>
          </a:p>
          <a:p>
            <a:endParaRPr lang="en-GB" dirty="0"/>
          </a:p>
        </p:txBody>
      </p:sp>
    </p:spTree>
    <p:extLst>
      <p:ext uri="{BB962C8B-B14F-4D97-AF65-F5344CB8AC3E}">
        <p14:creationId xmlns:p14="http://schemas.microsoft.com/office/powerpoint/2010/main" val="142937884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dirty="0" err="1" smtClean="0"/>
              <a:t>Heb</a:t>
            </a:r>
            <a:r>
              <a:rPr lang="en-GB" dirty="0"/>
              <a:t> 12:18 For you have not come to a mountain that can be touched and to a blazing fire, and to darkness and gloom and whirlwind, </a:t>
            </a:r>
            <a:r>
              <a:rPr lang="en-GB" dirty="0" smtClean="0"/>
              <a:t>.. 22 </a:t>
            </a:r>
            <a:r>
              <a:rPr lang="en-GB" dirty="0"/>
              <a:t>But you have come to Mount Zion and to the city of the living God, the heavenly Jerusalem, and to myriads of angels, 23 to the general assembly and church of the firstborn who are enrolled in heaven, and to God, the Judge of all, and to the spirits of the righteous made perfect, 24 and to Jesus, the mediator of a new covenant,</a:t>
            </a:r>
          </a:p>
        </p:txBody>
      </p:sp>
    </p:spTree>
    <p:extLst>
      <p:ext uri="{BB962C8B-B14F-4D97-AF65-F5344CB8AC3E}">
        <p14:creationId xmlns:p14="http://schemas.microsoft.com/office/powerpoint/2010/main" val="3812570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a:bodyPr>
          <a:lstStyle/>
          <a:p>
            <a:pPr>
              <a:lnSpc>
                <a:spcPct val="120000"/>
              </a:lnSpc>
              <a:spcBef>
                <a:spcPts val="600"/>
              </a:spcBef>
            </a:pPr>
            <a:r>
              <a:rPr lang="en-GB" sz="4800" dirty="0"/>
              <a:t>John 14:10 Do you not believe that </a:t>
            </a:r>
            <a:r>
              <a:rPr lang="en-GB" sz="4800" dirty="0">
                <a:solidFill>
                  <a:srgbClr val="FFFF00"/>
                </a:solidFill>
              </a:rPr>
              <a:t>I am in the Father, and the Father is in Me</a:t>
            </a:r>
            <a:r>
              <a:rPr lang="en-GB" sz="4800" dirty="0"/>
              <a:t>? The words that I say to you I do not speak on My own initiative, but the </a:t>
            </a:r>
            <a:r>
              <a:rPr lang="en-GB" sz="4800" dirty="0">
                <a:solidFill>
                  <a:srgbClr val="FFFF00"/>
                </a:solidFill>
              </a:rPr>
              <a:t>Father abiding in Me does His works</a:t>
            </a:r>
            <a:r>
              <a:rPr lang="en-GB" sz="4800" dirty="0"/>
              <a:t>. 11 Believe Me </a:t>
            </a:r>
            <a:r>
              <a:rPr lang="en-GB" sz="4800" dirty="0">
                <a:solidFill>
                  <a:srgbClr val="FFFF00"/>
                </a:solidFill>
              </a:rPr>
              <a:t>that I am in the Father and the Father is in Me</a:t>
            </a:r>
            <a:r>
              <a:rPr lang="en-GB" sz="4800" dirty="0"/>
              <a:t>; </a:t>
            </a:r>
            <a:endParaRPr lang="en-GB" sz="4800" dirty="0" smtClean="0"/>
          </a:p>
        </p:txBody>
      </p:sp>
    </p:spTree>
    <p:extLst>
      <p:ext uri="{BB962C8B-B14F-4D97-AF65-F5344CB8AC3E}">
        <p14:creationId xmlns:p14="http://schemas.microsoft.com/office/powerpoint/2010/main" val="400270435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a:bodyPr>
          <a:lstStyle/>
          <a:p>
            <a:r>
              <a:rPr lang="en-GB" dirty="0"/>
              <a:t>Gen 28:12 He had a dream, and behold, a ladder was set on the earth with its top reaching to heaven; and behold, the angels of God were ascending and descending on it. 13 And behold, the Lord stood above it and said, “I am the Lord, the God of your father Abraham and the God of Isaac; the land on which you lie, I will give it to you and to your descendants. 14 Your descendants will also be like the dust of the earth,</a:t>
            </a:r>
          </a:p>
        </p:txBody>
      </p:sp>
    </p:spTree>
    <p:extLst>
      <p:ext uri="{BB962C8B-B14F-4D97-AF65-F5344CB8AC3E}">
        <p14:creationId xmlns:p14="http://schemas.microsoft.com/office/powerpoint/2010/main" val="2187170543"/>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dirty="0"/>
              <a:t>Gen 28:16 Then Jacob awoke from his sleep and said, “Surely the Lord is in this place, and I did not know it.” 17 He was afraid and said, “How awesome is this place! This is none other than the </a:t>
            </a:r>
            <a:r>
              <a:rPr lang="en-GB" dirty="0">
                <a:solidFill>
                  <a:srgbClr val="FFFF00"/>
                </a:solidFill>
              </a:rPr>
              <a:t>house of God</a:t>
            </a:r>
            <a:r>
              <a:rPr lang="en-GB" dirty="0"/>
              <a:t>, and this is the </a:t>
            </a:r>
            <a:r>
              <a:rPr lang="en-GB" dirty="0">
                <a:solidFill>
                  <a:srgbClr val="FFFF00"/>
                </a:solidFill>
              </a:rPr>
              <a:t>gate of heaven</a:t>
            </a:r>
            <a:r>
              <a:rPr lang="en-GB" dirty="0" smtClean="0"/>
              <a:t>.”</a:t>
            </a:r>
          </a:p>
          <a:p>
            <a:r>
              <a:rPr lang="en-GB" dirty="0"/>
              <a:t>John 14:20 In that day you will know that I am in My Father, and you in Me, and I in you. 23 Jesus answered and said to him, “If anyone loves Me, he will keep My word; and My Father will love him, and We will come to him and make Our abode with him. </a:t>
            </a:r>
          </a:p>
        </p:txBody>
      </p:sp>
    </p:spTree>
    <p:extLst>
      <p:ext uri="{BB962C8B-B14F-4D97-AF65-F5344CB8AC3E}">
        <p14:creationId xmlns:p14="http://schemas.microsoft.com/office/powerpoint/2010/main" val="143267769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a:bodyPr>
          <a:lstStyle/>
          <a:p>
            <a:r>
              <a:rPr lang="en-GB" dirty="0"/>
              <a:t>Luke </a:t>
            </a:r>
            <a:r>
              <a:rPr lang="en-GB" dirty="0" smtClean="0"/>
              <a:t>17:21 … the </a:t>
            </a:r>
            <a:r>
              <a:rPr lang="en-GB" dirty="0"/>
              <a:t>kingdom of God is within you [in your hearts] and among you [surrounding you].</a:t>
            </a:r>
            <a:endParaRPr lang="en-GB" dirty="0" smtClean="0"/>
          </a:p>
          <a:p>
            <a:r>
              <a:rPr lang="en-GB" dirty="0"/>
              <a:t>Rev 3:20 Behold, I stand at the door and knock; if anyone hears My voice and opens the door, I will come in to him and will dine with him, and he with Me. 21 He who overcomes, I will grant to him to sit down with Me on My throne, as I also overcame and sat down with My Father on His throne</a:t>
            </a:r>
          </a:p>
        </p:txBody>
      </p:sp>
    </p:spTree>
    <p:extLst>
      <p:ext uri="{BB962C8B-B14F-4D97-AF65-F5344CB8AC3E}">
        <p14:creationId xmlns:p14="http://schemas.microsoft.com/office/powerpoint/2010/main" val="189798959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lstStyle/>
          <a:p>
            <a:r>
              <a:rPr lang="en-GB" dirty="0"/>
              <a:t>Rev 4:1 After these things I looked, and behold, a door standing open in heaven, and the first voice which I had heard, like the sound of a trumpet speaking with me, said, “Come up here, and I will show you what must take place after these things.” </a:t>
            </a:r>
          </a:p>
        </p:txBody>
      </p:sp>
    </p:spTree>
    <p:extLst>
      <p:ext uri="{BB962C8B-B14F-4D97-AF65-F5344CB8AC3E}">
        <p14:creationId xmlns:p14="http://schemas.microsoft.com/office/powerpoint/2010/main" val="338966734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lstStyle/>
          <a:p>
            <a:endParaRPr lang="en-GB" dirty="0"/>
          </a:p>
        </p:txBody>
      </p:sp>
    </p:spTree>
    <p:extLst>
      <p:ext uri="{BB962C8B-B14F-4D97-AF65-F5344CB8AC3E}">
        <p14:creationId xmlns:p14="http://schemas.microsoft.com/office/powerpoint/2010/main" val="145748297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237049" cy="6858000"/>
          </a:xfrm>
          <a:effectLst/>
        </p:spPr>
      </p:pic>
    </p:spTree>
    <p:extLst>
      <p:ext uri="{BB962C8B-B14F-4D97-AF65-F5344CB8AC3E}">
        <p14:creationId xmlns:p14="http://schemas.microsoft.com/office/powerpoint/2010/main" val="369179447"/>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6166"/>
          <a:stretch/>
        </p:blipFill>
        <p:spPr>
          <a:xfrm>
            <a:off x="0" y="-99391"/>
            <a:ext cx="9144000" cy="6957392"/>
          </a:xfrm>
          <a:prstGeom prst="rect">
            <a:avLst/>
          </a:prstGeom>
        </p:spPr>
      </p:pic>
    </p:spTree>
    <p:extLst>
      <p:ext uri="{BB962C8B-B14F-4D97-AF65-F5344CB8AC3E}">
        <p14:creationId xmlns:p14="http://schemas.microsoft.com/office/powerpoint/2010/main" val="315521336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84912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66645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89801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85000" lnSpcReduction="10000"/>
          </a:bodyPr>
          <a:lstStyle/>
          <a:p>
            <a:pPr>
              <a:lnSpc>
                <a:spcPct val="120000"/>
              </a:lnSpc>
              <a:spcBef>
                <a:spcPts val="600"/>
              </a:spcBef>
            </a:pPr>
            <a:r>
              <a:rPr lang="en-GB" sz="4800" dirty="0"/>
              <a:t>John </a:t>
            </a:r>
            <a:r>
              <a:rPr lang="en-GB" sz="4800" dirty="0" smtClean="0"/>
              <a:t>14:12 </a:t>
            </a:r>
            <a:r>
              <a:rPr lang="en-GB" sz="4800" dirty="0"/>
              <a:t>Truly, truly, I say to you, he who believes in Me, the works that I do, he will do also; and </a:t>
            </a:r>
            <a:r>
              <a:rPr lang="en-GB" sz="4800" dirty="0">
                <a:solidFill>
                  <a:srgbClr val="FFFF00"/>
                </a:solidFill>
              </a:rPr>
              <a:t>greater works than these he will do</a:t>
            </a:r>
            <a:r>
              <a:rPr lang="en-GB" sz="4800" dirty="0"/>
              <a:t>; because I go to the </a:t>
            </a:r>
            <a:r>
              <a:rPr lang="en-GB" sz="4800" dirty="0" smtClean="0"/>
              <a:t>Father</a:t>
            </a:r>
            <a:r>
              <a:rPr lang="en-GB" sz="4800" dirty="0"/>
              <a:t>. 13 Whatever you </a:t>
            </a:r>
            <a:r>
              <a:rPr lang="en-GB" sz="4800" dirty="0">
                <a:solidFill>
                  <a:srgbClr val="FFFF00"/>
                </a:solidFill>
              </a:rPr>
              <a:t>ask in My name</a:t>
            </a:r>
            <a:r>
              <a:rPr lang="en-GB" sz="4800" dirty="0"/>
              <a:t>, that will I do, so that the Father may be glorified in the Son. 14 If you </a:t>
            </a:r>
            <a:r>
              <a:rPr lang="en-GB" sz="4800" dirty="0">
                <a:solidFill>
                  <a:srgbClr val="FFFF00"/>
                </a:solidFill>
              </a:rPr>
              <a:t>ask Me anything in My name</a:t>
            </a:r>
            <a:r>
              <a:rPr lang="en-GB" sz="4800" dirty="0"/>
              <a:t>, I will do it.</a:t>
            </a:r>
            <a:endParaRPr lang="en-GB" sz="4800" dirty="0" smtClean="0"/>
          </a:p>
        </p:txBody>
      </p:sp>
    </p:spTree>
    <p:extLst>
      <p:ext uri="{BB962C8B-B14F-4D97-AF65-F5344CB8AC3E}">
        <p14:creationId xmlns:p14="http://schemas.microsoft.com/office/powerpoint/2010/main" val="1378374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sz="4800" dirty="0"/>
              <a:t>John 14:20 In that day you will know that </a:t>
            </a:r>
            <a:r>
              <a:rPr lang="en-GB" sz="4800" dirty="0">
                <a:solidFill>
                  <a:srgbClr val="FFFF00"/>
                </a:solidFill>
              </a:rPr>
              <a:t>I am in My Father, and you in Me, and I in you. </a:t>
            </a:r>
            <a:r>
              <a:rPr lang="en-GB" sz="4800" dirty="0"/>
              <a:t>23 Jesus answered and said to him, “If anyone loves Me, he will keep My word; and My Father will love him, and </a:t>
            </a:r>
            <a:r>
              <a:rPr lang="en-GB" sz="4800" dirty="0">
                <a:solidFill>
                  <a:srgbClr val="FFFF00"/>
                </a:solidFill>
              </a:rPr>
              <a:t>We will come to him and make Our abode </a:t>
            </a:r>
            <a:r>
              <a:rPr lang="en-GB" sz="4800" dirty="0" smtClean="0">
                <a:solidFill>
                  <a:srgbClr val="FFFF00"/>
                </a:solidFill>
              </a:rPr>
              <a:t>(Home) with </a:t>
            </a:r>
            <a:r>
              <a:rPr lang="en-GB" sz="4800" dirty="0">
                <a:solidFill>
                  <a:srgbClr val="FFFF00"/>
                </a:solidFill>
              </a:rPr>
              <a:t>him</a:t>
            </a:r>
            <a:r>
              <a:rPr lang="en-GB" sz="4800" dirty="0"/>
              <a:t>. </a:t>
            </a:r>
            <a:endParaRPr lang="en-GB" sz="4800" dirty="0" smtClean="0"/>
          </a:p>
        </p:txBody>
      </p:sp>
    </p:spTree>
    <p:extLst>
      <p:ext uri="{BB962C8B-B14F-4D97-AF65-F5344CB8AC3E}">
        <p14:creationId xmlns:p14="http://schemas.microsoft.com/office/powerpoint/2010/main" val="2570237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a:t>John 3:13 </a:t>
            </a:r>
            <a:r>
              <a:rPr lang="en-GB" sz="4800" dirty="0" smtClean="0"/>
              <a:t>And </a:t>
            </a:r>
            <a:r>
              <a:rPr lang="en-GB" sz="4800" dirty="0"/>
              <a:t>yet no one has ever gone up to heaven, but there is One Who has come down from heaven—the Son of Man [Himself], </a:t>
            </a:r>
            <a:r>
              <a:rPr lang="en-GB" sz="4800" dirty="0">
                <a:solidFill>
                  <a:srgbClr val="FFFF00"/>
                </a:solidFill>
              </a:rPr>
              <a:t>Who is (dwells, has His home) in heaven.</a:t>
            </a:r>
            <a:endParaRPr lang="en-GB" sz="4800" dirty="0" smtClean="0">
              <a:solidFill>
                <a:srgbClr val="FFFF00"/>
              </a:solidFill>
            </a:endParaRPr>
          </a:p>
        </p:txBody>
      </p:sp>
    </p:spTree>
    <p:extLst>
      <p:ext uri="{BB962C8B-B14F-4D97-AF65-F5344CB8AC3E}">
        <p14:creationId xmlns:p14="http://schemas.microsoft.com/office/powerpoint/2010/main" val="1589176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sz="4800" dirty="0"/>
              <a:t>Rev 4:1 After these things I looked, and behold, </a:t>
            </a:r>
            <a:r>
              <a:rPr lang="en-GB" sz="4800" dirty="0">
                <a:solidFill>
                  <a:srgbClr val="FFFF00"/>
                </a:solidFill>
              </a:rPr>
              <a:t>a door standing open in heaven</a:t>
            </a:r>
            <a:r>
              <a:rPr lang="en-GB" sz="4800" dirty="0"/>
              <a:t>, and the first voice which I had heard, like the sound of a trumpet speaking with me, said, “</a:t>
            </a:r>
            <a:r>
              <a:rPr lang="en-GB" sz="4800" dirty="0">
                <a:solidFill>
                  <a:srgbClr val="FFFF00"/>
                </a:solidFill>
              </a:rPr>
              <a:t>Come up here</a:t>
            </a:r>
            <a:r>
              <a:rPr lang="en-GB" sz="4800" dirty="0"/>
              <a:t>, and </a:t>
            </a:r>
            <a:r>
              <a:rPr lang="en-GB" sz="4800" dirty="0">
                <a:solidFill>
                  <a:srgbClr val="FFFF00"/>
                </a:solidFill>
              </a:rPr>
              <a:t>I will show you</a:t>
            </a:r>
            <a:r>
              <a:rPr lang="en-GB" sz="4800" dirty="0"/>
              <a:t> what must take place after these things.” </a:t>
            </a:r>
            <a:endParaRPr lang="en-GB" sz="4800" dirty="0" smtClean="0"/>
          </a:p>
        </p:txBody>
      </p:sp>
    </p:spTree>
    <p:extLst>
      <p:ext uri="{BB962C8B-B14F-4D97-AF65-F5344CB8AC3E}">
        <p14:creationId xmlns:p14="http://schemas.microsoft.com/office/powerpoint/2010/main" val="901614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sz="4800" dirty="0" err="1" smtClean="0"/>
              <a:t>Heb</a:t>
            </a:r>
            <a:r>
              <a:rPr lang="en-GB" sz="4800" dirty="0"/>
              <a:t> </a:t>
            </a:r>
            <a:r>
              <a:rPr lang="en-GB" sz="4800" dirty="0" smtClean="0"/>
              <a:t>8:1 Now </a:t>
            </a:r>
            <a:r>
              <a:rPr lang="en-GB" sz="4800" dirty="0"/>
              <a:t>the main point in what has been said is this: we have such a high priest, who has taken His seat at the right hand of the throne of the Majesty in the heavens, 2 a minister in the </a:t>
            </a:r>
            <a:r>
              <a:rPr lang="en-GB" sz="4800" dirty="0">
                <a:solidFill>
                  <a:srgbClr val="FFFF00"/>
                </a:solidFill>
              </a:rPr>
              <a:t>sanctuary</a:t>
            </a:r>
            <a:r>
              <a:rPr lang="en-GB" sz="4800" dirty="0"/>
              <a:t> and in the </a:t>
            </a:r>
            <a:r>
              <a:rPr lang="en-GB" sz="4800" dirty="0">
                <a:solidFill>
                  <a:srgbClr val="FFFF00"/>
                </a:solidFill>
              </a:rPr>
              <a:t>true tabernacle</a:t>
            </a:r>
            <a:r>
              <a:rPr lang="en-GB" sz="4800" dirty="0"/>
              <a:t>, </a:t>
            </a:r>
            <a:endParaRPr lang="en-GB" sz="4800" dirty="0" smtClean="0"/>
          </a:p>
        </p:txBody>
      </p:sp>
    </p:spTree>
    <p:extLst>
      <p:ext uri="{BB962C8B-B14F-4D97-AF65-F5344CB8AC3E}">
        <p14:creationId xmlns:p14="http://schemas.microsoft.com/office/powerpoint/2010/main" val="3392697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err="1" smtClean="0"/>
              <a:t>Eph</a:t>
            </a:r>
            <a:r>
              <a:rPr lang="en-GB" sz="4800" dirty="0"/>
              <a:t> 2:6 And He raised us up together with Him and made us sit down together [giving us joint seating with Him] in the heavenly sphere </a:t>
            </a:r>
            <a:endParaRPr lang="en-GB" sz="4800" dirty="0" smtClean="0"/>
          </a:p>
        </p:txBody>
      </p:sp>
    </p:spTree>
    <p:extLst>
      <p:ext uri="{BB962C8B-B14F-4D97-AF65-F5344CB8AC3E}">
        <p14:creationId xmlns:p14="http://schemas.microsoft.com/office/powerpoint/2010/main" val="2323160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85000" lnSpcReduction="10000"/>
          </a:bodyPr>
          <a:lstStyle/>
          <a:p>
            <a:r>
              <a:rPr lang="en-GB" sz="4800" dirty="0" err="1" smtClean="0"/>
              <a:t>Heb</a:t>
            </a:r>
            <a:r>
              <a:rPr lang="en-GB" sz="4800" dirty="0"/>
              <a:t> </a:t>
            </a:r>
            <a:r>
              <a:rPr lang="en-GB" sz="4800" dirty="0" smtClean="0"/>
              <a:t>9:3 </a:t>
            </a:r>
            <a:r>
              <a:rPr lang="en-GB" sz="4800" dirty="0"/>
              <a:t>Behind the second veil there was a tabernacle which is called the Holy of Holies, 4 having a golden altar of incense and the ark of the covenant covered on all sides with gold, in which was a </a:t>
            </a:r>
            <a:r>
              <a:rPr lang="en-GB" sz="4800" dirty="0">
                <a:solidFill>
                  <a:srgbClr val="FFFF00"/>
                </a:solidFill>
              </a:rPr>
              <a:t>golden jar holding the manna</a:t>
            </a:r>
            <a:r>
              <a:rPr lang="en-GB" sz="4800" dirty="0"/>
              <a:t>, and </a:t>
            </a:r>
            <a:r>
              <a:rPr lang="en-GB" sz="4800" dirty="0">
                <a:solidFill>
                  <a:srgbClr val="FFFF00"/>
                </a:solidFill>
              </a:rPr>
              <a:t>Aaron’s rod </a:t>
            </a:r>
            <a:r>
              <a:rPr lang="en-GB" sz="4800" dirty="0"/>
              <a:t>which budded, and the </a:t>
            </a:r>
            <a:r>
              <a:rPr lang="en-GB" sz="4800" dirty="0">
                <a:solidFill>
                  <a:srgbClr val="FFFF00"/>
                </a:solidFill>
              </a:rPr>
              <a:t>tables of the covenant</a:t>
            </a:r>
            <a:r>
              <a:rPr lang="en-GB" sz="4800" dirty="0"/>
              <a:t>; 5 and above it were the cherubim of glory overshadowing the mercy seat; </a:t>
            </a:r>
            <a:endParaRPr lang="en-GB" sz="4800" dirty="0" smtClean="0"/>
          </a:p>
        </p:txBody>
      </p:sp>
    </p:spTree>
    <p:extLst>
      <p:ext uri="{BB962C8B-B14F-4D97-AF65-F5344CB8AC3E}">
        <p14:creationId xmlns:p14="http://schemas.microsoft.com/office/powerpoint/2010/main" val="3943592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dirty="0" err="1" smtClean="0">
                <a:effectLst>
                  <a:outerShdw blurRad="50800" dist="38100" dir="8100000" algn="tr" rotWithShape="0">
                    <a:prstClr val="black">
                      <a:alpha val="40000"/>
                    </a:prstClr>
                  </a:outerShdw>
                </a:effectLst>
              </a:rPr>
              <a:t>Jer</a:t>
            </a:r>
            <a:r>
              <a:rPr lang="en-GB" dirty="0">
                <a:effectLst>
                  <a:outerShdw blurRad="50800" dist="38100" dir="8100000" algn="tr" rotWithShape="0">
                    <a:prstClr val="black">
                      <a:alpha val="40000"/>
                    </a:prstClr>
                  </a:outerShdw>
                </a:effectLst>
              </a:rPr>
              <a:t> 6:16 Thus says the Lord, “Stand by the </a:t>
            </a:r>
            <a:r>
              <a:rPr lang="en-GB" dirty="0">
                <a:solidFill>
                  <a:srgbClr val="FFFF00"/>
                </a:solidFill>
                <a:effectLst>
                  <a:outerShdw blurRad="50800" dist="38100" dir="8100000" algn="tr" rotWithShape="0">
                    <a:prstClr val="black">
                      <a:alpha val="40000"/>
                    </a:prstClr>
                  </a:outerShdw>
                </a:effectLst>
              </a:rPr>
              <a:t>ways</a:t>
            </a:r>
            <a:r>
              <a:rPr lang="en-GB" dirty="0">
                <a:effectLst>
                  <a:outerShdw blurRad="50800" dist="38100" dir="8100000" algn="tr" rotWithShape="0">
                    <a:prstClr val="black">
                      <a:alpha val="40000"/>
                    </a:prstClr>
                  </a:outerShdw>
                </a:effectLst>
              </a:rPr>
              <a:t> and see and ask for the </a:t>
            </a:r>
            <a:r>
              <a:rPr lang="en-GB" dirty="0">
                <a:solidFill>
                  <a:srgbClr val="FFFF00"/>
                </a:solidFill>
                <a:effectLst>
                  <a:outerShdw blurRad="50800" dist="38100" dir="8100000" algn="tr" rotWithShape="0">
                    <a:prstClr val="black">
                      <a:alpha val="40000"/>
                    </a:prstClr>
                  </a:outerShdw>
                </a:effectLst>
              </a:rPr>
              <a:t>ancient paths</a:t>
            </a:r>
            <a:r>
              <a:rPr lang="en-GB" dirty="0">
                <a:effectLst>
                  <a:outerShdw blurRad="50800" dist="38100" dir="8100000" algn="tr" rotWithShape="0">
                    <a:prstClr val="black">
                      <a:alpha val="40000"/>
                    </a:prstClr>
                  </a:outerShdw>
                </a:effectLst>
              </a:rPr>
              <a:t>, Where the </a:t>
            </a:r>
            <a:r>
              <a:rPr lang="en-GB" dirty="0">
                <a:solidFill>
                  <a:srgbClr val="FFFF00"/>
                </a:solidFill>
                <a:effectLst>
                  <a:outerShdw blurRad="50800" dist="38100" dir="8100000" algn="tr" rotWithShape="0">
                    <a:prstClr val="black">
                      <a:alpha val="40000"/>
                    </a:prstClr>
                  </a:outerShdw>
                </a:effectLst>
              </a:rPr>
              <a:t>good way </a:t>
            </a:r>
            <a:r>
              <a:rPr lang="en-GB" dirty="0">
                <a:effectLst>
                  <a:outerShdw blurRad="50800" dist="38100" dir="8100000" algn="tr" rotWithShape="0">
                    <a:prstClr val="black">
                      <a:alpha val="40000"/>
                    </a:prstClr>
                  </a:outerShdw>
                </a:effectLst>
              </a:rPr>
              <a:t>is, and walk in it; And you will find </a:t>
            </a:r>
            <a:r>
              <a:rPr lang="en-GB" dirty="0">
                <a:solidFill>
                  <a:srgbClr val="FFFF00"/>
                </a:solidFill>
                <a:effectLst>
                  <a:outerShdw blurRad="50800" dist="38100" dir="8100000" algn="tr" rotWithShape="0">
                    <a:prstClr val="black">
                      <a:alpha val="40000"/>
                    </a:prstClr>
                  </a:outerShdw>
                </a:effectLst>
              </a:rPr>
              <a:t>rest for your souls</a:t>
            </a:r>
            <a:r>
              <a:rPr lang="en-GB" dirty="0">
                <a:effectLst>
                  <a:outerShdw blurRad="50800" dist="38100" dir="8100000" algn="tr" rotWithShape="0">
                    <a:prstClr val="black">
                      <a:alpha val="40000"/>
                    </a:prstClr>
                  </a:outerShdw>
                </a:effectLst>
              </a:rPr>
              <a:t>. </a:t>
            </a:r>
            <a:endParaRPr lang="en-GB" dirty="0" smtClean="0">
              <a:effectLst>
                <a:outerShdw blurRad="50800" dist="38100" dir="8100000" algn="tr" rotWithShape="0">
                  <a:prstClr val="black">
                    <a:alpha val="40000"/>
                  </a:prstClr>
                </a:outerShdw>
              </a:effectLst>
            </a:endParaRPr>
          </a:p>
          <a:p>
            <a:r>
              <a:rPr lang="en-GB" dirty="0"/>
              <a:t>Isa 40:31 Yet those who wait for the Lord Will gain new strength; They will mount up with wings like eagles, They will run and not get tired, They </a:t>
            </a:r>
            <a:r>
              <a:rPr lang="en-GB" dirty="0">
                <a:solidFill>
                  <a:srgbClr val="FFFF00"/>
                </a:solidFill>
              </a:rPr>
              <a:t>will walk and not become weary</a:t>
            </a:r>
            <a:r>
              <a:rPr lang="en-GB" dirty="0"/>
              <a:t>.</a:t>
            </a:r>
          </a:p>
          <a:p>
            <a:pPr marL="0" indent="0">
              <a:buNone/>
            </a:pPr>
            <a:endParaRPr lang="en-GB" dirty="0" smtClean="0">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242273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lnSpcReduction="10000"/>
          </a:bodyPr>
          <a:lstStyle/>
          <a:p>
            <a:r>
              <a:rPr lang="en-GB" sz="4800" dirty="0" err="1" smtClean="0"/>
              <a:t>Heb</a:t>
            </a:r>
            <a:r>
              <a:rPr lang="en-GB" sz="4800" dirty="0"/>
              <a:t> 10:19 Therefore, brethren, since we have </a:t>
            </a:r>
            <a:r>
              <a:rPr lang="en-GB" sz="4800" dirty="0">
                <a:solidFill>
                  <a:srgbClr val="FFFF00"/>
                </a:solidFill>
              </a:rPr>
              <a:t>confidence to enter </a:t>
            </a:r>
            <a:r>
              <a:rPr lang="en-GB" sz="4800" dirty="0"/>
              <a:t>the holy place by the blood of Jesus, 20 by a new and living way which He inaugurated for us through the veil, that is, His flesh, 21 and since we have a great priest over the house of God, 22 </a:t>
            </a:r>
            <a:r>
              <a:rPr lang="en-GB" sz="4800" dirty="0">
                <a:solidFill>
                  <a:srgbClr val="FFFF00"/>
                </a:solidFill>
              </a:rPr>
              <a:t>let us draw near </a:t>
            </a:r>
            <a:r>
              <a:rPr lang="en-GB" sz="4800" dirty="0"/>
              <a:t>with a sincere heart in full assurance of faith,</a:t>
            </a:r>
            <a:endParaRPr lang="en-GB" sz="4800" dirty="0" smtClean="0"/>
          </a:p>
        </p:txBody>
      </p:sp>
    </p:spTree>
    <p:extLst>
      <p:ext uri="{BB962C8B-B14F-4D97-AF65-F5344CB8AC3E}">
        <p14:creationId xmlns:p14="http://schemas.microsoft.com/office/powerpoint/2010/main" val="2951483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endParaRPr lang="en-GB" sz="4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80334"/>
            <a:ext cx="9144000" cy="5777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1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endParaRPr lang="en-GB" sz="48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5793"/>
            <a:ext cx="9144000" cy="5793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867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sz="4800" dirty="0" smtClean="0"/>
              <a:t>Come to the ark </a:t>
            </a:r>
            <a:r>
              <a:rPr lang="en-GB" sz="4800" dirty="0"/>
              <a:t>t</a:t>
            </a:r>
            <a:r>
              <a:rPr lang="en-GB" sz="4800" dirty="0" smtClean="0"/>
              <a:t>o look into what the Father is doing</a:t>
            </a:r>
          </a:p>
          <a:p>
            <a:r>
              <a:rPr lang="en-GB" sz="4800" dirty="0" smtClean="0"/>
              <a:t>Look into the 4 faces of God</a:t>
            </a:r>
          </a:p>
          <a:p>
            <a:r>
              <a:rPr lang="en-GB" sz="4800" dirty="0" smtClean="0"/>
              <a:t>Look into the name of God</a:t>
            </a:r>
          </a:p>
          <a:p>
            <a:r>
              <a:rPr lang="en-GB" sz="4800" dirty="0" err="1" smtClean="0"/>
              <a:t>Yod</a:t>
            </a:r>
            <a:r>
              <a:rPr lang="en-GB" sz="4800" dirty="0" smtClean="0"/>
              <a:t> </a:t>
            </a:r>
            <a:r>
              <a:rPr lang="en-GB" sz="4800" dirty="0" err="1" smtClean="0"/>
              <a:t>Hei</a:t>
            </a:r>
            <a:r>
              <a:rPr lang="en-GB" sz="4800" dirty="0" smtClean="0"/>
              <a:t> </a:t>
            </a:r>
            <a:r>
              <a:rPr lang="en-GB" sz="4800" dirty="0" err="1" smtClean="0"/>
              <a:t>Vav</a:t>
            </a:r>
            <a:r>
              <a:rPr lang="en-GB" sz="4800" dirty="0" smtClean="0"/>
              <a:t> </a:t>
            </a:r>
            <a:r>
              <a:rPr lang="en-GB" sz="4800" dirty="0" err="1" smtClean="0"/>
              <a:t>Hei</a:t>
            </a:r>
            <a:endParaRPr lang="en-GB" sz="4800" dirty="0" smtClean="0"/>
          </a:p>
          <a:p>
            <a:r>
              <a:rPr lang="en-GB" sz="4800" dirty="0" smtClean="0"/>
              <a:t>Lion Ox Eagle Man</a:t>
            </a:r>
          </a:p>
          <a:p>
            <a:r>
              <a:rPr lang="en-GB" sz="4800" dirty="0" smtClean="0"/>
              <a:t>Kingly Prophetic Apostolic Priestly</a:t>
            </a:r>
          </a:p>
        </p:txBody>
      </p:sp>
    </p:spTree>
    <p:extLst>
      <p:ext uri="{BB962C8B-B14F-4D97-AF65-F5344CB8AC3E}">
        <p14:creationId xmlns:p14="http://schemas.microsoft.com/office/powerpoint/2010/main" val="96436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smtClean="0"/>
              <a:t>Looking to see what Father is doing – mandate or authorisation</a:t>
            </a:r>
          </a:p>
          <a:p>
            <a:r>
              <a:rPr lang="en-GB" sz="4800" dirty="0" smtClean="0"/>
              <a:t>Manna Tablets Rod</a:t>
            </a:r>
          </a:p>
          <a:p>
            <a:r>
              <a:rPr lang="en-GB" sz="4800" dirty="0"/>
              <a:t>John </a:t>
            </a:r>
            <a:r>
              <a:rPr lang="en-GB" sz="4800" dirty="0" smtClean="0"/>
              <a:t>4:34 Jesus said </a:t>
            </a:r>
            <a:r>
              <a:rPr lang="en-GB" sz="4800" dirty="0"/>
              <a:t>to them, “My </a:t>
            </a:r>
            <a:r>
              <a:rPr lang="en-GB" sz="4800" dirty="0">
                <a:solidFill>
                  <a:srgbClr val="FFFF00"/>
                </a:solidFill>
              </a:rPr>
              <a:t>food</a:t>
            </a:r>
            <a:r>
              <a:rPr lang="en-GB" sz="4800" dirty="0"/>
              <a:t> is to do the </a:t>
            </a:r>
            <a:r>
              <a:rPr lang="en-GB" sz="4800" dirty="0">
                <a:solidFill>
                  <a:srgbClr val="FFFF00"/>
                </a:solidFill>
              </a:rPr>
              <a:t>will of Him who sent Me </a:t>
            </a:r>
            <a:r>
              <a:rPr lang="en-GB" sz="4800" dirty="0"/>
              <a:t>and to </a:t>
            </a:r>
            <a:r>
              <a:rPr lang="en-GB" sz="4800" dirty="0">
                <a:solidFill>
                  <a:srgbClr val="FFFF00"/>
                </a:solidFill>
              </a:rPr>
              <a:t>accomplish His work</a:t>
            </a:r>
            <a:r>
              <a:rPr lang="en-GB" sz="4800" dirty="0"/>
              <a:t>.</a:t>
            </a:r>
            <a:endParaRPr lang="en-GB" sz="4800" dirty="0" smtClean="0"/>
          </a:p>
        </p:txBody>
      </p:sp>
    </p:spTree>
    <p:extLst>
      <p:ext uri="{BB962C8B-B14F-4D97-AF65-F5344CB8AC3E}">
        <p14:creationId xmlns:p14="http://schemas.microsoft.com/office/powerpoint/2010/main" val="424063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a:bodyPr>
          <a:lstStyle/>
          <a:p>
            <a:r>
              <a:rPr lang="en-GB" sz="4800" dirty="0" err="1" smtClean="0"/>
              <a:t>Heb</a:t>
            </a:r>
            <a:r>
              <a:rPr lang="en-GB" sz="4800" dirty="0"/>
              <a:t> </a:t>
            </a:r>
            <a:r>
              <a:rPr lang="en-GB" sz="4800" dirty="0" smtClean="0"/>
              <a:t>10:7 “Then </a:t>
            </a:r>
            <a:r>
              <a:rPr lang="en-GB" sz="4800" dirty="0"/>
              <a:t>I said, ‘Behold, I have </a:t>
            </a:r>
            <a:r>
              <a:rPr lang="en-GB" sz="4800" dirty="0" smtClean="0"/>
              <a:t>come (In </a:t>
            </a:r>
            <a:r>
              <a:rPr lang="en-GB" sz="4800" dirty="0"/>
              <a:t>the scroll of the book it is written of </a:t>
            </a:r>
            <a:r>
              <a:rPr lang="en-GB" sz="4800" dirty="0" smtClean="0"/>
              <a:t>Me) To </a:t>
            </a:r>
            <a:r>
              <a:rPr lang="en-GB" sz="4800" dirty="0"/>
              <a:t>do Your will, O God</a:t>
            </a:r>
            <a:r>
              <a:rPr lang="en-GB" sz="4800" dirty="0" smtClean="0"/>
              <a:t>.’</a:t>
            </a:r>
          </a:p>
          <a:p>
            <a:r>
              <a:rPr lang="en-GB" sz="4800" dirty="0" err="1" smtClean="0"/>
              <a:t>Heb</a:t>
            </a:r>
            <a:r>
              <a:rPr lang="en-GB" sz="4800" dirty="0" smtClean="0"/>
              <a:t> 10:16 </a:t>
            </a:r>
            <a:r>
              <a:rPr lang="en-GB" sz="4800" dirty="0"/>
              <a:t>“This is the covenant that I will make with </a:t>
            </a:r>
            <a:r>
              <a:rPr lang="en-GB" sz="4800" dirty="0" smtClean="0"/>
              <a:t>them After </a:t>
            </a:r>
            <a:r>
              <a:rPr lang="en-GB" sz="4800" dirty="0"/>
              <a:t>those days, says the </a:t>
            </a:r>
            <a:r>
              <a:rPr lang="en-GB" sz="4800" dirty="0" smtClean="0"/>
              <a:t>Lord: I </a:t>
            </a:r>
            <a:r>
              <a:rPr lang="en-GB" sz="4800" dirty="0"/>
              <a:t>will put </a:t>
            </a:r>
            <a:r>
              <a:rPr lang="en-GB" sz="4800" dirty="0">
                <a:solidFill>
                  <a:srgbClr val="FFFF00"/>
                </a:solidFill>
              </a:rPr>
              <a:t>My laws upon their </a:t>
            </a:r>
            <a:r>
              <a:rPr lang="en-GB" sz="4800" dirty="0" smtClean="0">
                <a:solidFill>
                  <a:srgbClr val="FFFF00"/>
                </a:solidFill>
              </a:rPr>
              <a:t>heart</a:t>
            </a:r>
            <a:r>
              <a:rPr lang="en-GB" sz="4800" dirty="0" smtClean="0"/>
              <a:t>, And </a:t>
            </a:r>
            <a:r>
              <a:rPr lang="en-GB" sz="4800" dirty="0"/>
              <a:t>on their </a:t>
            </a:r>
            <a:r>
              <a:rPr lang="en-GB" sz="4800" dirty="0">
                <a:solidFill>
                  <a:srgbClr val="FFFF00"/>
                </a:solidFill>
              </a:rPr>
              <a:t>mind I will write them</a:t>
            </a:r>
            <a:r>
              <a:rPr lang="en-GB" sz="4800" dirty="0"/>
              <a:t>,”</a:t>
            </a:r>
            <a:endParaRPr lang="en-GB" sz="4800" dirty="0" smtClean="0"/>
          </a:p>
        </p:txBody>
      </p:sp>
    </p:spTree>
    <p:extLst>
      <p:ext uri="{BB962C8B-B14F-4D97-AF65-F5344CB8AC3E}">
        <p14:creationId xmlns:p14="http://schemas.microsoft.com/office/powerpoint/2010/main" val="401607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sz="4800" dirty="0"/>
              <a:t>Our destiny scroll gets </a:t>
            </a:r>
            <a:r>
              <a:rPr lang="en-GB" sz="4800" dirty="0" smtClean="0"/>
              <a:t>revealed unveiled to our hearts</a:t>
            </a:r>
            <a:endParaRPr lang="en-GB" sz="4800" dirty="0"/>
          </a:p>
          <a:p>
            <a:r>
              <a:rPr lang="en-GB" sz="4800" dirty="0" smtClean="0"/>
              <a:t>Desires of hearts get transformed</a:t>
            </a:r>
          </a:p>
          <a:p>
            <a:r>
              <a:rPr lang="en-GB" sz="4800" dirty="0" smtClean="0"/>
              <a:t>Rod – sceptre</a:t>
            </a:r>
          </a:p>
          <a:p>
            <a:r>
              <a:rPr lang="en-GB" sz="4800" dirty="0"/>
              <a:t>Psa </a:t>
            </a:r>
            <a:r>
              <a:rPr lang="en-GB" sz="4800" dirty="0" smtClean="0"/>
              <a:t>45:6 Your </a:t>
            </a:r>
            <a:r>
              <a:rPr lang="en-GB" sz="4800" dirty="0"/>
              <a:t>throne, O God, is forever and ever; A </a:t>
            </a:r>
            <a:r>
              <a:rPr lang="en-GB" sz="4800" dirty="0" smtClean="0"/>
              <a:t>sceptre </a:t>
            </a:r>
            <a:r>
              <a:rPr lang="en-GB" sz="4800" dirty="0"/>
              <a:t>of uprightness is the </a:t>
            </a:r>
            <a:r>
              <a:rPr lang="en-GB" sz="4800" dirty="0" smtClean="0"/>
              <a:t>sceptre </a:t>
            </a:r>
            <a:r>
              <a:rPr lang="en-GB" sz="4800" dirty="0"/>
              <a:t>of Your kingdom.</a:t>
            </a:r>
            <a:endParaRPr lang="en-GB" sz="4800" dirty="0" smtClean="0"/>
          </a:p>
          <a:p>
            <a:endParaRPr lang="en-GB" sz="4800" dirty="0" smtClean="0"/>
          </a:p>
        </p:txBody>
      </p:sp>
    </p:spTree>
    <p:extLst>
      <p:ext uri="{BB962C8B-B14F-4D97-AF65-F5344CB8AC3E}">
        <p14:creationId xmlns:p14="http://schemas.microsoft.com/office/powerpoint/2010/main" val="181149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a:bodyPr>
          <a:lstStyle/>
          <a:p>
            <a:r>
              <a:rPr lang="en-GB" sz="4800" dirty="0" smtClean="0"/>
              <a:t>YHVH – </a:t>
            </a:r>
            <a:r>
              <a:rPr lang="he-IL" sz="5800" dirty="0" smtClean="0"/>
              <a:t>יהוה</a:t>
            </a:r>
            <a:r>
              <a:rPr lang="en-GB" sz="4800" dirty="0" smtClean="0"/>
              <a:t> </a:t>
            </a:r>
          </a:p>
          <a:p>
            <a:r>
              <a:rPr lang="en-GB" sz="4800" dirty="0" err="1" smtClean="0"/>
              <a:t>Jod</a:t>
            </a:r>
            <a:r>
              <a:rPr lang="en-GB" sz="4800" dirty="0"/>
              <a:t> - as a symbol of a hand denotes power and, figuratively, </a:t>
            </a:r>
            <a:r>
              <a:rPr lang="en-GB" sz="4800" dirty="0" smtClean="0"/>
              <a:t>ownership it </a:t>
            </a:r>
            <a:r>
              <a:rPr lang="en-GB" sz="4800" dirty="0"/>
              <a:t>is representative of the Father.</a:t>
            </a:r>
            <a:endParaRPr lang="en-GB" sz="4800" dirty="0" smtClean="0"/>
          </a:p>
          <a:p>
            <a:r>
              <a:rPr lang="en-GB" sz="4800" dirty="0" err="1" smtClean="0"/>
              <a:t>Hei</a:t>
            </a:r>
            <a:r>
              <a:rPr lang="en-GB" sz="4800" dirty="0"/>
              <a:t> - represents </a:t>
            </a:r>
            <a:r>
              <a:rPr lang="en-GB" sz="4800" dirty="0" smtClean="0"/>
              <a:t>gentleness and means behold, to show </a:t>
            </a:r>
            <a:r>
              <a:rPr lang="en-GB" sz="4800" dirty="0"/>
              <a:t>or </a:t>
            </a:r>
            <a:r>
              <a:rPr lang="en-GB" sz="4800" dirty="0" smtClean="0"/>
              <a:t>to reveal</a:t>
            </a:r>
            <a:r>
              <a:rPr lang="en-GB" sz="4800" dirty="0"/>
              <a:t>  representative of the </a:t>
            </a:r>
            <a:r>
              <a:rPr lang="en-GB" sz="4800" dirty="0" smtClean="0"/>
              <a:t>Holy </a:t>
            </a:r>
            <a:r>
              <a:rPr lang="en-GB" sz="4800" dirty="0"/>
              <a:t>Spirit </a:t>
            </a:r>
            <a:endParaRPr lang="en-GB" sz="4800" dirty="0" smtClean="0"/>
          </a:p>
        </p:txBody>
      </p:sp>
    </p:spTree>
    <p:extLst>
      <p:ext uri="{BB962C8B-B14F-4D97-AF65-F5344CB8AC3E}">
        <p14:creationId xmlns:p14="http://schemas.microsoft.com/office/powerpoint/2010/main" val="305741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err="1" smtClean="0"/>
              <a:t>Vav</a:t>
            </a:r>
            <a:r>
              <a:rPr lang="en-GB" sz="4800" dirty="0"/>
              <a:t> - </a:t>
            </a:r>
            <a:r>
              <a:rPr lang="en-GB" sz="4800" dirty="0" smtClean="0"/>
              <a:t>signifies </a:t>
            </a:r>
            <a:r>
              <a:rPr lang="en-GB" sz="4800" dirty="0"/>
              <a:t>a nail, peg, or hook. It also conveys the meaning of being nailed or bound together.</a:t>
            </a:r>
          </a:p>
          <a:p>
            <a:r>
              <a:rPr lang="en-GB" sz="4800" dirty="0" err="1" smtClean="0"/>
              <a:t>Hei</a:t>
            </a:r>
            <a:r>
              <a:rPr lang="en-GB" sz="4800" dirty="0" smtClean="0"/>
              <a:t> - divine breath, revelation, light, represents God’s creative power the living word Jesus the Son</a:t>
            </a:r>
          </a:p>
        </p:txBody>
      </p:sp>
    </p:spTree>
    <p:extLst>
      <p:ext uri="{BB962C8B-B14F-4D97-AF65-F5344CB8AC3E}">
        <p14:creationId xmlns:p14="http://schemas.microsoft.com/office/powerpoint/2010/main" val="80538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6000" dirty="0" smtClean="0"/>
              <a:t>In </a:t>
            </a:r>
            <a:r>
              <a:rPr lang="en-GB" sz="6000" dirty="0"/>
              <a:t>E</a:t>
            </a:r>
            <a:r>
              <a:rPr lang="en-GB" sz="6000" dirty="0" smtClean="0"/>
              <a:t>nglish right to left</a:t>
            </a:r>
          </a:p>
          <a:p>
            <a:r>
              <a:rPr lang="en-GB" sz="6000" dirty="0" smtClean="0"/>
              <a:t>"</a:t>
            </a:r>
            <a:r>
              <a:rPr lang="en-GB" sz="6000" dirty="0"/>
              <a:t>BEHOLD THE NAIL, BEHOLD THE HAND</a:t>
            </a:r>
            <a:r>
              <a:rPr lang="en-GB" sz="6000" dirty="0" smtClean="0"/>
              <a:t>!“ Or</a:t>
            </a:r>
            <a:r>
              <a:rPr lang="en-GB" sz="6000" dirty="0"/>
              <a:t>, "Behold the nailed hand."</a:t>
            </a:r>
            <a:endParaRPr lang="en-GB" sz="6000" dirty="0" smtClean="0"/>
          </a:p>
        </p:txBody>
      </p:sp>
    </p:spTree>
    <p:extLst>
      <p:ext uri="{BB962C8B-B14F-4D97-AF65-F5344CB8AC3E}">
        <p14:creationId xmlns:p14="http://schemas.microsoft.com/office/powerpoint/2010/main" val="3800919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a:t>Isa 43:2 “When you pass through the waters, I will be with </a:t>
            </a:r>
            <a:r>
              <a:rPr lang="en-GB" sz="4800" dirty="0" smtClean="0"/>
              <a:t>you; And </a:t>
            </a:r>
            <a:r>
              <a:rPr lang="en-GB" sz="4800" dirty="0"/>
              <a:t>through the rivers, they will not overflow </a:t>
            </a:r>
            <a:r>
              <a:rPr lang="en-GB" sz="4800" dirty="0" smtClean="0"/>
              <a:t>you. When </a:t>
            </a:r>
            <a:r>
              <a:rPr lang="en-GB" sz="4800" dirty="0">
                <a:solidFill>
                  <a:srgbClr val="FFFF00"/>
                </a:solidFill>
              </a:rPr>
              <a:t>you walk through the fire</a:t>
            </a:r>
            <a:r>
              <a:rPr lang="en-GB" sz="4800" dirty="0"/>
              <a:t>, you will not be </a:t>
            </a:r>
            <a:r>
              <a:rPr lang="en-GB" sz="4800" dirty="0" smtClean="0"/>
              <a:t>scorched, Nor </a:t>
            </a:r>
            <a:r>
              <a:rPr lang="en-GB" sz="4800" dirty="0"/>
              <a:t>will the flame burn you.</a:t>
            </a:r>
            <a:endParaRPr lang="en-GB" sz="4800" dirty="0" smtClean="0"/>
          </a:p>
        </p:txBody>
      </p:sp>
    </p:spTree>
    <p:extLst>
      <p:ext uri="{BB962C8B-B14F-4D97-AF65-F5344CB8AC3E}">
        <p14:creationId xmlns:p14="http://schemas.microsoft.com/office/powerpoint/2010/main" val="20319228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spect="1"/>
          </p:cNvSpPr>
          <p:nvPr/>
        </p:nvSpPr>
        <p:spPr>
          <a:xfrm>
            <a:off x="2699972" y="1835733"/>
            <a:ext cx="3240000" cy="324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prstClr val="white"/>
                </a:solidFill>
              </a:rPr>
              <a:t>Tabernacle</a:t>
            </a:r>
          </a:p>
          <a:p>
            <a:pPr algn="ctr"/>
            <a:r>
              <a:rPr lang="en-GB" sz="2800" dirty="0" smtClean="0">
                <a:solidFill>
                  <a:prstClr val="white"/>
                </a:solidFill>
              </a:rPr>
              <a:t>Holy of Holies</a:t>
            </a:r>
          </a:p>
          <a:p>
            <a:pPr algn="ctr"/>
            <a:r>
              <a:rPr lang="en-GB" sz="2800" dirty="0" smtClean="0">
                <a:solidFill>
                  <a:prstClr val="white"/>
                </a:solidFill>
              </a:rPr>
              <a:t>Arc of God</a:t>
            </a:r>
            <a:endParaRPr lang="en-GB" sz="2800" dirty="0">
              <a:solidFill>
                <a:prstClr val="white"/>
              </a:solidFill>
            </a:endParaRPr>
          </a:p>
        </p:txBody>
      </p:sp>
      <p:sp>
        <p:nvSpPr>
          <p:cNvPr id="5" name="TextBox 4"/>
          <p:cNvSpPr txBox="1"/>
          <p:nvPr/>
        </p:nvSpPr>
        <p:spPr>
          <a:xfrm>
            <a:off x="3635896" y="188640"/>
            <a:ext cx="1008292" cy="1440160"/>
          </a:xfrm>
          <a:prstGeom prst="rect">
            <a:avLst/>
          </a:prstGeom>
          <a:noFill/>
        </p:spPr>
        <p:txBody>
          <a:bodyPr wrap="square" lIns="0" tIns="0" rIns="0" bIns="0" rtlCol="0">
            <a:noAutofit/>
          </a:bodyPr>
          <a:lstStyle/>
          <a:p>
            <a:pPr algn="ctr"/>
            <a:r>
              <a:rPr lang="en-GB" sz="2400" dirty="0" smtClean="0">
                <a:solidFill>
                  <a:prstClr val="black"/>
                </a:solidFill>
              </a:rPr>
              <a:t>North </a:t>
            </a:r>
          </a:p>
          <a:p>
            <a:pPr algn="ctr"/>
            <a:r>
              <a:rPr lang="en-GB" sz="2400" dirty="0" smtClean="0">
                <a:solidFill>
                  <a:prstClr val="black"/>
                </a:solidFill>
              </a:rPr>
              <a:t>Man</a:t>
            </a:r>
          </a:p>
          <a:p>
            <a:pPr algn="ctr"/>
            <a:r>
              <a:rPr lang="en-GB" sz="2400" dirty="0" smtClean="0">
                <a:solidFill>
                  <a:prstClr val="black"/>
                </a:solidFill>
              </a:rPr>
              <a:t>Priest</a:t>
            </a:r>
          </a:p>
          <a:p>
            <a:pPr algn="ctr"/>
            <a:r>
              <a:rPr lang="en-GB" sz="2400" dirty="0" smtClean="0">
                <a:solidFill>
                  <a:srgbClr val="FF0000"/>
                </a:solidFill>
              </a:rPr>
              <a:t>HEI</a:t>
            </a:r>
            <a:endParaRPr lang="en-GB" sz="2400" dirty="0">
              <a:solidFill>
                <a:srgbClr val="FF0000"/>
              </a:solidFill>
            </a:endParaRPr>
          </a:p>
        </p:txBody>
      </p:sp>
      <p:sp>
        <p:nvSpPr>
          <p:cNvPr id="6" name="TextBox 5"/>
          <p:cNvSpPr txBox="1"/>
          <p:nvPr/>
        </p:nvSpPr>
        <p:spPr>
          <a:xfrm>
            <a:off x="3779912" y="5229200"/>
            <a:ext cx="1080120" cy="1440160"/>
          </a:xfrm>
          <a:prstGeom prst="rect">
            <a:avLst/>
          </a:prstGeom>
          <a:noFill/>
        </p:spPr>
        <p:txBody>
          <a:bodyPr wrap="square" lIns="0" tIns="0" rIns="0" bIns="0" rtlCol="0">
            <a:normAutofit fontScale="92500" lnSpcReduction="10000"/>
          </a:bodyPr>
          <a:lstStyle/>
          <a:p>
            <a:pPr algn="ctr"/>
            <a:r>
              <a:rPr lang="en-GB" sz="2600" dirty="0" smtClean="0">
                <a:solidFill>
                  <a:prstClr val="black"/>
                </a:solidFill>
              </a:rPr>
              <a:t>South </a:t>
            </a:r>
          </a:p>
          <a:p>
            <a:pPr algn="ctr"/>
            <a:r>
              <a:rPr lang="en-GB" sz="2600" dirty="0" smtClean="0">
                <a:solidFill>
                  <a:prstClr val="black"/>
                </a:solidFill>
              </a:rPr>
              <a:t>Ox</a:t>
            </a:r>
          </a:p>
          <a:p>
            <a:pPr algn="ctr"/>
            <a:r>
              <a:rPr lang="en-GB" sz="2600" dirty="0" smtClean="0">
                <a:solidFill>
                  <a:prstClr val="black"/>
                </a:solidFill>
              </a:rPr>
              <a:t>Prophet</a:t>
            </a:r>
          </a:p>
          <a:p>
            <a:pPr algn="ctr"/>
            <a:r>
              <a:rPr lang="en-GB" sz="2600" dirty="0" smtClean="0">
                <a:solidFill>
                  <a:srgbClr val="FF0000"/>
                </a:solidFill>
              </a:rPr>
              <a:t>HEI</a:t>
            </a:r>
            <a:endParaRPr lang="en-GB" dirty="0">
              <a:solidFill>
                <a:srgbClr val="FF0000"/>
              </a:solidFill>
            </a:endParaRPr>
          </a:p>
        </p:txBody>
      </p:sp>
      <p:sp>
        <p:nvSpPr>
          <p:cNvPr id="7" name="TextBox 6"/>
          <p:cNvSpPr txBox="1"/>
          <p:nvPr/>
        </p:nvSpPr>
        <p:spPr>
          <a:xfrm>
            <a:off x="6444208" y="2792651"/>
            <a:ext cx="792088" cy="1428437"/>
          </a:xfrm>
          <a:prstGeom prst="rect">
            <a:avLst/>
          </a:prstGeom>
          <a:noFill/>
        </p:spPr>
        <p:txBody>
          <a:bodyPr wrap="square" lIns="0" tIns="0" rIns="0" bIns="0" rtlCol="0">
            <a:noAutofit/>
          </a:bodyPr>
          <a:lstStyle/>
          <a:p>
            <a:pPr algn="ctr"/>
            <a:r>
              <a:rPr lang="en-GB" sz="2400" dirty="0" smtClean="0">
                <a:solidFill>
                  <a:prstClr val="black"/>
                </a:solidFill>
              </a:rPr>
              <a:t>East </a:t>
            </a:r>
          </a:p>
          <a:p>
            <a:pPr algn="ctr"/>
            <a:r>
              <a:rPr lang="en-GB" sz="2400" dirty="0" smtClean="0">
                <a:solidFill>
                  <a:prstClr val="black"/>
                </a:solidFill>
              </a:rPr>
              <a:t>Lion</a:t>
            </a:r>
          </a:p>
          <a:p>
            <a:pPr algn="ctr"/>
            <a:r>
              <a:rPr lang="en-GB" sz="2400" dirty="0" smtClean="0">
                <a:solidFill>
                  <a:prstClr val="black"/>
                </a:solidFill>
              </a:rPr>
              <a:t>King</a:t>
            </a:r>
          </a:p>
          <a:p>
            <a:pPr algn="ctr"/>
            <a:r>
              <a:rPr lang="en-GB" sz="2400" dirty="0" smtClean="0">
                <a:solidFill>
                  <a:srgbClr val="FF0000"/>
                </a:solidFill>
              </a:rPr>
              <a:t>YOD</a:t>
            </a:r>
            <a:endParaRPr lang="en-GB" sz="2400" dirty="0">
              <a:solidFill>
                <a:srgbClr val="FF0000"/>
              </a:solidFill>
            </a:endParaRPr>
          </a:p>
        </p:txBody>
      </p:sp>
      <p:sp>
        <p:nvSpPr>
          <p:cNvPr id="8" name="TextBox 7"/>
          <p:cNvSpPr txBox="1"/>
          <p:nvPr/>
        </p:nvSpPr>
        <p:spPr>
          <a:xfrm>
            <a:off x="1187624" y="2792650"/>
            <a:ext cx="1008112" cy="1644462"/>
          </a:xfrm>
          <a:prstGeom prst="rect">
            <a:avLst/>
          </a:prstGeom>
          <a:noFill/>
        </p:spPr>
        <p:txBody>
          <a:bodyPr wrap="square" lIns="0" tIns="0" rIns="0" bIns="0" rtlCol="0">
            <a:noAutofit/>
          </a:bodyPr>
          <a:lstStyle/>
          <a:p>
            <a:pPr algn="ctr"/>
            <a:r>
              <a:rPr lang="en-GB" sz="2400" dirty="0" smtClean="0">
                <a:solidFill>
                  <a:prstClr val="black"/>
                </a:solidFill>
              </a:rPr>
              <a:t>West </a:t>
            </a:r>
          </a:p>
          <a:p>
            <a:pPr algn="ctr"/>
            <a:r>
              <a:rPr lang="en-GB" sz="2400" dirty="0" smtClean="0">
                <a:solidFill>
                  <a:prstClr val="black"/>
                </a:solidFill>
              </a:rPr>
              <a:t>Eagle</a:t>
            </a:r>
          </a:p>
          <a:p>
            <a:pPr algn="ctr"/>
            <a:r>
              <a:rPr lang="en-GB" sz="2400" dirty="0" smtClean="0">
                <a:solidFill>
                  <a:prstClr val="black"/>
                </a:solidFill>
              </a:rPr>
              <a:t>Apostle</a:t>
            </a:r>
          </a:p>
          <a:p>
            <a:pPr algn="ctr"/>
            <a:r>
              <a:rPr lang="en-GB" sz="2400" dirty="0" smtClean="0">
                <a:solidFill>
                  <a:srgbClr val="FF0000"/>
                </a:solidFill>
              </a:rPr>
              <a:t>VAV</a:t>
            </a:r>
            <a:endParaRPr lang="en-GB" sz="2400" dirty="0">
              <a:solidFill>
                <a:srgbClr val="FF0000"/>
              </a:solidFill>
            </a:endParaRPr>
          </a:p>
        </p:txBody>
      </p:sp>
      <p:cxnSp>
        <p:nvCxnSpPr>
          <p:cNvPr id="3" name="Straight Arrow Connector 2"/>
          <p:cNvCxnSpPr/>
          <p:nvPr/>
        </p:nvCxnSpPr>
        <p:spPr>
          <a:xfrm>
            <a:off x="4860032" y="620688"/>
            <a:ext cx="0" cy="93765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635896" y="5223518"/>
            <a:ext cx="180" cy="97843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084168" y="4437112"/>
            <a:ext cx="1404156"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1043608" y="2636912"/>
            <a:ext cx="144016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285487" y="1844824"/>
            <a:ext cx="0"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699972" y="3457369"/>
            <a:ext cx="4318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5364088" y="3459038"/>
            <a:ext cx="575884"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292442" y="4499670"/>
            <a:ext cx="0" cy="57606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63691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71"/>
          <p:cNvSpPr txBox="1"/>
          <p:nvPr/>
        </p:nvSpPr>
        <p:spPr>
          <a:xfrm>
            <a:off x="1328014" y="22764"/>
            <a:ext cx="6264695" cy="844386"/>
          </a:xfrm>
          <a:prstGeom prst="rect">
            <a:avLst/>
          </a:prstGeom>
          <a:noFill/>
        </p:spPr>
        <p:txBody>
          <a:bodyPr wrap="square" lIns="0" tIns="0" rIns="0" bIns="0" rtlCol="0">
            <a:normAutofit/>
          </a:bodyPr>
          <a:lstStyle/>
          <a:p>
            <a:pPr algn="ctr"/>
            <a:r>
              <a:rPr lang="en-GB" sz="2400" dirty="0" smtClean="0">
                <a:solidFill>
                  <a:prstClr val="black"/>
                </a:solidFill>
              </a:rPr>
              <a:t>New </a:t>
            </a:r>
            <a:r>
              <a:rPr lang="en-GB" sz="2400" dirty="0">
                <a:solidFill>
                  <a:prstClr val="black"/>
                </a:solidFill>
              </a:rPr>
              <a:t>alignment with 4 faces of God </a:t>
            </a:r>
            <a:r>
              <a:rPr lang="en-GB" sz="2400" dirty="0" smtClean="0">
                <a:solidFill>
                  <a:prstClr val="black"/>
                </a:solidFill>
              </a:rPr>
              <a:t/>
            </a:r>
            <a:br>
              <a:rPr lang="en-GB" sz="2400" dirty="0" smtClean="0">
                <a:solidFill>
                  <a:prstClr val="black"/>
                </a:solidFill>
              </a:rPr>
            </a:br>
            <a:r>
              <a:rPr lang="en-GB" sz="2400" dirty="0" smtClean="0">
                <a:solidFill>
                  <a:prstClr val="black"/>
                </a:solidFill>
              </a:rPr>
              <a:t>symbol</a:t>
            </a:r>
            <a:r>
              <a:rPr lang="en-GB" sz="2400" dirty="0">
                <a:solidFill>
                  <a:prstClr val="black"/>
                </a:solidFill>
              </a:rPr>
              <a:t>, sound, frequency and </a:t>
            </a:r>
            <a:r>
              <a:rPr lang="en-GB" sz="2400" dirty="0" smtClean="0">
                <a:solidFill>
                  <a:prstClr val="black"/>
                </a:solidFill>
              </a:rPr>
              <a:t>shape of heaven</a:t>
            </a:r>
            <a:endParaRPr lang="en-GB" sz="2400" dirty="0">
              <a:solidFill>
                <a:prstClr val="white"/>
              </a:solidFill>
              <a:latin typeface="Arial" pitchFamily="34" charset="0"/>
              <a:cs typeface="Arial" pitchFamily="34" charset="0"/>
            </a:endParaRPr>
          </a:p>
        </p:txBody>
      </p:sp>
      <p:grpSp>
        <p:nvGrpSpPr>
          <p:cNvPr id="8" name="Group 7"/>
          <p:cNvGrpSpPr/>
          <p:nvPr/>
        </p:nvGrpSpPr>
        <p:grpSpPr>
          <a:xfrm>
            <a:off x="2509414" y="1703651"/>
            <a:ext cx="4235365" cy="4092550"/>
            <a:chOff x="2526991" y="920627"/>
            <a:chExt cx="4235365" cy="4092550"/>
          </a:xfrm>
        </p:grpSpPr>
        <p:grpSp>
          <p:nvGrpSpPr>
            <p:cNvPr id="2" name="Group 1"/>
            <p:cNvGrpSpPr/>
            <p:nvPr/>
          </p:nvGrpSpPr>
          <p:grpSpPr>
            <a:xfrm>
              <a:off x="2526991" y="920627"/>
              <a:ext cx="4235365" cy="4092550"/>
              <a:chOff x="1426586" y="1396121"/>
              <a:chExt cx="3899816" cy="3906434"/>
            </a:xfrm>
          </p:grpSpPr>
          <p:cxnSp>
            <p:nvCxnSpPr>
              <p:cNvPr id="4" name="Straight Connector 3"/>
              <p:cNvCxnSpPr/>
              <p:nvPr/>
            </p:nvCxnSpPr>
            <p:spPr>
              <a:xfrm flipH="1">
                <a:off x="1426803" y="1396121"/>
                <a:ext cx="1949691" cy="1934609"/>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376493" y="1423730"/>
                <a:ext cx="1949908" cy="1934824"/>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3376494" y="3343020"/>
                <a:ext cx="1949908" cy="1934609"/>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26586" y="3367731"/>
                <a:ext cx="1949908" cy="1934824"/>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grpSp>
        <p:sp>
          <p:nvSpPr>
            <p:cNvPr id="3" name="Isosceles Triangle 2"/>
            <p:cNvSpPr/>
            <p:nvPr/>
          </p:nvSpPr>
          <p:spPr>
            <a:xfrm rot="5400000">
              <a:off x="3701595" y="1966337"/>
              <a:ext cx="3808552" cy="1949909"/>
            </a:xfrm>
            <a:prstGeom prs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2" name="Isosceles Triangle 21"/>
            <p:cNvSpPr/>
            <p:nvPr/>
          </p:nvSpPr>
          <p:spPr>
            <a:xfrm rot="16200000">
              <a:off x="1765444" y="1966338"/>
              <a:ext cx="3808552" cy="1949908"/>
            </a:xfrm>
            <a:prstGeom prs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23" name="Text Box 47"/>
          <p:cNvSpPr txBox="1">
            <a:spLocks noChangeArrowheads="1"/>
          </p:cNvSpPr>
          <p:nvPr/>
        </p:nvSpPr>
        <p:spPr bwMode="auto">
          <a:xfrm>
            <a:off x="3411680" y="3212976"/>
            <a:ext cx="240331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ctr" fontAlgn="base">
              <a:spcBef>
                <a:spcPct val="50000"/>
              </a:spcBef>
              <a:spcAft>
                <a:spcPct val="0"/>
              </a:spcAft>
            </a:pPr>
            <a:r>
              <a:rPr lang="en-GB" altLang="en-US" sz="2400" dirty="0" smtClean="0">
                <a:solidFill>
                  <a:prstClr val="white"/>
                </a:solidFill>
              </a:rPr>
              <a:t>Reflection of heaven on earth</a:t>
            </a:r>
          </a:p>
        </p:txBody>
      </p:sp>
      <p:sp>
        <p:nvSpPr>
          <p:cNvPr id="24" name="Text Box 46"/>
          <p:cNvSpPr txBox="1">
            <a:spLocks noChangeArrowheads="1"/>
          </p:cNvSpPr>
          <p:nvPr/>
        </p:nvSpPr>
        <p:spPr bwMode="auto">
          <a:xfrm>
            <a:off x="2098767" y="5009014"/>
            <a:ext cx="1341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rgbClr val="0033CC"/>
                </a:solidFill>
              </a:rPr>
              <a:t>Apostolic</a:t>
            </a:r>
          </a:p>
        </p:txBody>
      </p:sp>
      <p:sp>
        <p:nvSpPr>
          <p:cNvPr id="25" name="Text Box 48"/>
          <p:cNvSpPr txBox="1">
            <a:spLocks noChangeArrowheads="1"/>
          </p:cNvSpPr>
          <p:nvPr/>
        </p:nvSpPr>
        <p:spPr bwMode="auto">
          <a:xfrm>
            <a:off x="1952998" y="1941277"/>
            <a:ext cx="1341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rgbClr val="0033CC"/>
                </a:solidFill>
              </a:rPr>
              <a:t>Priestly</a:t>
            </a:r>
          </a:p>
        </p:txBody>
      </p:sp>
      <p:sp>
        <p:nvSpPr>
          <p:cNvPr id="26" name="Text Box 37"/>
          <p:cNvSpPr txBox="1">
            <a:spLocks noChangeArrowheads="1"/>
          </p:cNvSpPr>
          <p:nvPr/>
        </p:nvSpPr>
        <p:spPr bwMode="auto">
          <a:xfrm>
            <a:off x="5712436" y="5009014"/>
            <a:ext cx="172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rgbClr val="0033CC"/>
                </a:solidFill>
              </a:rPr>
              <a:t>Prophetic</a:t>
            </a:r>
          </a:p>
        </p:txBody>
      </p:sp>
      <p:sp>
        <p:nvSpPr>
          <p:cNvPr id="27" name="Text Box 6"/>
          <p:cNvSpPr txBox="1">
            <a:spLocks noChangeArrowheads="1"/>
          </p:cNvSpPr>
          <p:nvPr/>
        </p:nvSpPr>
        <p:spPr bwMode="auto">
          <a:xfrm>
            <a:off x="6168515" y="1938300"/>
            <a:ext cx="11525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000" dirty="0" smtClean="0">
                <a:solidFill>
                  <a:srgbClr val="3333CC"/>
                </a:solidFill>
              </a:rPr>
              <a:t>Kingly</a:t>
            </a:r>
          </a:p>
        </p:txBody>
      </p:sp>
      <p:sp>
        <p:nvSpPr>
          <p:cNvPr id="10" name="Arc 9"/>
          <p:cNvSpPr/>
          <p:nvPr/>
        </p:nvSpPr>
        <p:spPr>
          <a:xfrm>
            <a:off x="2789622" y="1055625"/>
            <a:ext cx="3647433" cy="1765349"/>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Arc 17"/>
          <p:cNvSpPr/>
          <p:nvPr/>
        </p:nvSpPr>
        <p:spPr>
          <a:xfrm rot="10800000">
            <a:off x="2737945" y="4584294"/>
            <a:ext cx="3647433" cy="1765349"/>
          </a:xfrm>
          <a:prstGeom prst="arc">
            <a:avLst>
              <a:gd name="adj1" fmla="val 11061373"/>
              <a:gd name="adj2" fmla="val 0"/>
            </a:avLst>
          </a:prstGeom>
          <a:ln w="635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Text Box 6"/>
          <p:cNvSpPr txBox="1">
            <a:spLocks noChangeArrowheads="1"/>
          </p:cNvSpPr>
          <p:nvPr/>
        </p:nvSpPr>
        <p:spPr bwMode="auto">
          <a:xfrm>
            <a:off x="4050834" y="1268760"/>
            <a:ext cx="11525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400" b="1" dirty="0" smtClean="0">
                <a:solidFill>
                  <a:srgbClr val="FF0000"/>
                </a:solidFill>
              </a:rPr>
              <a:t>Heaven</a:t>
            </a:r>
          </a:p>
        </p:txBody>
      </p:sp>
      <p:sp>
        <p:nvSpPr>
          <p:cNvPr id="20" name="Text Box 6"/>
          <p:cNvSpPr txBox="1">
            <a:spLocks noChangeArrowheads="1"/>
          </p:cNvSpPr>
          <p:nvPr/>
        </p:nvSpPr>
        <p:spPr bwMode="auto">
          <a:xfrm>
            <a:off x="4051128" y="5796201"/>
            <a:ext cx="11525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50000"/>
              </a:spcBef>
              <a:spcAft>
                <a:spcPct val="0"/>
              </a:spcAft>
            </a:pPr>
            <a:r>
              <a:rPr lang="en-GB" altLang="en-US" sz="2400" b="1" dirty="0" smtClean="0">
                <a:solidFill>
                  <a:srgbClr val="FF0000"/>
                </a:solidFill>
              </a:rPr>
              <a:t>Earth</a:t>
            </a:r>
          </a:p>
        </p:txBody>
      </p:sp>
    </p:spTree>
    <p:extLst>
      <p:ext uri="{BB962C8B-B14F-4D97-AF65-F5344CB8AC3E}">
        <p14:creationId xmlns:p14="http://schemas.microsoft.com/office/powerpoint/2010/main" val="190816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10" grpId="0" animBg="1"/>
      <p:bldP spid="18" grpId="0" animBg="1"/>
      <p:bldP spid="19" grpId="0"/>
      <p:bldP spid="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sz="4800" dirty="0" smtClean="0"/>
              <a:t>We look into the manifest presence and glory of God</a:t>
            </a:r>
          </a:p>
          <a:p>
            <a:r>
              <a:rPr lang="en-GB" sz="4800" dirty="0" smtClean="0"/>
              <a:t>We see the will and purpose of God for our lives</a:t>
            </a:r>
          </a:p>
          <a:p>
            <a:r>
              <a:rPr lang="en-GB" sz="4800" dirty="0" smtClean="0"/>
              <a:t>We resonate or align ourselves to His will</a:t>
            </a:r>
          </a:p>
          <a:p>
            <a:r>
              <a:rPr lang="en-GB" sz="4800" dirty="0" smtClean="0"/>
              <a:t>Our hearts desires draw us towards His will and our destiny</a:t>
            </a:r>
          </a:p>
          <a:p>
            <a:r>
              <a:rPr lang="en-GB" sz="4800" dirty="0" smtClean="0"/>
              <a:t>We receive our mandate to rule</a:t>
            </a:r>
          </a:p>
        </p:txBody>
      </p:sp>
    </p:spTree>
    <p:extLst>
      <p:ext uri="{BB962C8B-B14F-4D97-AF65-F5344CB8AC3E}">
        <p14:creationId xmlns:p14="http://schemas.microsoft.com/office/powerpoint/2010/main" val="190176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smtClean="0"/>
              <a:t>We begin to frame our world from the mandate we receive</a:t>
            </a:r>
          </a:p>
          <a:p>
            <a:r>
              <a:rPr lang="en-GB" sz="4800" dirty="0" smtClean="0"/>
              <a:t>We become the representation of the 4 faces of God on earth</a:t>
            </a:r>
          </a:p>
          <a:p>
            <a:r>
              <a:rPr lang="en-GB" sz="4800" dirty="0" smtClean="0"/>
              <a:t>We act as kings and priests</a:t>
            </a:r>
          </a:p>
          <a:p>
            <a:r>
              <a:rPr lang="en-GB" sz="4800" dirty="0" smtClean="0"/>
              <a:t>We speak prophetically and administer apostolically</a:t>
            </a:r>
          </a:p>
        </p:txBody>
      </p:sp>
    </p:spTree>
    <p:extLst>
      <p:ext uri="{BB962C8B-B14F-4D97-AF65-F5344CB8AC3E}">
        <p14:creationId xmlns:p14="http://schemas.microsoft.com/office/powerpoint/2010/main" val="155588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sz="4800" dirty="0" smtClean="0"/>
              <a:t>Old order ended in Dec 2012 as a new government was established the order of Melchizedek</a:t>
            </a:r>
          </a:p>
          <a:p>
            <a:r>
              <a:rPr lang="en-GB" sz="4800" dirty="0" smtClean="0"/>
              <a:t>New for old New or Old</a:t>
            </a:r>
          </a:p>
          <a:p>
            <a:r>
              <a:rPr lang="en-GB" sz="4800" dirty="0" smtClean="0"/>
              <a:t>2013 battle to let go of the old</a:t>
            </a:r>
          </a:p>
          <a:p>
            <a:r>
              <a:rPr lang="en-GB" sz="4800" dirty="0" smtClean="0"/>
              <a:t>Old book was closed but the new book could not be opened because of old fruit</a:t>
            </a:r>
          </a:p>
        </p:txBody>
      </p:sp>
    </p:spTree>
    <p:extLst>
      <p:ext uri="{BB962C8B-B14F-4D97-AF65-F5344CB8AC3E}">
        <p14:creationId xmlns:p14="http://schemas.microsoft.com/office/powerpoint/2010/main" val="177990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Son </a:t>
            </a:r>
            <a:r>
              <a:rPr lang="en-GB" sz="4400" dirty="0">
                <a:effectLst>
                  <a:outerShdw blurRad="38100" dist="38100" dir="2700000" algn="ctr" rotWithShape="0">
                    <a:schemeClr val="tx1"/>
                  </a:outerShdw>
                </a:effectLst>
              </a:rPr>
              <a:t>Prophesy a new season call it forth declare it from the heights. Proclaim it blow the trumpet herald its coming.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opening of a new </a:t>
            </a:r>
            <a:r>
              <a:rPr lang="en-GB" sz="4400" dirty="0" smtClean="0">
                <a:effectLst>
                  <a:outerShdw blurRad="38100" dist="38100" dir="2700000" algn="ctr" rotWithShape="0">
                    <a:schemeClr val="tx1"/>
                  </a:outerShdw>
                </a:effectLst>
              </a:rPr>
              <a:t>book, </a:t>
            </a:r>
            <a:r>
              <a:rPr lang="en-GB" sz="4400" dirty="0">
                <a:effectLst>
                  <a:outerShdw blurRad="38100" dist="38100" dir="2700000" algn="ctr" rotWithShape="0">
                    <a:schemeClr val="tx1"/>
                  </a:outerShdw>
                </a:effectLst>
              </a:rPr>
              <a:t>new chapters </a:t>
            </a:r>
            <a:r>
              <a:rPr lang="en-GB" sz="4400" dirty="0" smtClean="0">
                <a:effectLst>
                  <a:outerShdw blurRad="38100" dist="38100" dir="2700000" algn="ctr" rotWithShape="0">
                    <a:schemeClr val="tx1"/>
                  </a:outerShdw>
                </a:effectLst>
              </a:rPr>
              <a:t>and new </a:t>
            </a:r>
            <a:r>
              <a:rPr lang="en-GB" sz="4400" dirty="0">
                <a:effectLst>
                  <a:outerShdw blurRad="38100" dist="38100" dir="2700000" algn="ctr" rotWithShape="0">
                    <a:schemeClr val="tx1"/>
                  </a:outerShdw>
                </a:effectLst>
              </a:rPr>
              <a:t>pages. </a:t>
            </a:r>
            <a:endParaRPr lang="en-GB" sz="4400" dirty="0" smtClean="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 </a:t>
            </a:r>
            <a:r>
              <a:rPr lang="en-GB" sz="4400" dirty="0">
                <a:effectLst>
                  <a:outerShdw blurRad="38100" dist="38100" dir="2700000" algn="ctr" rotWithShape="0">
                    <a:schemeClr val="tx1"/>
                  </a:outerShdw>
                </a:effectLst>
              </a:rPr>
              <a:t>new level of government and a new fresh expression of kingdom. </a:t>
            </a:r>
            <a:endParaRPr lang="en-GB" sz="4400" dirty="0" smtClean="0">
              <a:effectLst>
                <a:outerShdw blurRad="38100" dist="38100" dir="2700000" algn="ctr" rotWithShape="0">
                  <a:schemeClr val="tx1"/>
                </a:outerShdw>
              </a:effectLst>
            </a:endParaRPr>
          </a:p>
        </p:txBody>
      </p:sp>
    </p:spTree>
    <p:extLst>
      <p:ext uri="{BB962C8B-B14F-4D97-AF65-F5344CB8AC3E}">
        <p14:creationId xmlns:p14="http://schemas.microsoft.com/office/powerpoint/2010/main" val="192251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sz="4400" dirty="0">
                <a:effectLst>
                  <a:outerShdw blurRad="50800" dist="38100" dir="8100000" algn="tr" rotWithShape="0">
                    <a:prstClr val="black">
                      <a:alpha val="40000"/>
                    </a:prstClr>
                  </a:outerShdw>
                </a:effectLst>
              </a:rPr>
              <a:t>l saw the 4 </a:t>
            </a:r>
            <a:r>
              <a:rPr lang="en-GB" sz="4400" dirty="0" smtClean="0">
                <a:effectLst>
                  <a:outerShdw blurRad="50800" dist="38100" dir="8100000" algn="tr" rotWithShape="0">
                    <a:prstClr val="black">
                      <a:alpha val="40000"/>
                    </a:prstClr>
                  </a:outerShdw>
                </a:effectLst>
              </a:rPr>
              <a:t>living creatures standing in </a:t>
            </a:r>
            <a:r>
              <a:rPr lang="en-GB" sz="4400" dirty="0">
                <a:effectLst>
                  <a:outerShdw blurRad="50800" dist="38100" dir="8100000" algn="tr" rotWithShape="0">
                    <a:prstClr val="black">
                      <a:alpha val="40000"/>
                    </a:prstClr>
                  </a:outerShdw>
                </a:effectLst>
              </a:rPr>
              <a:t>the </a:t>
            </a:r>
            <a:r>
              <a:rPr lang="en-GB" sz="4400" dirty="0" smtClean="0">
                <a:effectLst>
                  <a:outerShdw blurRad="50800" dist="38100" dir="8100000" algn="tr" rotWithShape="0">
                    <a:prstClr val="black">
                      <a:alpha val="40000"/>
                    </a:prstClr>
                  </a:outerShdw>
                </a:effectLst>
              </a:rPr>
              <a:t>E S W N of the room </a:t>
            </a:r>
            <a:r>
              <a:rPr lang="en-GB" sz="4400" dirty="0">
                <a:effectLst>
                  <a:outerShdw blurRad="50800" dist="38100" dir="8100000" algn="tr" rotWithShape="0">
                    <a:prstClr val="black">
                      <a:alpha val="40000"/>
                    </a:prstClr>
                  </a:outerShdw>
                </a:effectLst>
              </a:rPr>
              <a:t>each had a trumpet and a standard they were </a:t>
            </a:r>
            <a:r>
              <a:rPr lang="en-GB" sz="4400" dirty="0" smtClean="0">
                <a:effectLst>
                  <a:outerShdw blurRad="50800" dist="38100" dir="8100000" algn="tr" rotWithShape="0">
                    <a:prstClr val="black">
                      <a:alpha val="40000"/>
                    </a:prstClr>
                  </a:outerShdw>
                </a:effectLst>
              </a:rPr>
              <a:t>here to </a:t>
            </a:r>
            <a:r>
              <a:rPr lang="en-GB" sz="4400" dirty="0">
                <a:effectLst>
                  <a:outerShdw blurRad="50800" dist="38100" dir="8100000" algn="tr" rotWithShape="0">
                    <a:prstClr val="black">
                      <a:alpha val="40000"/>
                    </a:prstClr>
                  </a:outerShdw>
                </a:effectLst>
              </a:rPr>
              <a:t>herald a new season. In the centre was </a:t>
            </a:r>
            <a:r>
              <a:rPr lang="en-GB" sz="4400" dirty="0" err="1">
                <a:effectLst>
                  <a:outerShdw blurRad="50800" dist="38100" dir="8100000" algn="tr" rotWithShape="0">
                    <a:prstClr val="black">
                      <a:alpha val="40000"/>
                    </a:prstClr>
                  </a:outerShdw>
                </a:effectLst>
              </a:rPr>
              <a:t>Urandial</a:t>
            </a:r>
            <a:r>
              <a:rPr lang="en-GB" sz="4400" dirty="0">
                <a:effectLst>
                  <a:outerShdw blurRad="50800" dist="38100" dir="8100000" algn="tr" rotWithShape="0">
                    <a:prstClr val="black">
                      <a:alpha val="40000"/>
                    </a:prstClr>
                  </a:outerShdw>
                </a:effectLst>
              </a:rPr>
              <a:t> </a:t>
            </a:r>
            <a:r>
              <a:rPr lang="en-GB" sz="4400" dirty="0" smtClean="0">
                <a:effectLst>
                  <a:outerShdw blurRad="50800" dist="38100" dir="8100000" algn="tr" rotWithShape="0">
                    <a:prstClr val="black">
                      <a:alpha val="40000"/>
                    </a:prstClr>
                  </a:outerShdw>
                </a:effectLst>
              </a:rPr>
              <a:t>the church </a:t>
            </a:r>
            <a:r>
              <a:rPr lang="en-GB" sz="4400" dirty="0">
                <a:effectLst>
                  <a:outerShdw blurRad="50800" dist="38100" dir="8100000" algn="tr" rotWithShape="0">
                    <a:prstClr val="black">
                      <a:alpha val="40000"/>
                    </a:prstClr>
                  </a:outerShdw>
                </a:effectLst>
              </a:rPr>
              <a:t>angel carrying standard of 4 </a:t>
            </a:r>
            <a:r>
              <a:rPr lang="en-GB" sz="4400" dirty="0" smtClean="0">
                <a:effectLst>
                  <a:outerShdw blurRad="50800" dist="38100" dir="8100000" algn="tr" rotWithShape="0">
                    <a:prstClr val="black">
                      <a:alpha val="40000"/>
                    </a:prstClr>
                  </a:outerShdw>
                </a:effectLst>
              </a:rPr>
              <a:t>faces and </a:t>
            </a:r>
            <a:r>
              <a:rPr lang="en-GB" sz="4400" dirty="0">
                <a:effectLst>
                  <a:outerShdw blurRad="50800" dist="38100" dir="8100000" algn="tr" rotWithShape="0">
                    <a:prstClr val="black">
                      <a:alpha val="40000"/>
                    </a:prstClr>
                  </a:outerShdw>
                </a:effectLst>
              </a:rPr>
              <a:t>fire was coming off him releasing fresh passion for the new season. </a:t>
            </a:r>
          </a:p>
        </p:txBody>
      </p:sp>
    </p:spTree>
    <p:extLst>
      <p:ext uri="{BB962C8B-B14F-4D97-AF65-F5344CB8AC3E}">
        <p14:creationId xmlns:p14="http://schemas.microsoft.com/office/powerpoint/2010/main" val="8214679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sz="4400" dirty="0" smtClean="0">
                <a:effectLst>
                  <a:outerShdw blurRad="50800" dist="38100" dir="8100000" algn="tr" rotWithShape="0">
                    <a:prstClr val="black">
                      <a:alpha val="40000"/>
                    </a:prstClr>
                  </a:outerShdw>
                </a:effectLst>
              </a:rPr>
              <a:t>The </a:t>
            </a:r>
            <a:r>
              <a:rPr lang="en-GB" sz="4400" dirty="0">
                <a:effectLst>
                  <a:outerShdw blurRad="50800" dist="38100" dir="8100000" algn="tr" rotWithShape="0">
                    <a:prstClr val="black">
                      <a:alpha val="40000"/>
                    </a:prstClr>
                  </a:outerShdw>
                </a:effectLst>
              </a:rPr>
              <a:t>I saw the 4 creatures </a:t>
            </a:r>
            <a:r>
              <a:rPr lang="en-GB" sz="4400" dirty="0" smtClean="0">
                <a:effectLst>
                  <a:outerShdw blurRad="50800" dist="38100" dir="8100000" algn="tr" rotWithShape="0">
                    <a:prstClr val="black">
                      <a:alpha val="40000"/>
                    </a:prstClr>
                  </a:outerShdw>
                </a:effectLst>
              </a:rPr>
              <a:t>move around the room creating </a:t>
            </a:r>
            <a:r>
              <a:rPr lang="en-GB" sz="4400" dirty="0">
                <a:effectLst>
                  <a:outerShdw blurRad="50800" dist="38100" dir="8100000" algn="tr" rotWithShape="0">
                    <a:prstClr val="black">
                      <a:alpha val="40000"/>
                    </a:prstClr>
                  </a:outerShdw>
                </a:effectLst>
              </a:rPr>
              <a:t>like a vortex of </a:t>
            </a:r>
            <a:r>
              <a:rPr lang="en-GB" sz="4400" dirty="0" smtClean="0">
                <a:effectLst>
                  <a:outerShdw blurRad="50800" dist="38100" dir="8100000" algn="tr" rotWithShape="0">
                    <a:prstClr val="black">
                      <a:alpha val="40000"/>
                    </a:prstClr>
                  </a:outerShdw>
                </a:effectLst>
              </a:rPr>
              <a:t>colour, </a:t>
            </a:r>
            <a:r>
              <a:rPr lang="en-GB" sz="4400" dirty="0">
                <a:effectLst>
                  <a:outerShdw blurRad="50800" dist="38100" dir="8100000" algn="tr" rotWithShape="0">
                    <a:prstClr val="black">
                      <a:alpha val="40000"/>
                    </a:prstClr>
                  </a:outerShdw>
                </a:effectLst>
              </a:rPr>
              <a:t>sound </a:t>
            </a:r>
            <a:r>
              <a:rPr lang="en-GB" sz="4400" dirty="0" smtClean="0">
                <a:effectLst>
                  <a:outerShdw blurRad="50800" dist="38100" dir="8100000" algn="tr" rotWithShape="0">
                    <a:prstClr val="black">
                      <a:alpha val="40000"/>
                    </a:prstClr>
                  </a:outerShdw>
                </a:effectLst>
              </a:rPr>
              <a:t>&amp; energy </a:t>
            </a:r>
            <a:r>
              <a:rPr lang="en-GB" sz="4400" dirty="0">
                <a:effectLst>
                  <a:outerShdw blurRad="50800" dist="38100" dir="8100000" algn="tr" rotWithShape="0">
                    <a:prstClr val="black">
                      <a:alpha val="40000"/>
                    </a:prstClr>
                  </a:outerShdw>
                </a:effectLst>
              </a:rPr>
              <a:t>that opened </a:t>
            </a:r>
            <a:r>
              <a:rPr lang="en-GB" sz="4400" dirty="0" smtClean="0">
                <a:effectLst>
                  <a:outerShdw blurRad="50800" dist="38100" dir="8100000" algn="tr" rotWithShape="0">
                    <a:prstClr val="black">
                      <a:alpha val="40000"/>
                    </a:prstClr>
                  </a:outerShdw>
                </a:effectLst>
              </a:rPr>
              <a:t>heavens.</a:t>
            </a:r>
          </a:p>
          <a:p>
            <a:r>
              <a:rPr lang="en-GB" sz="4400" dirty="0" smtClean="0">
                <a:effectLst>
                  <a:outerShdw blurRad="50800" dist="38100" dir="8100000" algn="tr" rotWithShape="0">
                    <a:prstClr val="black">
                      <a:alpha val="40000"/>
                    </a:prstClr>
                  </a:outerShdw>
                </a:effectLst>
              </a:rPr>
              <a:t>In </a:t>
            </a:r>
            <a:r>
              <a:rPr lang="en-GB" sz="4400" dirty="0">
                <a:effectLst>
                  <a:outerShdw blurRad="50800" dist="38100" dir="8100000" algn="tr" rotWithShape="0">
                    <a:prstClr val="black">
                      <a:alpha val="40000"/>
                    </a:prstClr>
                  </a:outerShdw>
                </a:effectLst>
              </a:rPr>
              <a:t>a new dimension and I saw new angels </a:t>
            </a:r>
            <a:r>
              <a:rPr lang="en-GB" sz="4400" dirty="0" smtClean="0">
                <a:effectLst>
                  <a:outerShdw blurRad="50800" dist="38100" dir="8100000" algn="tr" rotWithShape="0">
                    <a:prstClr val="black">
                      <a:alpha val="40000"/>
                    </a:prstClr>
                  </a:outerShdw>
                </a:effectLst>
              </a:rPr>
              <a:t>assigned. </a:t>
            </a:r>
            <a:r>
              <a:rPr lang="en-GB" sz="4400" dirty="0">
                <a:effectLst>
                  <a:outerShdw blurRad="50800" dist="38100" dir="8100000" algn="tr" rotWithShape="0">
                    <a:prstClr val="black">
                      <a:alpha val="40000"/>
                    </a:prstClr>
                  </a:outerShdw>
                </a:effectLst>
              </a:rPr>
              <a:t>I saw </a:t>
            </a:r>
            <a:r>
              <a:rPr lang="en-GB" sz="4400" dirty="0" smtClean="0">
                <a:effectLst>
                  <a:outerShdw blurRad="50800" dist="38100" dir="8100000" algn="tr" rotWithShape="0">
                    <a:prstClr val="black">
                      <a:alpha val="40000"/>
                    </a:prstClr>
                  </a:outerShdw>
                </a:effectLst>
              </a:rPr>
              <a:t>the 7 spirits, </a:t>
            </a:r>
            <a:r>
              <a:rPr lang="en-GB" sz="4400" dirty="0">
                <a:effectLst>
                  <a:outerShdw blurRad="50800" dist="38100" dir="8100000" algn="tr" rotWithShape="0">
                    <a:prstClr val="black">
                      <a:alpha val="40000"/>
                    </a:prstClr>
                  </a:outerShdw>
                </a:effectLst>
              </a:rPr>
              <a:t>l saw the cloud of witnesses with mantles </a:t>
            </a:r>
            <a:r>
              <a:rPr lang="en-GB" sz="4400" dirty="0" smtClean="0">
                <a:effectLst>
                  <a:outerShdw blurRad="50800" dist="38100" dir="8100000" algn="tr" rotWithShape="0">
                    <a:prstClr val="black">
                      <a:alpha val="40000"/>
                    </a:prstClr>
                  </a:outerShdw>
                </a:effectLst>
              </a:rPr>
              <a:t>coats </a:t>
            </a:r>
            <a:r>
              <a:rPr lang="en-GB" sz="4400" dirty="0">
                <a:effectLst>
                  <a:outerShdw blurRad="50800" dist="38100" dir="8100000" algn="tr" rotWithShape="0">
                    <a:prstClr val="black">
                      <a:alpha val="40000"/>
                    </a:prstClr>
                  </a:outerShdw>
                </a:effectLst>
              </a:rPr>
              <a:t>of different colours. </a:t>
            </a:r>
          </a:p>
        </p:txBody>
      </p:sp>
    </p:spTree>
    <p:extLst>
      <p:ext uri="{BB962C8B-B14F-4D97-AF65-F5344CB8AC3E}">
        <p14:creationId xmlns:p14="http://schemas.microsoft.com/office/powerpoint/2010/main" val="42199545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a:bodyPr>
          <a:lstStyle/>
          <a:p>
            <a:r>
              <a:rPr lang="en-GB" sz="4400" dirty="0" smtClean="0">
                <a:effectLst>
                  <a:outerShdw blurRad="50800" dist="38100" dir="8100000" algn="tr" rotWithShape="0">
                    <a:prstClr val="black">
                      <a:alpha val="40000"/>
                    </a:prstClr>
                  </a:outerShdw>
                </a:effectLst>
              </a:rPr>
              <a:t>l </a:t>
            </a:r>
            <a:r>
              <a:rPr lang="en-GB" sz="4400" dirty="0">
                <a:effectLst>
                  <a:outerShdw blurRad="50800" dist="38100" dir="8100000" algn="tr" rotWithShape="0">
                    <a:prstClr val="black">
                      <a:alpha val="40000"/>
                    </a:prstClr>
                  </a:outerShdw>
                </a:effectLst>
              </a:rPr>
              <a:t>saw it in the spiritual realm and I saw it </a:t>
            </a:r>
            <a:r>
              <a:rPr lang="en-GB" sz="4400" dirty="0" smtClean="0">
                <a:effectLst>
                  <a:outerShdw blurRad="50800" dist="38100" dir="8100000" algn="tr" rotWithShape="0">
                    <a:prstClr val="black">
                      <a:alpha val="40000"/>
                    </a:prstClr>
                  </a:outerShdw>
                </a:effectLst>
              </a:rPr>
              <a:t>also as </a:t>
            </a:r>
            <a:r>
              <a:rPr lang="en-GB" sz="4400" dirty="0">
                <a:effectLst>
                  <a:outerShdw blurRad="50800" dist="38100" dir="8100000" algn="tr" rotWithShape="0">
                    <a:prstClr val="black">
                      <a:alpha val="40000"/>
                    </a:prstClr>
                  </a:outerShdw>
                </a:effectLst>
              </a:rPr>
              <a:t>a prophetic act using the flags and leaders who have to be in agreement and unity. </a:t>
            </a:r>
            <a:endParaRPr lang="en-GB" sz="4400" dirty="0" smtClean="0">
              <a:effectLst>
                <a:outerShdw blurRad="50800" dist="38100" dir="8100000" algn="tr" rotWithShape="0">
                  <a:prstClr val="black">
                    <a:alpha val="40000"/>
                  </a:prstClr>
                </a:outerShdw>
              </a:effectLst>
            </a:endParaRPr>
          </a:p>
          <a:p>
            <a:r>
              <a:rPr lang="en-GB" sz="4400" dirty="0" smtClean="0">
                <a:effectLst>
                  <a:outerShdw blurRad="50800" dist="38100" dir="8100000" algn="tr" rotWithShape="0">
                    <a:prstClr val="black">
                      <a:alpha val="40000"/>
                    </a:prstClr>
                  </a:outerShdw>
                </a:effectLst>
              </a:rPr>
              <a:t>Wind </a:t>
            </a:r>
            <a:r>
              <a:rPr lang="en-GB" sz="4400" dirty="0">
                <a:effectLst>
                  <a:outerShdw blurRad="50800" dist="38100" dir="8100000" algn="tr" rotWithShape="0">
                    <a:prstClr val="black">
                      <a:alpha val="40000"/>
                    </a:prstClr>
                  </a:outerShdw>
                </a:effectLst>
              </a:rPr>
              <a:t>of </a:t>
            </a:r>
            <a:r>
              <a:rPr lang="en-GB" sz="4400" dirty="0" smtClean="0">
                <a:effectLst>
                  <a:outerShdw blurRad="50800" dist="38100" dir="8100000" algn="tr" rotWithShape="0">
                    <a:prstClr val="black">
                      <a:alpha val="40000"/>
                    </a:prstClr>
                  </a:outerShdw>
                </a:effectLst>
              </a:rPr>
              <a:t>change an </a:t>
            </a:r>
            <a:r>
              <a:rPr lang="en-GB" sz="4400" dirty="0">
                <a:effectLst>
                  <a:outerShdw blurRad="50800" dist="38100" dir="8100000" algn="tr" rotWithShape="0">
                    <a:prstClr val="black">
                      <a:alpha val="40000"/>
                    </a:prstClr>
                  </a:outerShdw>
                </a:effectLst>
              </a:rPr>
              <a:t>Angel </a:t>
            </a:r>
            <a:r>
              <a:rPr lang="en-GB" sz="4400" dirty="0" smtClean="0">
                <a:effectLst>
                  <a:outerShdw blurRad="50800" dist="38100" dir="8100000" algn="tr" rotWithShape="0">
                    <a:prstClr val="black">
                      <a:alpha val="40000"/>
                    </a:prstClr>
                  </a:outerShdw>
                </a:effectLst>
              </a:rPr>
              <a:t>was assigned to administer this process</a:t>
            </a:r>
            <a:endParaRPr lang="en-GB" sz="4400" dirty="0">
              <a:effectLst>
                <a:outerShdw blurRad="50800" dist="38100" dir="8100000" algn="tr" rotWithShape="0">
                  <a:prstClr val="black">
                    <a:alpha val="40000"/>
                  </a:prstClr>
                </a:outerShdw>
              </a:effectLst>
            </a:endParaRPr>
          </a:p>
          <a:p>
            <a:r>
              <a:rPr lang="en-GB" sz="4400" dirty="0">
                <a:effectLst>
                  <a:outerShdw blurRad="50800" dist="38100" dir="8100000" algn="tr" rotWithShape="0">
                    <a:prstClr val="black">
                      <a:alpha val="40000"/>
                    </a:prstClr>
                  </a:outerShdw>
                </a:effectLst>
              </a:rPr>
              <a:t>A new dimension for a new season. </a:t>
            </a:r>
          </a:p>
        </p:txBody>
      </p:sp>
    </p:spTree>
    <p:extLst>
      <p:ext uri="{BB962C8B-B14F-4D97-AF65-F5344CB8AC3E}">
        <p14:creationId xmlns:p14="http://schemas.microsoft.com/office/powerpoint/2010/main" val="14355902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normAutofit/>
          </a:bodyPr>
          <a:lstStyle/>
          <a:p>
            <a:r>
              <a:rPr lang="en-GB" dirty="0"/>
              <a:t>Vision Destiny 2014</a:t>
            </a:r>
          </a:p>
        </p:txBody>
      </p:sp>
      <p:sp>
        <p:nvSpPr>
          <p:cNvPr id="3" name="Content Placeholder 2"/>
          <p:cNvSpPr>
            <a:spLocks noGrp="1"/>
          </p:cNvSpPr>
          <p:nvPr>
            <p:ph idx="1"/>
          </p:nvPr>
        </p:nvSpPr>
        <p:spPr>
          <a:xfrm>
            <a:off x="0" y="980728"/>
            <a:ext cx="9144000" cy="5877272"/>
          </a:xfrm>
        </p:spPr>
        <p:txBody>
          <a:bodyPr/>
          <a:lstStyle/>
          <a:p>
            <a:r>
              <a:rPr lang="en-GB" dirty="0" smtClean="0"/>
              <a:t>2 angels released to herald a new season</a:t>
            </a:r>
          </a:p>
          <a:p>
            <a:r>
              <a:rPr lang="en-GB" dirty="0" smtClean="0"/>
              <a:t>Transformation</a:t>
            </a:r>
          </a:p>
          <a:p>
            <a:r>
              <a:rPr lang="en-GB" dirty="0" smtClean="0"/>
              <a:t>Winds of change</a:t>
            </a:r>
          </a:p>
          <a:p>
            <a:r>
              <a:rPr lang="en-GB" dirty="0" smtClean="0"/>
              <a:t>Fiery golden scroll – mandate for the billion fold harvest</a:t>
            </a:r>
          </a:p>
          <a:p>
            <a:r>
              <a:rPr lang="en-GB" dirty="0" smtClean="0"/>
              <a:t>2 more angels to be released</a:t>
            </a:r>
            <a:endParaRPr lang="en-GB" dirty="0"/>
          </a:p>
          <a:p>
            <a:r>
              <a:rPr lang="en-GB" dirty="0" smtClean="0"/>
              <a:t>Sound </a:t>
            </a:r>
            <a:r>
              <a:rPr lang="en-GB" dirty="0"/>
              <a:t>of Many </a:t>
            </a:r>
            <a:r>
              <a:rPr lang="en-GB" dirty="0" smtClean="0"/>
              <a:t>waters.</a:t>
            </a:r>
          </a:p>
          <a:p>
            <a:r>
              <a:rPr lang="en-GB" dirty="0" smtClean="0"/>
              <a:t>Refining Fire</a:t>
            </a:r>
          </a:p>
          <a:p>
            <a:pPr marL="0" indent="0">
              <a:buNone/>
            </a:pPr>
            <a:endParaRPr lang="en-GB" dirty="0"/>
          </a:p>
        </p:txBody>
      </p:sp>
    </p:spTree>
    <p:extLst>
      <p:ext uri="{BB962C8B-B14F-4D97-AF65-F5344CB8AC3E}">
        <p14:creationId xmlns:p14="http://schemas.microsoft.com/office/powerpoint/2010/main" val="136428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5400" dirty="0"/>
              <a:t>Psa </a:t>
            </a:r>
            <a:r>
              <a:rPr lang="en-GB" sz="5400" dirty="0" smtClean="0"/>
              <a:t>23:4 Even </a:t>
            </a:r>
            <a:r>
              <a:rPr lang="en-GB" sz="5400" dirty="0"/>
              <a:t>though </a:t>
            </a:r>
            <a:r>
              <a:rPr lang="en-GB" sz="5400" dirty="0">
                <a:solidFill>
                  <a:srgbClr val="FFFF00"/>
                </a:solidFill>
              </a:rPr>
              <a:t>I walk through the valley of the shadow of </a:t>
            </a:r>
            <a:r>
              <a:rPr lang="en-GB" sz="5400" dirty="0" smtClean="0">
                <a:solidFill>
                  <a:srgbClr val="FFFF00"/>
                </a:solidFill>
              </a:rPr>
              <a:t>death</a:t>
            </a:r>
            <a:r>
              <a:rPr lang="en-GB" sz="5400" dirty="0" smtClean="0"/>
              <a:t>, I </a:t>
            </a:r>
            <a:r>
              <a:rPr lang="en-GB" sz="5400" dirty="0"/>
              <a:t>fear no evil, for You are with </a:t>
            </a:r>
            <a:r>
              <a:rPr lang="en-GB" sz="5400" dirty="0" smtClean="0"/>
              <a:t>me; Your </a:t>
            </a:r>
            <a:r>
              <a:rPr lang="en-GB" sz="5400" dirty="0"/>
              <a:t>rod and Your staff, they comfort me.</a:t>
            </a:r>
            <a:endParaRPr lang="en-GB" sz="5400" dirty="0" smtClean="0"/>
          </a:p>
        </p:txBody>
      </p:sp>
    </p:spTree>
    <p:extLst>
      <p:ext uri="{BB962C8B-B14F-4D97-AF65-F5344CB8AC3E}">
        <p14:creationId xmlns:p14="http://schemas.microsoft.com/office/powerpoint/2010/main" val="1397709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pPr>
              <a:lnSpc>
                <a:spcPct val="120000"/>
              </a:lnSpc>
              <a:spcBef>
                <a:spcPts val="600"/>
              </a:spcBef>
            </a:pPr>
            <a:r>
              <a:rPr lang="en-GB" sz="4400" dirty="0" smtClean="0">
                <a:effectLst>
                  <a:outerShdw blurRad="38100" dist="38100" dir="2700000" algn="ctr" rotWithShape="0">
                    <a:schemeClr val="tx1"/>
                  </a:outerShdw>
                </a:effectLst>
              </a:rPr>
              <a:t>I </a:t>
            </a:r>
            <a:r>
              <a:rPr lang="en-GB" sz="4400" dirty="0">
                <a:effectLst>
                  <a:outerShdw blurRad="38100" dist="38100" dir="2700000" algn="ctr" rotWithShape="0">
                    <a:schemeClr val="tx1"/>
                  </a:outerShdw>
                </a:effectLst>
              </a:rPr>
              <a:t>have told you to prepare the </a:t>
            </a:r>
            <a:r>
              <a:rPr lang="en-GB" sz="4400" dirty="0" smtClean="0">
                <a:effectLst>
                  <a:outerShdw blurRad="38100" dist="38100" dir="2700000" algn="ctr" rotWithShape="0">
                    <a:schemeClr val="tx1"/>
                  </a:outerShdw>
                </a:effectLst>
              </a:rPr>
              <a:t>house </a:t>
            </a:r>
            <a:r>
              <a:rPr lang="en-GB" sz="4400" dirty="0">
                <a:effectLst>
                  <a:outerShdw blurRad="38100" dist="38100" dir="2700000" algn="ctr" rotWithShape="0">
                    <a:schemeClr val="tx1"/>
                  </a:outerShdw>
                </a:effectLst>
              </a:rPr>
              <a:t>for glory all you have done up to now is to lay new </a:t>
            </a:r>
            <a:r>
              <a:rPr lang="en-GB" sz="4400" dirty="0" smtClean="0">
                <a:effectLst>
                  <a:outerShdw blurRad="38100" dist="38100" dir="2700000" algn="ctr" rotWithShape="0">
                    <a:schemeClr val="tx1"/>
                  </a:outerShdw>
                </a:effectLst>
              </a:rPr>
              <a:t>foundations. </a:t>
            </a:r>
            <a:r>
              <a:rPr lang="en-GB" sz="4400" dirty="0">
                <a:effectLst>
                  <a:outerShdw blurRad="38100" dist="38100" dir="2700000" algn="ctr" rotWithShape="0">
                    <a:schemeClr val="tx1"/>
                  </a:outerShdw>
                </a:effectLst>
              </a:rPr>
              <a:t>N</a:t>
            </a:r>
            <a:r>
              <a:rPr lang="en-GB" sz="4400" dirty="0" smtClean="0">
                <a:effectLst>
                  <a:outerShdw blurRad="38100" dist="38100" dir="2700000" algn="ctr" rotWithShape="0">
                    <a:schemeClr val="tx1"/>
                  </a:outerShdw>
                </a:effectLst>
              </a:rPr>
              <a:t>ow </a:t>
            </a:r>
            <a:r>
              <a:rPr lang="en-GB" sz="4400" dirty="0">
                <a:effectLst>
                  <a:outerShdw blurRad="38100" dist="38100" dir="2700000" algn="ctr" rotWithShape="0">
                    <a:schemeClr val="tx1"/>
                  </a:outerShdw>
                </a:effectLst>
              </a:rPr>
              <a:t>you must build and have the blueprint revealed and on display on earth as it is in heaven. </a:t>
            </a:r>
          </a:p>
        </p:txBody>
      </p:sp>
    </p:spTree>
    <p:extLst>
      <p:ext uri="{BB962C8B-B14F-4D97-AF65-F5344CB8AC3E}">
        <p14:creationId xmlns:p14="http://schemas.microsoft.com/office/powerpoint/2010/main" val="8415541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smtClean="0"/>
              <a:t>Sunday March 23</a:t>
            </a:r>
            <a:r>
              <a:rPr lang="en-GB" baseline="30000" dirty="0" smtClean="0"/>
              <a:t>rd</a:t>
            </a:r>
            <a:endParaRPr lang="en-GB" dirty="0" smtClean="0"/>
          </a:p>
          <a:p>
            <a:r>
              <a:rPr lang="en-GB" dirty="0" smtClean="0"/>
              <a:t>Calling solemn yet joyful assembly</a:t>
            </a:r>
          </a:p>
          <a:p>
            <a:r>
              <a:rPr lang="en-GB" dirty="0" smtClean="0"/>
              <a:t>Asking everyone who feels called to be part of Freedom Church and who wants to go on this journey of adventure with us to come and break bread together</a:t>
            </a:r>
          </a:p>
          <a:p>
            <a:r>
              <a:rPr lang="en-GB" dirty="0" smtClean="0"/>
              <a:t>Or </a:t>
            </a:r>
            <a:r>
              <a:rPr lang="en-GB" dirty="0"/>
              <a:t>if you can’t be there in </a:t>
            </a:r>
            <a:r>
              <a:rPr lang="en-GB" dirty="0" smtClean="0"/>
              <a:t>person let </a:t>
            </a:r>
            <a:r>
              <a:rPr lang="en-GB" dirty="0"/>
              <a:t>us know</a:t>
            </a:r>
            <a:endParaRPr lang="en-GB" dirty="0" smtClean="0"/>
          </a:p>
          <a:p>
            <a:r>
              <a:rPr lang="en-GB" dirty="0" smtClean="0"/>
              <a:t>Open the new book release a new season</a:t>
            </a:r>
          </a:p>
        </p:txBody>
      </p:sp>
    </p:spTree>
    <p:extLst>
      <p:ext uri="{BB962C8B-B14F-4D97-AF65-F5344CB8AC3E}">
        <p14:creationId xmlns:p14="http://schemas.microsoft.com/office/powerpoint/2010/main" val="35214012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915950"/>
          </a:xfrm>
        </p:spPr>
      </p:pic>
    </p:spTree>
    <p:extLst>
      <p:ext uri="{BB962C8B-B14F-4D97-AF65-F5344CB8AC3E}">
        <p14:creationId xmlns:p14="http://schemas.microsoft.com/office/powerpoint/2010/main" val="16452281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6633"/>
            <a:ext cx="9143999" cy="6741368"/>
          </a:xfrm>
        </p:spPr>
      </p:pic>
    </p:spTree>
    <p:extLst>
      <p:ext uri="{BB962C8B-B14F-4D97-AF65-F5344CB8AC3E}">
        <p14:creationId xmlns:p14="http://schemas.microsoft.com/office/powerpoint/2010/main" val="41182874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50" y="0"/>
            <a:ext cx="92875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98609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1" y="0"/>
            <a:ext cx="9155783"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03228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52736"/>
            <a:ext cx="9144000" cy="5805264"/>
          </a:xfrm>
        </p:spPr>
        <p:txBody>
          <a:bodyPr>
            <a:normAutofit/>
          </a:bodyPr>
          <a:lstStyle/>
          <a:p>
            <a:endParaRPr lang="en-GB" sz="4800"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48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04789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398385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a:effectLst>
                  <a:outerShdw blurRad="38100" dist="38100" dir="2700000" algn="ctr" rotWithShape="0">
                    <a:schemeClr val="tx1"/>
                  </a:outerShdw>
                </a:effectLst>
              </a:rPr>
              <a:t>God speaks of the great shakings – through Wind, Severe Rain and Storms in specific areas of the nations of the world – targeted by Heaven for a "massive movement" of the Spirit of God</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a:p>
            <a:r>
              <a:rPr lang="en-GB" sz="4400" dirty="0">
                <a:effectLst>
                  <a:outerShdw blurRad="38100" dist="38100" dir="2700000" algn="ctr" rotWithShape="0">
                    <a:schemeClr val="tx1"/>
                  </a:outerShdw>
                </a:effectLst>
              </a:rPr>
              <a:t>Watch in 2014 where the earth shakes and where unusual weather breaks out. For there, God is allowing a sign to show you where He is moving at this time – in the most unusual and "stormy" ways!</a:t>
            </a:r>
          </a:p>
        </p:txBody>
      </p:sp>
    </p:spTree>
    <p:extLst>
      <p:ext uri="{BB962C8B-B14F-4D97-AF65-F5344CB8AC3E}">
        <p14:creationId xmlns:p14="http://schemas.microsoft.com/office/powerpoint/2010/main" val="280767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Memo from heaven delivered </a:t>
            </a:r>
            <a:r>
              <a:rPr lang="en-GB" sz="4400" dirty="0" err="1" smtClean="0">
                <a:effectLst>
                  <a:outerShdw blurRad="38100" dist="38100" dir="2700000" algn="ctr" rotWithShape="0">
                    <a:schemeClr val="tx1"/>
                  </a:outerShdw>
                </a:effectLst>
              </a:rPr>
              <a:t>byan</a:t>
            </a:r>
            <a:r>
              <a:rPr lang="en-GB" sz="4400" dirty="0" smtClean="0">
                <a:effectLst>
                  <a:outerShdw blurRad="38100" dist="38100" dir="2700000" algn="ctr" rotWithShape="0">
                    <a:schemeClr val="tx1"/>
                  </a:outerShdw>
                </a:effectLst>
              </a:rPr>
              <a:t> angel</a:t>
            </a:r>
          </a:p>
          <a:p>
            <a:r>
              <a:rPr lang="en-GB" sz="4400" dirty="0" smtClean="0">
                <a:effectLst>
                  <a:outerShdw blurRad="38100" dist="38100" dir="2700000" algn="ctr" rotWithShape="0">
                    <a:schemeClr val="tx1"/>
                  </a:outerShdw>
                </a:effectLst>
              </a:rPr>
              <a:t>FIRE</a:t>
            </a:r>
            <a:endParaRPr lang="en-GB" sz="4400" dirty="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WIND</a:t>
            </a:r>
            <a:endParaRPr lang="en-GB" sz="4400" dirty="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SHAKING</a:t>
            </a:r>
            <a:endParaRPr lang="en-GB" sz="4400" dirty="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TRANSFORMATION</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645521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a:bodyPr>
          <a:lstStyle/>
          <a:p>
            <a:r>
              <a:rPr lang="en-GB" sz="4800" dirty="0"/>
              <a:t>Isa 35:8 A highway will be there, a roadway, And it will be called the </a:t>
            </a:r>
            <a:r>
              <a:rPr lang="en-GB" sz="4800" dirty="0">
                <a:solidFill>
                  <a:srgbClr val="FFFF00"/>
                </a:solidFill>
              </a:rPr>
              <a:t>Highway of Holiness.</a:t>
            </a:r>
          </a:p>
          <a:p>
            <a:r>
              <a:rPr lang="en-GB" sz="4800" dirty="0" smtClean="0"/>
              <a:t>Isa 35:</a:t>
            </a:r>
            <a:r>
              <a:rPr lang="en-GB" sz="4800" dirty="0"/>
              <a:t>5 Then the eyes of the blind will be opened And the ears of the deaf will be unstopped. 6 Then the lame will leap like a deer, And the tongue of the mute will shout for joy</a:t>
            </a:r>
            <a:r>
              <a:rPr lang="en-GB" sz="4800" dirty="0" smtClean="0"/>
              <a:t>.</a:t>
            </a:r>
            <a:endParaRPr lang="en-GB" sz="4800" dirty="0"/>
          </a:p>
        </p:txBody>
      </p:sp>
    </p:spTree>
    <p:extLst>
      <p:ext uri="{BB962C8B-B14F-4D97-AF65-F5344CB8AC3E}">
        <p14:creationId xmlns:p14="http://schemas.microsoft.com/office/powerpoint/2010/main" val="379840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Fire</a:t>
            </a:r>
            <a:endParaRPr lang="en-GB" sz="4400" dirty="0">
              <a:effectLst>
                <a:outerShdw blurRad="38100" dist="38100" dir="2700000" algn="ctr" rotWithShape="0">
                  <a:schemeClr val="tx1"/>
                </a:outerShdw>
              </a:effectLst>
            </a:endParaRPr>
          </a:p>
          <a:p>
            <a:pPr>
              <a:lnSpc>
                <a:spcPct val="120000"/>
              </a:lnSpc>
              <a:spcBef>
                <a:spcPts val="600"/>
              </a:spcBef>
            </a:pPr>
            <a:r>
              <a:rPr lang="en-GB" sz="4400" dirty="0">
                <a:effectLst>
                  <a:outerShdw blurRad="38100" dist="38100" dir="2700000" algn="ctr" rotWithShape="0">
                    <a:schemeClr val="tx1"/>
                  </a:outerShdw>
                </a:effectLst>
              </a:rPr>
              <a:t>Heart of Fire and Passion, </a:t>
            </a:r>
            <a:r>
              <a:rPr lang="en-GB" sz="4400" dirty="0" smtClean="0">
                <a:effectLst>
                  <a:outerShdw blurRad="38100" dist="38100" dir="2700000" algn="ctr" rotWithShape="0">
                    <a:schemeClr val="tx1"/>
                  </a:outerShdw>
                </a:effectLst>
              </a:rPr>
              <a:t>Every </a:t>
            </a:r>
            <a:r>
              <a:rPr lang="en-GB" sz="4400" dirty="0">
                <a:effectLst>
                  <a:outerShdw blurRad="38100" dist="38100" dir="2700000" algn="ctr" rotWithShape="0">
                    <a:schemeClr val="tx1"/>
                  </a:outerShdw>
                </a:effectLst>
              </a:rPr>
              <a:t>time I spoke or wrote the words of the memo, a revelatory meaning was etched by holy FIRE and burned into my heart. God revealed His motivation. He wants to share His first desire of His passionate love to all the people of the whole world that He sent His Son Jesus to transform</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a:p>
            <a:pPr>
              <a:lnSpc>
                <a:spcPct val="120000"/>
              </a:lnSpc>
              <a:spcBef>
                <a:spcPts val="600"/>
              </a:spcBef>
            </a:pPr>
            <a:r>
              <a:rPr lang="en-GB" sz="4400" dirty="0">
                <a:effectLst>
                  <a:outerShdw blurRad="38100" dist="38100" dir="2700000" algn="ctr" rotWithShape="0">
                    <a:schemeClr val="tx1"/>
                  </a:outerShdw>
                </a:effectLst>
              </a:rPr>
              <a:t>The Lord told me, "The fire of My desire is to see My people restored to My heart.</a:t>
            </a:r>
          </a:p>
        </p:txBody>
      </p:sp>
    </p:spTree>
    <p:extLst>
      <p:ext uri="{BB962C8B-B14F-4D97-AF65-F5344CB8AC3E}">
        <p14:creationId xmlns:p14="http://schemas.microsoft.com/office/powerpoint/2010/main" val="108846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Wind</a:t>
            </a:r>
            <a:endParaRPr lang="en-GB" sz="4400" dirty="0">
              <a:effectLst>
                <a:outerShdw blurRad="38100" dist="38100" dir="2700000" algn="ctr" rotWithShape="0">
                  <a:schemeClr val="tx1"/>
                </a:outerShdw>
              </a:effectLst>
            </a:endParaRPr>
          </a:p>
          <a:p>
            <a:pPr>
              <a:lnSpc>
                <a:spcPct val="120000"/>
              </a:lnSpc>
              <a:spcBef>
                <a:spcPts val="600"/>
              </a:spcBef>
            </a:pPr>
            <a:r>
              <a:rPr lang="en-GB" sz="4400" dirty="0">
                <a:effectLst>
                  <a:outerShdw blurRad="38100" dist="38100" dir="2700000" algn="ctr" rotWithShape="0">
                    <a:schemeClr val="tx1"/>
                  </a:outerShdw>
                </a:effectLst>
              </a:rPr>
              <a:t>The vision of flowing letters in the word WIND on the memo is forever etched in my heart. Each letter blew as if by a strong wind released from the Holy Spirit during the Angel of Transformation's visitation. God highlighted wind to me as "</a:t>
            </a:r>
            <a:r>
              <a:rPr lang="en-GB" sz="4400" dirty="0" err="1">
                <a:effectLst>
                  <a:outerShdw blurRad="38100" dist="38100" dir="2700000" algn="ctr" rotWithShape="0">
                    <a:schemeClr val="tx1"/>
                  </a:outerShdw>
                </a:effectLst>
              </a:rPr>
              <a:t>Ruach</a:t>
            </a:r>
            <a:r>
              <a:rPr lang="en-GB" sz="4400" dirty="0">
                <a:effectLst>
                  <a:outerShdw blurRad="38100" dist="38100" dir="2700000" algn="ctr" rotWithShape="0">
                    <a:schemeClr val="tx1"/>
                  </a:outerShdw>
                </a:effectLst>
              </a:rPr>
              <a:t> (Breath of His Spirit) wanting again to 'breathe His refreshing Spirit and new life into all lost or discouraged hearts</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77483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effectLst>
                  <a:outerShdw blurRad="38100" dist="38100" dir="2700000" algn="ctr" rotWithShape="0">
                    <a:schemeClr val="tx1"/>
                  </a:outerShdw>
                </a:effectLst>
              </a:rPr>
              <a:t>Genesis </a:t>
            </a:r>
            <a:r>
              <a:rPr lang="en-GB" sz="4400" dirty="0">
                <a:effectLst>
                  <a:outerShdw blurRad="38100" dist="38100" dir="2700000" algn="ctr" rotWithShape="0">
                    <a:schemeClr val="tx1"/>
                  </a:outerShdw>
                </a:effectLst>
              </a:rPr>
              <a:t>2:7 (NASB) "Then the Lord God formed man of dust from the ground, and breathed into his nostrils the breath of life; and man became a living being</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a:p>
            <a:r>
              <a:rPr lang="en-GB" sz="4400" dirty="0">
                <a:effectLst>
                  <a:outerShdw blurRad="38100" dist="38100" dir="2700000" algn="ctr" rotWithShape="0">
                    <a:schemeClr val="tx1"/>
                  </a:outerShdw>
                </a:effectLst>
              </a:rPr>
              <a:t>Winds of His Glory, </a:t>
            </a:r>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Lord emphasized to me that His breath of Holy Spirit is more than enough wind of transformation to turn this nation back to His heart now. </a:t>
            </a:r>
          </a:p>
        </p:txBody>
      </p:sp>
    </p:spTree>
    <p:extLst>
      <p:ext uri="{BB962C8B-B14F-4D97-AF65-F5344CB8AC3E}">
        <p14:creationId xmlns:p14="http://schemas.microsoft.com/office/powerpoint/2010/main" val="376257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pPr>
              <a:lnSpc>
                <a:spcPct val="110000"/>
              </a:lnSpc>
              <a:spcBef>
                <a:spcPts val="600"/>
              </a:spcBef>
            </a:pPr>
            <a:r>
              <a:rPr lang="en-GB" sz="4400" dirty="0">
                <a:effectLst>
                  <a:outerShdw blurRad="38100" dist="38100" dir="2700000" algn="ctr" rotWithShape="0">
                    <a:schemeClr val="tx1"/>
                  </a:outerShdw>
                </a:effectLst>
              </a:rPr>
              <a:t>We must experience and activate the Holy Spirit breath of anointing to release God's holy breath of love to the many hurting people. </a:t>
            </a:r>
          </a:p>
          <a:p>
            <a:pPr>
              <a:lnSpc>
                <a:spcPct val="110000"/>
              </a:lnSpc>
              <a:spcBef>
                <a:spcPts val="600"/>
              </a:spcBef>
            </a:pPr>
            <a:r>
              <a:rPr lang="en-GB" sz="4400" dirty="0" smtClean="0">
                <a:effectLst>
                  <a:outerShdw blurRad="38100" dist="38100" dir="2700000" algn="ctr" rotWithShape="0">
                    <a:schemeClr val="tx1"/>
                  </a:outerShdw>
                </a:effectLst>
              </a:rPr>
              <a:t>As </a:t>
            </a:r>
            <a:r>
              <a:rPr lang="en-GB" sz="4400" dirty="0">
                <a:effectLst>
                  <a:outerShdw blurRad="38100" dist="38100" dir="2700000" algn="ctr" rotWithShape="0">
                    <a:schemeClr val="tx1"/>
                  </a:outerShdw>
                </a:effectLst>
              </a:rPr>
              <a:t>these people realize what has been missing in their lives, they will begin to be led by the Spirit of God and will be prepared to receive the transforming breath of God's Spirit.</a:t>
            </a:r>
          </a:p>
        </p:txBody>
      </p:sp>
    </p:spTree>
    <p:extLst>
      <p:ext uri="{BB962C8B-B14F-4D97-AF65-F5344CB8AC3E}">
        <p14:creationId xmlns:p14="http://schemas.microsoft.com/office/powerpoint/2010/main" val="338147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pPr>
              <a:lnSpc>
                <a:spcPct val="110000"/>
              </a:lnSpc>
              <a:spcBef>
                <a:spcPts val="600"/>
              </a:spcBef>
            </a:pPr>
            <a:r>
              <a:rPr lang="en-GB" sz="4400" dirty="0">
                <a:effectLst>
                  <a:outerShdw blurRad="38100" dist="38100" dir="2700000" algn="ctr" rotWithShape="0">
                    <a:schemeClr val="tx1"/>
                  </a:outerShdw>
                </a:effectLst>
              </a:rPr>
              <a:t>T</a:t>
            </a:r>
            <a:r>
              <a:rPr lang="en-GB" sz="4400" dirty="0" smtClean="0">
                <a:effectLst>
                  <a:outerShdw blurRad="38100" dist="38100" dir="2700000" algn="ctr" rotWithShape="0">
                    <a:schemeClr val="tx1"/>
                  </a:outerShdw>
                </a:effectLst>
              </a:rPr>
              <a:t>he </a:t>
            </a:r>
            <a:r>
              <a:rPr lang="en-GB" sz="4400" dirty="0">
                <a:effectLst>
                  <a:outerShdw blurRad="38100" dist="38100" dir="2700000" algn="ctr" rotWithShape="0">
                    <a:schemeClr val="tx1"/>
                  </a:outerShdw>
                </a:effectLst>
              </a:rPr>
              <a:t>Lord reminded me of the prophet Ezekiel's vision in the valley of dry bones in Ezekiel 37:5 </a:t>
            </a:r>
            <a:r>
              <a:rPr lang="en-GB" sz="4400" dirty="0" smtClean="0">
                <a:effectLst>
                  <a:outerShdw blurRad="38100" dist="38100" dir="2700000" algn="ctr" rotWithShape="0">
                    <a:schemeClr val="tx1"/>
                  </a:outerShdw>
                </a:effectLst>
              </a:rPr>
              <a:t>"</a:t>
            </a:r>
            <a:r>
              <a:rPr lang="en-GB" sz="4400" dirty="0">
                <a:effectLst>
                  <a:outerShdw blurRad="38100" dist="38100" dir="2700000" algn="ctr" rotWithShape="0">
                    <a:schemeClr val="tx1"/>
                  </a:outerShdw>
                </a:effectLst>
              </a:rPr>
              <a:t>Thus says the Lord God to these bones, 'Behold, I will cause breath to enter you that you may come to life</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a:p>
            <a:pPr>
              <a:lnSpc>
                <a:spcPct val="110000"/>
              </a:lnSpc>
              <a:spcBef>
                <a:spcPts val="600"/>
              </a:spcBef>
            </a:pPr>
            <a:r>
              <a:rPr lang="en-GB" sz="4400" dirty="0">
                <a:effectLst>
                  <a:outerShdw blurRad="38100" dist="38100" dir="2700000" algn="ctr" rotWithShape="0">
                    <a:schemeClr val="tx1"/>
                  </a:outerShdw>
                </a:effectLst>
              </a:rPr>
              <a:t>Part of the limping Body of Christ has been breathing in the toxic breath of the enemy's lies for too long. We decree these deceptive toxins purged and cleansed from the Body of Christ in Jesus' name</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40257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800" dirty="0" smtClean="0">
                <a:effectLst>
                  <a:outerShdw blurRad="38100" dist="38100" dir="2700000" algn="ctr" rotWithShape="0">
                    <a:schemeClr val="tx1"/>
                  </a:outerShdw>
                </a:effectLst>
              </a:rPr>
              <a:t>Today</a:t>
            </a:r>
            <a:r>
              <a:rPr lang="en-GB" sz="4800" dirty="0">
                <a:effectLst>
                  <a:outerShdw blurRad="38100" dist="38100" dir="2700000" algn="ctr" rotWithShape="0">
                    <a:schemeClr val="tx1"/>
                  </a:outerShdw>
                </a:effectLst>
              </a:rPr>
              <a:t>, filled with the powerful "breath of the Spirit of the Living God," we decree the transforming power of Christ's life and breath to fainthearted, discouraged, or lost people.</a:t>
            </a:r>
          </a:p>
        </p:txBody>
      </p:sp>
    </p:spTree>
    <p:extLst>
      <p:ext uri="{BB962C8B-B14F-4D97-AF65-F5344CB8AC3E}">
        <p14:creationId xmlns:p14="http://schemas.microsoft.com/office/powerpoint/2010/main" val="30639219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Shaking</a:t>
            </a:r>
            <a:endParaRPr lang="en-GB" sz="4400" dirty="0">
              <a:effectLst>
                <a:outerShdw blurRad="38100" dist="38100" dir="2700000" algn="ctr" rotWithShape="0">
                  <a:schemeClr val="tx1"/>
                </a:outerShdw>
              </a:effectLst>
            </a:endParaRPr>
          </a:p>
          <a:p>
            <a:pPr>
              <a:lnSpc>
                <a:spcPct val="120000"/>
              </a:lnSpc>
              <a:spcBef>
                <a:spcPts val="600"/>
              </a:spcBef>
            </a:pPr>
            <a:r>
              <a:rPr lang="en-GB" sz="4400" dirty="0" smtClean="0">
                <a:effectLst>
                  <a:outerShdw blurRad="38100" dist="38100" dir="2700000" algn="ctr" rotWithShape="0">
                    <a:schemeClr val="tx1"/>
                  </a:outerShdw>
                </a:effectLst>
              </a:rPr>
              <a:t>In</a:t>
            </a:r>
            <a:r>
              <a:rPr lang="en-GB" sz="4400" i="1" dirty="0" smtClean="0">
                <a:effectLst>
                  <a:outerShdw blurRad="38100" dist="38100" dir="2700000" algn="ctr" rotWithShape="0">
                    <a:schemeClr val="tx1"/>
                  </a:outerShdw>
                </a:effectLst>
              </a:rPr>
              <a:t> </a:t>
            </a:r>
            <a:r>
              <a:rPr lang="en-GB" sz="4400" dirty="0">
                <a:effectLst>
                  <a:outerShdw blurRad="38100" dist="38100" dir="2700000" algn="ctr" rotWithShape="0">
                    <a:schemeClr val="tx1"/>
                  </a:outerShdw>
                </a:effectLst>
              </a:rPr>
              <a:t>a vision the word SHAKING came clearly again to me, reminding me of these verses, "For thus says the Lord of hosts, 'Once more in a little while, I am going to shake the heavens and the earth, the sea also and the dry land. I will shake all the nations; and they will come with the wealth of all nations, and I will fill this house with glory,' says the Lord of hosts" (Haggai </a:t>
            </a:r>
            <a:r>
              <a:rPr lang="en-GB" sz="4400" dirty="0" smtClean="0">
                <a:effectLst>
                  <a:outerShdw blurRad="38100" dist="38100" dir="2700000" algn="ctr" rotWithShape="0">
                    <a:schemeClr val="tx1"/>
                  </a:outerShdw>
                </a:effectLst>
              </a:rPr>
              <a:t>2:6-7)</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93878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When </a:t>
            </a:r>
            <a:r>
              <a:rPr lang="en-GB" sz="4400" dirty="0">
                <a:effectLst>
                  <a:outerShdw blurRad="38100" dist="38100" dir="2700000" algn="ctr" rotWithShape="0">
                    <a:schemeClr val="tx1"/>
                  </a:outerShdw>
                </a:effectLst>
              </a:rPr>
              <a:t>I read this passage, the wind of anointing started shaking and reverberating in my heart. I can literally feel the Father's heart beat in concert with His desire to bring people back in relationship with Himself. </a:t>
            </a:r>
          </a:p>
        </p:txBody>
      </p:sp>
    </p:spTree>
    <p:extLst>
      <p:ext uri="{BB962C8B-B14F-4D97-AF65-F5344CB8AC3E}">
        <p14:creationId xmlns:p14="http://schemas.microsoft.com/office/powerpoint/2010/main" val="21472985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It will be the most powerful "awakening" move of God people have ever experienced. Rather than allowing a flood again like the one that destroyed all living creatures, this time God is using His Word to shake the nations back to Him</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6206632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effectLst>
                  <a:outerShdw blurRad="38100" dist="38100" dir="2700000" algn="ctr" rotWithShape="0">
                    <a:schemeClr val="tx1"/>
                  </a:outerShdw>
                </a:effectLst>
              </a:rPr>
              <a:t>God </a:t>
            </a:r>
            <a:r>
              <a:rPr lang="en-GB" sz="4400" dirty="0">
                <a:effectLst>
                  <a:outerShdw blurRad="38100" dist="38100" dir="2700000" algn="ctr" rotWithShape="0">
                    <a:schemeClr val="tx1"/>
                  </a:outerShdw>
                </a:effectLst>
              </a:rPr>
              <a:t>is fulfilling His heart's desire for His people to seek intimate fellowship with Him. More </a:t>
            </a:r>
            <a:r>
              <a:rPr lang="en-GB" sz="4400" dirty="0" smtClean="0">
                <a:effectLst>
                  <a:outerShdw blurRad="38100" dist="38100" dir="2700000" algn="ctr" rotWithShape="0">
                    <a:schemeClr val="tx1"/>
                  </a:outerShdw>
                </a:effectLst>
              </a:rPr>
              <a:t>people </a:t>
            </a:r>
            <a:r>
              <a:rPr lang="en-GB" sz="4400" dirty="0">
                <a:effectLst>
                  <a:outerShdw blurRad="38100" dist="38100" dir="2700000" algn="ctr" rotWithShape="0">
                    <a:schemeClr val="tx1"/>
                  </a:outerShdw>
                </a:effectLst>
              </a:rPr>
              <a:t>will come home to the Father by a massive acceptance of Jesus Christ, </a:t>
            </a:r>
            <a:r>
              <a:rPr lang="en-GB" sz="4400" dirty="0" smtClean="0">
                <a:effectLst>
                  <a:outerShdw blurRad="38100" dist="38100" dir="2700000" algn="ctr" rotWithShape="0">
                    <a:schemeClr val="tx1"/>
                  </a:outerShdw>
                </a:effectLst>
              </a:rPr>
              <a:t>as </a:t>
            </a:r>
            <a:r>
              <a:rPr lang="en-GB" sz="4400" dirty="0">
                <a:effectLst>
                  <a:outerShdw blurRad="38100" dist="38100" dir="2700000" algn="ctr" rotWithShape="0">
                    <a:schemeClr val="tx1"/>
                  </a:outerShdw>
                </a:effectLst>
              </a:rPr>
              <a:t>their Lord and </a:t>
            </a:r>
            <a:r>
              <a:rPr lang="en-GB" sz="4400" dirty="0" smtClean="0">
                <a:effectLst>
                  <a:outerShdw blurRad="38100" dist="38100" dir="2700000" algn="ctr" rotWithShape="0">
                    <a:schemeClr val="tx1"/>
                  </a:outerShdw>
                </a:effectLst>
              </a:rPr>
              <a:t>Saviour.</a:t>
            </a:r>
          </a:p>
          <a:p>
            <a:r>
              <a:rPr lang="en-GB" sz="4400" dirty="0">
                <a:effectLst>
                  <a:outerShdw blurRad="38100" dist="38100" dir="2700000" algn="ctr" rotWithShape="0">
                    <a:schemeClr val="tx1"/>
                  </a:outerShdw>
                </a:effectLst>
              </a:rPr>
              <a:t>This shaking will not be stopped by carnally-minded people or the enemy's deception. This shaking will "shock our hearts" back into perfect rhythm with our Creator</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499147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sz="4800" dirty="0" smtClean="0"/>
              <a:t>To Keep on the right path we need to know:</a:t>
            </a:r>
          </a:p>
          <a:p>
            <a:r>
              <a:rPr lang="en-GB" sz="4800" dirty="0"/>
              <a:t>What </a:t>
            </a:r>
            <a:r>
              <a:rPr lang="en-GB" sz="4800" dirty="0" smtClean="0"/>
              <a:t>God has said</a:t>
            </a:r>
            <a:r>
              <a:rPr lang="en-GB" sz="4800" dirty="0"/>
              <a:t>?</a:t>
            </a:r>
          </a:p>
          <a:p>
            <a:r>
              <a:rPr lang="en-GB" sz="4800" dirty="0" smtClean="0"/>
              <a:t>What God is saying</a:t>
            </a:r>
            <a:r>
              <a:rPr lang="en-GB" sz="4800" dirty="0"/>
              <a:t>?</a:t>
            </a:r>
          </a:p>
          <a:p>
            <a:r>
              <a:rPr lang="en-GB" sz="4800" dirty="0" smtClean="0"/>
              <a:t>What God </a:t>
            </a:r>
            <a:r>
              <a:rPr lang="en-GB" sz="4800" dirty="0"/>
              <a:t>is doing?</a:t>
            </a:r>
          </a:p>
          <a:p>
            <a:r>
              <a:rPr lang="en-GB" sz="4800" dirty="0"/>
              <a:t>God has spoken through prophets</a:t>
            </a:r>
          </a:p>
          <a:p>
            <a:r>
              <a:rPr lang="en-GB" sz="4800" dirty="0" smtClean="0"/>
              <a:t>Now we </a:t>
            </a:r>
            <a:r>
              <a:rPr lang="en-GB" sz="4800" dirty="0"/>
              <a:t>can all hear His </a:t>
            </a:r>
            <a:r>
              <a:rPr lang="en-GB" sz="4800" dirty="0" smtClean="0"/>
              <a:t>voice</a:t>
            </a:r>
          </a:p>
          <a:p>
            <a:endParaRPr lang="en-GB" sz="4800" dirty="0" smtClean="0"/>
          </a:p>
        </p:txBody>
      </p:sp>
    </p:spTree>
    <p:extLst>
      <p:ext uri="{BB962C8B-B14F-4D97-AF65-F5344CB8AC3E}">
        <p14:creationId xmlns:p14="http://schemas.microsoft.com/office/powerpoint/2010/main" val="637700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entire world has already experienced much unpleasant shaking; the shaking soon will become an "earthquake of the Father's wind of the Spirit." It will shake </a:t>
            </a:r>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whole world to its knees for completely repentant hearts turned back to our Lord God!</a:t>
            </a:r>
          </a:p>
        </p:txBody>
      </p:sp>
    </p:spTree>
    <p:extLst>
      <p:ext uri="{BB962C8B-B14F-4D97-AF65-F5344CB8AC3E}">
        <p14:creationId xmlns:p14="http://schemas.microsoft.com/office/powerpoint/2010/main" val="20205055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pPr>
              <a:lnSpc>
                <a:spcPct val="110000"/>
              </a:lnSpc>
              <a:spcBef>
                <a:spcPts val="600"/>
              </a:spcBef>
            </a:pPr>
            <a:r>
              <a:rPr lang="en-GB" sz="4400" dirty="0" smtClean="0">
                <a:effectLst>
                  <a:outerShdw blurRad="38100" dist="38100" dir="2700000" algn="ctr" rotWithShape="0">
                    <a:schemeClr val="tx1"/>
                  </a:outerShdw>
                </a:effectLst>
              </a:rPr>
              <a:t>Transformation</a:t>
            </a:r>
            <a:endParaRPr lang="en-GB" sz="4400" dirty="0">
              <a:effectLst>
                <a:outerShdw blurRad="38100" dist="38100" dir="2700000" algn="ctr" rotWithShape="0">
                  <a:schemeClr val="tx1"/>
                </a:outerShdw>
              </a:effectLst>
            </a:endParaRPr>
          </a:p>
          <a:p>
            <a:pPr>
              <a:lnSpc>
                <a:spcPct val="110000"/>
              </a:lnSpc>
              <a:spcBef>
                <a:spcPts val="600"/>
              </a:spcBef>
            </a:pPr>
            <a:r>
              <a:rPr lang="en-GB" sz="4400" dirty="0">
                <a:effectLst>
                  <a:outerShdw blurRad="38100" dist="38100" dir="2700000" algn="ctr" rotWithShape="0">
                    <a:schemeClr val="tx1"/>
                  </a:outerShdw>
                </a:effectLst>
              </a:rPr>
              <a:t>The Lord etched into my heart that His desire was to restore that which was lost and to have His people become transformed into His image like pure gold. We must focus upon the desire of God's heart and leave our own humanistic thinking and carnal minds out of the equation</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02222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Consuming Glory, Romans </a:t>
            </a:r>
            <a:r>
              <a:rPr lang="en-GB" sz="4400" dirty="0">
                <a:effectLst>
                  <a:outerShdw blurRad="38100" dist="38100" dir="2700000" algn="ctr" rotWithShape="0">
                    <a:schemeClr val="tx1"/>
                  </a:outerShdw>
                </a:effectLst>
              </a:rPr>
              <a:t>12:2 (NLT) Don't copy the </a:t>
            </a:r>
            <a:r>
              <a:rPr lang="en-GB" sz="4400" dirty="0" smtClean="0">
                <a:effectLst>
                  <a:outerShdw blurRad="38100" dist="38100" dir="2700000" algn="ctr" rotWithShape="0">
                    <a:schemeClr val="tx1"/>
                  </a:outerShdw>
                </a:effectLst>
              </a:rPr>
              <a:t>behaviour </a:t>
            </a:r>
            <a:r>
              <a:rPr lang="en-GB" sz="4400" dirty="0">
                <a:effectLst>
                  <a:outerShdw blurRad="38100" dist="38100" dir="2700000" algn="ctr" rotWithShape="0">
                    <a:schemeClr val="tx1"/>
                  </a:outerShdw>
                </a:effectLst>
              </a:rPr>
              <a:t>and customs of this world, but let God transform you into a new person by changing the way you think. Then you will learn to know God's will for you, which is good and pleasing and perfect. </a:t>
            </a:r>
            <a:endParaRPr lang="en-GB" sz="4400" dirty="0" smtClean="0">
              <a:effectLst>
                <a:outerShdw blurRad="38100" dist="38100" dir="2700000" algn="ctr" rotWithShape="0">
                  <a:schemeClr val="tx1"/>
                </a:outerShdw>
              </a:effectLst>
            </a:endParaRPr>
          </a:p>
          <a:p>
            <a:pPr>
              <a:lnSpc>
                <a:spcPct val="120000"/>
              </a:lnSpc>
              <a:spcBef>
                <a:spcPts val="600"/>
              </a:spcBef>
            </a:pPr>
            <a:r>
              <a:rPr lang="en-GB" sz="4400" dirty="0" smtClean="0">
                <a:effectLst>
                  <a:outerShdw blurRad="38100" dist="38100" dir="2700000" algn="ctr" rotWithShape="0">
                    <a:schemeClr val="tx1"/>
                  </a:outerShdw>
                </a:effectLst>
              </a:rPr>
              <a:t>This </a:t>
            </a:r>
            <a:r>
              <a:rPr lang="en-GB" sz="4400" dirty="0">
                <a:effectLst>
                  <a:outerShdw blurRad="38100" dist="38100" dir="2700000" algn="ctr" rotWithShape="0">
                    <a:schemeClr val="tx1"/>
                  </a:outerShdw>
                </a:effectLst>
              </a:rPr>
              <a:t>time the awakening will cause a major worldwide global transformation and many nations will begin to turn to the Lord in a single day!</a:t>
            </a:r>
          </a:p>
          <a:p>
            <a:pPr marL="0" indent="0">
              <a:buNone/>
            </a:pP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417981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pPr>
              <a:lnSpc>
                <a:spcPct val="110000"/>
              </a:lnSpc>
              <a:spcBef>
                <a:spcPts val="600"/>
              </a:spcBef>
            </a:pPr>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Father's word TRANSFORMATION highlighted the sparkling, new, heavenly gold that I had seen in the memo from the Transformation Angel. This beyond-earthly, pure-gold hue represents the totally changed hearts turned back to the Father that were purified and freed from any defects of this world.</a:t>
            </a:r>
          </a:p>
        </p:txBody>
      </p:sp>
    </p:spTree>
    <p:extLst>
      <p:ext uri="{BB962C8B-B14F-4D97-AF65-F5344CB8AC3E}">
        <p14:creationId xmlns:p14="http://schemas.microsoft.com/office/powerpoint/2010/main" val="3547491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pPr>
              <a:lnSpc>
                <a:spcPct val="110000"/>
              </a:lnSpc>
              <a:spcBef>
                <a:spcPts val="600"/>
              </a:spcBef>
            </a:pPr>
            <a:r>
              <a:rPr lang="en-GB" sz="4400" dirty="0">
                <a:effectLst>
                  <a:outerShdw blurRad="38100" dist="38100" dir="2700000" algn="ctr" rotWithShape="0">
                    <a:schemeClr val="tx1"/>
                  </a:outerShdw>
                </a:effectLst>
              </a:rPr>
              <a:t>As I pondered this word "transformation," the Father spoke gently to my heart that He has given us the ability not only to be free from all sin but also to move us into the continual purification growth process of being transformed into His image – a "smelting" process that takes each of us into a new level of being transformed from "glory to glory</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8424513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r>
              <a:rPr lang="en-GB" sz="4400" dirty="0" smtClean="0">
                <a:effectLst>
                  <a:outerShdw blurRad="38100" dist="38100" dir="2700000" algn="ctr" rotWithShape="0">
                    <a:schemeClr val="tx1"/>
                  </a:outerShdw>
                </a:effectLst>
              </a:rPr>
              <a:t>2 </a:t>
            </a:r>
            <a:r>
              <a:rPr lang="en-GB" sz="4400" dirty="0">
                <a:effectLst>
                  <a:outerShdw blurRad="38100" dist="38100" dir="2700000" algn="ctr" rotWithShape="0">
                    <a:schemeClr val="tx1"/>
                  </a:outerShdw>
                </a:effectLst>
              </a:rPr>
              <a:t>Corinthians 3:18 (NASB) But we all, with unveiled face, beholding as in a mirror the glory of the Lord, are being transformed into the same image from glory to glory, just as from the Lord, the Spirit</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a:p>
            <a:r>
              <a:rPr lang="en-GB" sz="4400" dirty="0">
                <a:effectLst>
                  <a:outerShdw blurRad="38100" dist="38100" dir="2700000" algn="ctr" rotWithShape="0">
                    <a:schemeClr val="tx1"/>
                  </a:outerShdw>
                </a:effectLst>
              </a:rPr>
              <a:t>So all of us with removed veils (through the Blood of Jesus) can see and reflect the glory of the Lord. And the Lord – who is the Spirit – makes us more and more like him as we are continually being "transformed" (changed) into His glorious image.</a:t>
            </a:r>
          </a:p>
        </p:txBody>
      </p:sp>
    </p:spTree>
    <p:extLst>
      <p:ext uri="{BB962C8B-B14F-4D97-AF65-F5344CB8AC3E}">
        <p14:creationId xmlns:p14="http://schemas.microsoft.com/office/powerpoint/2010/main" val="156873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The Lord wants the redeemed followers of Jesus to become mature in the "refiner's fire," so when we offer His love to those desperate for TRUE LOVE, they will see through our lives the image of our Abba Father as we become fully engaged in our assignments</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1373775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This </a:t>
            </a:r>
            <a:r>
              <a:rPr lang="en-GB" sz="4400" dirty="0">
                <a:effectLst>
                  <a:outerShdw blurRad="38100" dist="38100" dir="2700000" algn="ctr" rotWithShape="0">
                    <a:schemeClr val="tx1"/>
                  </a:outerShdw>
                </a:effectLst>
              </a:rPr>
              <a:t>is a different kind of transformation, one like never before in history. I can still hear that piercing breath of God's voice penetrating my being with these words, "As in the days of Esther, you, the Bride of Christ, were changed to be a transformer for 'such a time as this.'"</a:t>
            </a:r>
          </a:p>
        </p:txBody>
      </p:sp>
    </p:spTree>
    <p:extLst>
      <p:ext uri="{BB962C8B-B14F-4D97-AF65-F5344CB8AC3E}">
        <p14:creationId xmlns:p14="http://schemas.microsoft.com/office/powerpoint/2010/main" val="32100676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r>
              <a:rPr lang="en-GB" sz="4400" dirty="0">
                <a:effectLst>
                  <a:outerShdw blurRad="38100" dist="38100" dir="2700000" algn="ctr" rotWithShape="0">
                    <a:schemeClr val="tx1"/>
                  </a:outerShdw>
                </a:effectLst>
              </a:rPr>
              <a:t>It's Transformation </a:t>
            </a:r>
            <a:r>
              <a:rPr lang="en-GB" sz="4400" dirty="0" smtClean="0">
                <a:effectLst>
                  <a:outerShdw blurRad="38100" dist="38100" dir="2700000" algn="ctr" rotWithShape="0">
                    <a:schemeClr val="tx1"/>
                  </a:outerShdw>
                </a:effectLst>
              </a:rPr>
              <a:t>Time</a:t>
            </a:r>
            <a:endParaRPr lang="en-GB" sz="4400" dirty="0">
              <a:effectLst>
                <a:outerShdw blurRad="38100" dist="38100" dir="2700000" algn="ctr" rotWithShape="0">
                  <a:schemeClr val="tx1"/>
                </a:outerShdw>
              </a:effectLst>
            </a:endParaRPr>
          </a:p>
          <a:p>
            <a:r>
              <a:rPr lang="en-GB" sz="4400" dirty="0">
                <a:effectLst>
                  <a:outerShdw blurRad="38100" dist="38100" dir="2700000" algn="ctr" rotWithShape="0">
                    <a:schemeClr val="tx1"/>
                  </a:outerShdw>
                </a:effectLst>
              </a:rPr>
              <a:t>The Lord sent the Angel of Transformation to awaken us from sleep, to give us the message of activation of our lives, to genuinely change (transform) us into the image of the heart of our Father for the entire world to desire Him. As we adhere to our "processing" journey of becoming more like Jesus, then we offer Messiah Jesus to hurting people, demonstrating that Father's righteousness is ours through all Jesus already accomplished</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2505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We </a:t>
            </a:r>
            <a:r>
              <a:rPr lang="en-GB" sz="4400" dirty="0">
                <a:effectLst>
                  <a:outerShdw blurRad="38100" dist="38100" dir="2700000" algn="ctr" rotWithShape="0">
                    <a:schemeClr val="tx1"/>
                  </a:outerShdw>
                </a:effectLst>
              </a:rPr>
              <a:t>have a perfect love letter from Heaven through Jesus given to us because of the ultimate price He paid for our transformation. In this love letter is the WIND of the anointing of the Father, now blowing a fresh message of His heart of holy FIRE</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154696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a:t>Amos </a:t>
            </a:r>
            <a:r>
              <a:rPr lang="en-GB" sz="4800" dirty="0" smtClean="0"/>
              <a:t>3:7 </a:t>
            </a:r>
            <a:r>
              <a:rPr lang="en-GB" sz="4800" dirty="0"/>
              <a:t>Surely the Lord God does </a:t>
            </a:r>
            <a:r>
              <a:rPr lang="en-GB" sz="4800" dirty="0" smtClean="0"/>
              <a:t>nothing Unless </a:t>
            </a:r>
            <a:r>
              <a:rPr lang="en-GB" sz="4800" dirty="0"/>
              <a:t>He reveals His secret </a:t>
            </a:r>
            <a:r>
              <a:rPr lang="en-GB" sz="4800" dirty="0" smtClean="0"/>
              <a:t>counsel To </a:t>
            </a:r>
            <a:r>
              <a:rPr lang="en-GB" sz="4800" dirty="0"/>
              <a:t>His servants the </a:t>
            </a:r>
            <a:r>
              <a:rPr lang="en-GB" sz="4800" dirty="0" smtClean="0"/>
              <a:t>prophets. 8 </a:t>
            </a:r>
            <a:r>
              <a:rPr lang="en-GB" sz="4800" dirty="0"/>
              <a:t>A lion has roared! Who will not </a:t>
            </a:r>
            <a:r>
              <a:rPr lang="en-GB" sz="4800" dirty="0" smtClean="0"/>
              <a:t>fear? The </a:t>
            </a:r>
            <a:r>
              <a:rPr lang="en-GB" sz="4800" dirty="0"/>
              <a:t>Lord God has spoken! Who can but prophesy?</a:t>
            </a:r>
            <a:endParaRPr lang="en-GB" sz="4800" dirty="0" smtClean="0"/>
          </a:p>
        </p:txBody>
      </p:sp>
    </p:spTree>
    <p:extLst>
      <p:ext uri="{BB962C8B-B14F-4D97-AF65-F5344CB8AC3E}">
        <p14:creationId xmlns:p14="http://schemas.microsoft.com/office/powerpoint/2010/main" val="31847593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SHAKING by God's Word is from His heart to ours so we become transformed into His image and begin to be the true messengers of the ministry of reconciliation! Today is the transforming "Day of Salvation!" It is our time to be transformed and let God use us to transform our family, the nation, and the world. It is TRANSFORMATION time!</a:t>
            </a:r>
          </a:p>
        </p:txBody>
      </p:sp>
    </p:spTree>
    <p:extLst>
      <p:ext uri="{BB962C8B-B14F-4D97-AF65-F5344CB8AC3E}">
        <p14:creationId xmlns:p14="http://schemas.microsoft.com/office/powerpoint/2010/main" val="75022364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pPr>
              <a:spcBef>
                <a:spcPts val="600"/>
              </a:spcBef>
            </a:pPr>
            <a:r>
              <a:rPr lang="en-GB" sz="4800" dirty="0" smtClean="0">
                <a:effectLst>
                  <a:outerShdw blurRad="38100" dist="38100" dir="2700000" algn="ctr" rotWithShape="0">
                    <a:schemeClr val="tx1"/>
                  </a:outerShdw>
                </a:effectLst>
              </a:rPr>
              <a:t>Call </a:t>
            </a:r>
            <a:r>
              <a:rPr lang="en-GB" sz="4800" dirty="0">
                <a:effectLst>
                  <a:outerShdw blurRad="38100" dist="38100" dir="2700000" algn="ctr" rotWithShape="0">
                    <a:schemeClr val="tx1"/>
                  </a:outerShdw>
                </a:effectLst>
              </a:rPr>
              <a:t>people to be drawn to the vision and they will be strategically released to you</a:t>
            </a:r>
            <a:r>
              <a:rPr lang="en-GB" sz="4800" dirty="0" smtClean="0">
                <a:effectLst>
                  <a:outerShdw blurRad="38100" dist="38100" dir="2700000" algn="ctr" rotWithShape="0">
                    <a:schemeClr val="tx1"/>
                  </a:outerShdw>
                </a:effectLst>
              </a:rPr>
              <a:t>.</a:t>
            </a:r>
          </a:p>
          <a:p>
            <a:pPr>
              <a:spcBef>
                <a:spcPts val="600"/>
              </a:spcBef>
            </a:pPr>
            <a:r>
              <a:rPr lang="en-GB" sz="4800" dirty="0">
                <a:effectLst>
                  <a:outerShdw blurRad="38100" dist="38100" dir="2700000" algn="ctr" rotWithShape="0">
                    <a:schemeClr val="tx1"/>
                  </a:outerShdw>
                </a:effectLst>
              </a:rPr>
              <a:t>You must have the mountains occupied and then </a:t>
            </a:r>
            <a:r>
              <a:rPr lang="en-GB" sz="4800" dirty="0" smtClean="0">
                <a:effectLst>
                  <a:outerShdw blurRad="38100" dist="38100" dir="2700000" algn="ctr" rotWithShape="0">
                    <a:schemeClr val="tx1"/>
                  </a:outerShdw>
                </a:effectLst>
              </a:rPr>
              <a:t>power, </a:t>
            </a:r>
            <a:r>
              <a:rPr lang="en-GB" sz="4800" dirty="0">
                <a:effectLst>
                  <a:outerShdw blurRad="38100" dist="38100" dir="2700000" algn="ctr" rotWithShape="0">
                    <a:schemeClr val="tx1"/>
                  </a:outerShdw>
                </a:effectLst>
              </a:rPr>
              <a:t>people and fresh resources will be released. </a:t>
            </a:r>
          </a:p>
        </p:txBody>
      </p:sp>
    </p:spTree>
    <p:extLst>
      <p:ext uri="{BB962C8B-B14F-4D97-AF65-F5344CB8AC3E}">
        <p14:creationId xmlns:p14="http://schemas.microsoft.com/office/powerpoint/2010/main" val="29041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We are calling a solemn assembly</a:t>
            </a:r>
          </a:p>
          <a:p>
            <a:r>
              <a:rPr lang="en-GB" sz="4400" dirty="0" smtClean="0">
                <a:effectLst>
                  <a:outerShdw blurRad="38100" dist="38100" dir="2700000" algn="ctr" rotWithShape="0">
                    <a:schemeClr val="tx1"/>
                  </a:outerShdw>
                </a:effectLst>
              </a:rPr>
              <a:t>Sound the trumpet </a:t>
            </a:r>
          </a:p>
          <a:p>
            <a:r>
              <a:rPr lang="en-GB" sz="4400" dirty="0" smtClean="0">
                <a:effectLst>
                  <a:outerShdw blurRad="38100" dist="38100" dir="2700000" algn="ctr" rotWithShape="0">
                    <a:schemeClr val="tx1"/>
                  </a:outerShdw>
                </a:effectLst>
              </a:rPr>
              <a:t>We are going to align ourselves with the frequency of heaven</a:t>
            </a:r>
          </a:p>
          <a:p>
            <a:r>
              <a:rPr lang="en-GB" sz="4400" dirty="0" smtClean="0">
                <a:effectLst>
                  <a:outerShdw blurRad="38100" dist="38100" dir="2700000" algn="ctr" rotWithShape="0">
                    <a:schemeClr val="tx1"/>
                  </a:outerShdw>
                </a:effectLst>
              </a:rPr>
              <a:t>Engage the 4 faces of God</a:t>
            </a:r>
          </a:p>
          <a:p>
            <a:r>
              <a:rPr lang="en-GB" sz="4400" dirty="0">
                <a:effectLst>
                  <a:outerShdw blurRad="38100" dist="38100" dir="2700000" algn="ctr" rotWithShape="0">
                    <a:schemeClr val="tx1"/>
                  </a:outerShdw>
                </a:effectLst>
              </a:rPr>
              <a:t>We are going to deal with the old </a:t>
            </a:r>
            <a:r>
              <a:rPr lang="en-GB" sz="4400" dirty="0" smtClean="0">
                <a:effectLst>
                  <a:outerShdw blurRad="38100" dist="38100" dir="2700000" algn="ctr" rotWithShape="0">
                    <a:schemeClr val="tx1"/>
                  </a:outerShdw>
                </a:effectLst>
              </a:rPr>
              <a:t>fruit</a:t>
            </a:r>
          </a:p>
          <a:p>
            <a:r>
              <a:rPr lang="en-GB" sz="4400" dirty="0" smtClean="0">
                <a:effectLst>
                  <a:outerShdw blurRad="38100" dist="38100" dir="2700000" algn="ctr" rotWithShape="0">
                    <a:schemeClr val="tx1"/>
                  </a:outerShdw>
                </a:effectLst>
              </a:rPr>
              <a:t>We are going to open the new book</a:t>
            </a:r>
          </a:p>
        </p:txBody>
      </p:sp>
    </p:spTree>
    <p:extLst>
      <p:ext uri="{BB962C8B-B14F-4D97-AF65-F5344CB8AC3E}">
        <p14:creationId xmlns:p14="http://schemas.microsoft.com/office/powerpoint/2010/main" val="69781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7273"/>
            <a:ext cx="8784976" cy="706693"/>
          </a:xfrm>
        </p:spPr>
        <p:txBody>
          <a:bodyPr>
            <a:normAutofit fontScale="90000"/>
          </a:bodyPr>
          <a:lstStyle/>
          <a:p>
            <a:r>
              <a:rPr lang="en-GB" dirty="0"/>
              <a:t>Vision Destiny 2014</a:t>
            </a:r>
          </a:p>
        </p:txBody>
      </p:sp>
      <p:sp>
        <p:nvSpPr>
          <p:cNvPr id="3" name="Content Placeholder 2"/>
          <p:cNvSpPr>
            <a:spLocks noGrp="1"/>
          </p:cNvSpPr>
          <p:nvPr>
            <p:ph idx="1"/>
          </p:nvPr>
        </p:nvSpPr>
        <p:spPr>
          <a:xfrm>
            <a:off x="0" y="692696"/>
            <a:ext cx="9144000" cy="6165304"/>
          </a:xfrm>
          <a:effectLst/>
        </p:spPr>
        <p:txBody>
          <a:bodyPr lIns="0" tIns="0" rIns="0" bIns="0">
            <a:noAutofit/>
          </a:bodyPr>
          <a:lstStyle/>
          <a:p>
            <a:pPr>
              <a:spcBef>
                <a:spcPts val="600"/>
              </a:spcBef>
            </a:pPr>
            <a:r>
              <a:rPr lang="en-GB" sz="3600" dirty="0">
                <a:effectLst>
                  <a:outerShdw blurRad="38100" dist="38100" dir="2700000" algn="ctr" rotWithShape="0">
                    <a:schemeClr val="tx1"/>
                  </a:outerShdw>
                </a:effectLst>
              </a:rPr>
              <a:t>I went to my throne and was calling forth people to rise up and take possession of their thrones. </a:t>
            </a:r>
            <a:endParaRPr lang="en-GB" sz="3600" dirty="0" smtClean="0">
              <a:effectLst>
                <a:outerShdw blurRad="38100" dist="38100" dir="2700000" algn="ctr" rotWithShape="0">
                  <a:schemeClr val="tx1"/>
                </a:outerShdw>
              </a:effectLst>
            </a:endParaRPr>
          </a:p>
          <a:p>
            <a:pPr>
              <a:spcBef>
                <a:spcPts val="600"/>
              </a:spcBef>
            </a:pPr>
            <a:r>
              <a:rPr lang="en-GB" sz="3600" dirty="0" smtClean="0">
                <a:effectLst>
                  <a:outerShdw blurRad="38100" dist="38100" dir="2700000" algn="ctr" rotWithShape="0">
                    <a:schemeClr val="tx1"/>
                  </a:outerShdw>
                </a:effectLst>
              </a:rPr>
              <a:t>When </a:t>
            </a:r>
            <a:r>
              <a:rPr lang="en-GB" sz="3600" dirty="0">
                <a:effectLst>
                  <a:outerShdw blurRad="38100" dist="38100" dir="2700000" algn="ctr" rotWithShape="0">
                    <a:schemeClr val="tx1"/>
                  </a:outerShdw>
                </a:effectLst>
              </a:rPr>
              <a:t>l saw the new black book. I saw a new page it was gold edged with pearls and was ornately inscribed in the corners and elaborately decorated. </a:t>
            </a:r>
            <a:endParaRPr lang="en-GB" sz="3600" dirty="0" smtClean="0">
              <a:effectLst>
                <a:outerShdw blurRad="38100" dist="38100" dir="2700000" algn="ctr" rotWithShape="0">
                  <a:schemeClr val="tx1"/>
                </a:outerShdw>
              </a:effectLst>
            </a:endParaRPr>
          </a:p>
          <a:p>
            <a:pPr>
              <a:spcBef>
                <a:spcPts val="600"/>
              </a:spcBef>
            </a:pPr>
            <a:r>
              <a:rPr lang="en-GB" sz="3600" dirty="0" smtClean="0">
                <a:effectLst>
                  <a:outerShdw blurRad="38100" dist="38100" dir="2700000" algn="ctr" rotWithShape="0">
                    <a:schemeClr val="tx1"/>
                  </a:outerShdw>
                </a:effectLst>
              </a:rPr>
              <a:t>It </a:t>
            </a:r>
            <a:r>
              <a:rPr lang="en-GB" sz="3600" dirty="0">
                <a:effectLst>
                  <a:outerShdw blurRad="38100" dist="38100" dir="2700000" algn="ctr" rotWithShape="0">
                    <a:schemeClr val="tx1"/>
                  </a:outerShdw>
                </a:effectLst>
              </a:rPr>
              <a:t>had new season inscribed along the top edge and </a:t>
            </a:r>
            <a:r>
              <a:rPr lang="en-GB" sz="3600" dirty="0" err="1">
                <a:effectLst>
                  <a:outerShdw blurRad="38100" dist="38100" dir="2700000" algn="ctr" rotWithShape="0">
                    <a:schemeClr val="tx1"/>
                  </a:outerShdw>
                </a:effectLst>
              </a:rPr>
              <a:t>ketubah</a:t>
            </a:r>
            <a:r>
              <a:rPr lang="en-GB" sz="3600" dirty="0">
                <a:effectLst>
                  <a:outerShdw blurRad="38100" dist="38100" dir="2700000" algn="ctr" rotWithShape="0">
                    <a:schemeClr val="tx1"/>
                  </a:outerShdw>
                </a:effectLst>
              </a:rPr>
              <a:t> under the </a:t>
            </a:r>
            <a:r>
              <a:rPr lang="en-GB" sz="3600" dirty="0" err="1" smtClean="0">
                <a:effectLst>
                  <a:outerShdw blurRad="38100" dist="38100" dir="2700000" algn="ctr" rotWithShape="0">
                    <a:schemeClr val="tx1"/>
                  </a:outerShdw>
                </a:effectLst>
              </a:rPr>
              <a:t>chuppah</a:t>
            </a:r>
            <a:r>
              <a:rPr lang="en-GB" sz="3600" dirty="0">
                <a:effectLst>
                  <a:outerShdw blurRad="38100" dist="38100" dir="2700000" algn="ctr" rotWithShape="0">
                    <a:schemeClr val="tx1"/>
                  </a:outerShdw>
                </a:effectLst>
              </a:rPr>
              <a:t>. </a:t>
            </a:r>
            <a:endParaRPr lang="en-GB" sz="3600" dirty="0" smtClean="0">
              <a:effectLst>
                <a:outerShdw blurRad="38100" dist="38100" dir="2700000" algn="ctr" rotWithShape="0">
                  <a:schemeClr val="tx1"/>
                </a:outerShdw>
              </a:effectLst>
            </a:endParaRPr>
          </a:p>
          <a:p>
            <a:pPr>
              <a:spcBef>
                <a:spcPts val="600"/>
              </a:spcBef>
            </a:pPr>
            <a:r>
              <a:rPr lang="en-GB" sz="3600" dirty="0">
                <a:effectLst>
                  <a:outerShdw blurRad="38100" dist="38100" dir="2700000" algn="ctr" rotWithShape="0">
                    <a:schemeClr val="tx1"/>
                  </a:outerShdw>
                </a:effectLst>
              </a:rPr>
              <a:t>Y</a:t>
            </a:r>
            <a:r>
              <a:rPr lang="en-GB" sz="3600" dirty="0" smtClean="0">
                <a:effectLst>
                  <a:outerShdw blurRad="38100" dist="38100" dir="2700000" algn="ctr" rotWithShape="0">
                    <a:schemeClr val="tx1"/>
                  </a:outerShdw>
                </a:effectLst>
              </a:rPr>
              <a:t>ou </a:t>
            </a:r>
            <a:r>
              <a:rPr lang="en-GB" sz="3600" dirty="0">
                <a:effectLst>
                  <a:outerShdw blurRad="38100" dist="38100" dir="2700000" algn="ctr" rotWithShape="0">
                    <a:schemeClr val="tx1"/>
                  </a:outerShdw>
                </a:effectLst>
              </a:rPr>
              <a:t>are invited to participate in the wedding of Freedom Church and the Lord. </a:t>
            </a:r>
          </a:p>
        </p:txBody>
      </p:sp>
    </p:spTree>
    <p:extLst>
      <p:ext uri="{BB962C8B-B14F-4D97-AF65-F5344CB8AC3E}">
        <p14:creationId xmlns:p14="http://schemas.microsoft.com/office/powerpoint/2010/main" val="217032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70000" lnSpcReduction="20000"/>
          </a:bodyPr>
          <a:lstStyle/>
          <a:p>
            <a:pPr>
              <a:lnSpc>
                <a:spcPct val="120000"/>
              </a:lnSpc>
              <a:spcBef>
                <a:spcPts val="600"/>
              </a:spcBef>
            </a:pPr>
            <a:r>
              <a:rPr lang="en-GB" sz="4400" dirty="0">
                <a:effectLst>
                  <a:outerShdw blurRad="38100" dist="38100" dir="2700000" algn="ctr" rotWithShape="0">
                    <a:schemeClr val="tx1"/>
                  </a:outerShdw>
                </a:effectLst>
              </a:rPr>
              <a:t>Court of Kings take the orb of authority and make a new decree that will establish a new season. </a:t>
            </a:r>
          </a:p>
          <a:p>
            <a:pPr>
              <a:lnSpc>
                <a:spcPct val="120000"/>
              </a:lnSpc>
              <a:spcBef>
                <a:spcPts val="600"/>
              </a:spcBef>
            </a:pPr>
            <a:r>
              <a:rPr lang="en-GB" sz="4400" dirty="0">
                <a:effectLst>
                  <a:outerShdw blurRad="38100" dist="38100" dir="2700000" algn="ctr" rotWithShape="0">
                    <a:schemeClr val="tx1"/>
                  </a:outerShdw>
                </a:effectLst>
              </a:rPr>
              <a:t>I decree in the court the law of </a:t>
            </a:r>
            <a:r>
              <a:rPr lang="en-GB" sz="4400" dirty="0" smtClean="0">
                <a:effectLst>
                  <a:outerShdw blurRad="38100" dist="38100" dir="2700000" algn="ctr" rotWithShape="0">
                    <a:schemeClr val="tx1"/>
                  </a:outerShdw>
                </a:effectLst>
              </a:rPr>
              <a:t>fatherhood </a:t>
            </a:r>
            <a:r>
              <a:rPr lang="en-GB" sz="4400" dirty="0">
                <a:effectLst>
                  <a:outerShdw blurRad="38100" dist="38100" dir="2700000" algn="ctr" rotWithShape="0">
                    <a:schemeClr val="tx1"/>
                  </a:outerShdw>
                </a:effectLst>
              </a:rPr>
              <a:t>and </a:t>
            </a:r>
            <a:r>
              <a:rPr lang="en-GB" sz="4400" dirty="0" smtClean="0">
                <a:effectLst>
                  <a:outerShdw blurRad="38100" dist="38100" dir="2700000" algn="ctr" rotWithShape="0">
                    <a:schemeClr val="tx1"/>
                  </a:outerShdw>
                </a:effectLst>
              </a:rPr>
              <a:t>sonship. </a:t>
            </a:r>
            <a:r>
              <a:rPr lang="en-GB" sz="4400" dirty="0">
                <a:effectLst>
                  <a:outerShdw blurRad="38100" dist="38100" dir="2700000" algn="ctr" rotWithShape="0">
                    <a:schemeClr val="tx1"/>
                  </a:outerShdw>
                </a:effectLst>
              </a:rPr>
              <a:t>l call forth the spirit that turns the hearts of the children back to their Father.</a:t>
            </a:r>
          </a:p>
          <a:p>
            <a:pPr>
              <a:lnSpc>
                <a:spcPct val="120000"/>
              </a:lnSpc>
              <a:spcBef>
                <a:spcPts val="600"/>
              </a:spcBef>
            </a:pPr>
            <a:r>
              <a:rPr lang="en-GB" sz="4400" dirty="0" smtClean="0">
                <a:effectLst>
                  <a:outerShdw blurRad="38100" dist="38100" dir="2700000" algn="ctr" rotWithShape="0">
                    <a:schemeClr val="tx1"/>
                  </a:outerShdw>
                </a:effectLst>
              </a:rPr>
              <a:t>I </a:t>
            </a:r>
            <a:r>
              <a:rPr lang="en-GB" sz="4400" dirty="0">
                <a:effectLst>
                  <a:outerShdw blurRad="38100" dist="38100" dir="2700000" algn="ctr" rotWithShape="0">
                    <a:schemeClr val="tx1"/>
                  </a:outerShdw>
                </a:effectLst>
              </a:rPr>
              <a:t>call forth a new dimension in intimacy and relationship in sonship.</a:t>
            </a:r>
          </a:p>
          <a:p>
            <a:pPr>
              <a:lnSpc>
                <a:spcPct val="120000"/>
              </a:lnSpc>
              <a:spcBef>
                <a:spcPts val="600"/>
              </a:spcBef>
            </a:pPr>
            <a:r>
              <a:rPr lang="en-GB" sz="4400" dirty="0" smtClean="0">
                <a:effectLst>
                  <a:outerShdw blurRad="38100" dist="38100" dir="2700000" algn="ctr" rotWithShape="0">
                    <a:schemeClr val="tx1"/>
                  </a:outerShdw>
                </a:effectLst>
              </a:rPr>
              <a:t>I </a:t>
            </a:r>
            <a:r>
              <a:rPr lang="en-GB" sz="4400" dirty="0">
                <a:effectLst>
                  <a:outerShdw blurRad="38100" dist="38100" dir="2700000" algn="ctr" rotWithShape="0">
                    <a:schemeClr val="tx1"/>
                  </a:outerShdw>
                </a:effectLst>
              </a:rPr>
              <a:t>call forth the alignment in the spirit with the 4 faces of God.</a:t>
            </a:r>
          </a:p>
          <a:p>
            <a:pPr>
              <a:lnSpc>
                <a:spcPct val="120000"/>
              </a:lnSpc>
              <a:spcBef>
                <a:spcPts val="600"/>
              </a:spcBef>
            </a:pPr>
            <a:r>
              <a:rPr lang="en-GB" sz="4400" dirty="0">
                <a:effectLst>
                  <a:outerShdw blurRad="38100" dist="38100" dir="2700000" algn="ctr" rotWithShape="0">
                    <a:schemeClr val="tx1"/>
                  </a:outerShdw>
                </a:effectLst>
              </a:rPr>
              <a:t>I call forth a new dimension in revelation of ministry in alignment. </a:t>
            </a:r>
          </a:p>
        </p:txBody>
      </p:sp>
    </p:spTree>
    <p:extLst>
      <p:ext uri="{BB962C8B-B14F-4D97-AF65-F5344CB8AC3E}">
        <p14:creationId xmlns:p14="http://schemas.microsoft.com/office/powerpoint/2010/main" val="324019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King, Prophet, Apostle, </a:t>
            </a:r>
            <a:r>
              <a:rPr lang="en-GB" sz="4400" dirty="0">
                <a:effectLst>
                  <a:outerShdw blurRad="38100" dist="38100" dir="2700000" algn="ctr" rotWithShape="0">
                    <a:schemeClr val="tx1"/>
                  </a:outerShdw>
                </a:effectLst>
              </a:rPr>
              <a:t>Priest - Praise Prophetic Prayer Pastoral.</a:t>
            </a:r>
          </a:p>
          <a:p>
            <a:pPr>
              <a:lnSpc>
                <a:spcPct val="120000"/>
              </a:lnSpc>
              <a:spcBef>
                <a:spcPts val="600"/>
              </a:spcBef>
            </a:pPr>
            <a:r>
              <a:rPr lang="en-GB" sz="4400" dirty="0">
                <a:effectLst>
                  <a:outerShdw blurRad="38100" dist="38100" dir="2700000" algn="ctr" rotWithShape="0">
                    <a:schemeClr val="tx1"/>
                  </a:outerShdw>
                </a:effectLst>
              </a:rPr>
              <a:t>I decree a new foundational government be established through resonating with the sound frequency of heaven that is calling for restoration.</a:t>
            </a:r>
          </a:p>
          <a:p>
            <a:pPr>
              <a:lnSpc>
                <a:spcPct val="120000"/>
              </a:lnSpc>
              <a:spcBef>
                <a:spcPts val="600"/>
              </a:spcBef>
            </a:pPr>
            <a:r>
              <a:rPr lang="en-GB" sz="4400" dirty="0" smtClean="0">
                <a:effectLst>
                  <a:outerShdw blurRad="38100" dist="38100" dir="2700000" algn="ctr" rotWithShape="0">
                    <a:schemeClr val="tx1"/>
                  </a:outerShdw>
                </a:effectLst>
              </a:rPr>
              <a:t>I </a:t>
            </a:r>
            <a:r>
              <a:rPr lang="en-GB" sz="4400" dirty="0">
                <a:effectLst>
                  <a:outerShdw blurRad="38100" dist="38100" dir="2700000" algn="ctr" rotWithShape="0">
                    <a:schemeClr val="tx1"/>
                  </a:outerShdw>
                </a:effectLst>
              </a:rPr>
              <a:t>decree new kingdom government and a new season where Lords rise up and take their heavenly positions and responsibility to establish the new. </a:t>
            </a:r>
          </a:p>
        </p:txBody>
      </p:sp>
    </p:spTree>
    <p:extLst>
      <p:ext uri="{BB962C8B-B14F-4D97-AF65-F5344CB8AC3E}">
        <p14:creationId xmlns:p14="http://schemas.microsoft.com/office/powerpoint/2010/main" val="156413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lnSpcReduction="10000"/>
          </a:bodyPr>
          <a:lstStyle/>
          <a:p>
            <a:r>
              <a:rPr lang="en-GB" sz="4400" dirty="0">
                <a:effectLst>
                  <a:outerShdw blurRad="38100" dist="38100" dir="2700000" algn="ctr" rotWithShape="0">
                    <a:schemeClr val="tx1"/>
                  </a:outerShdw>
                </a:effectLst>
              </a:rPr>
              <a:t>Sealed with Lion Ox </a:t>
            </a:r>
            <a:r>
              <a:rPr lang="en-GB" sz="4400" dirty="0" smtClean="0">
                <a:effectLst>
                  <a:outerShdw blurRad="38100" dist="38100" dir="2700000" algn="ctr" rotWithShape="0">
                    <a:schemeClr val="tx1"/>
                  </a:outerShdw>
                </a:effectLst>
              </a:rPr>
              <a:t>Eagle seal of 3</a:t>
            </a:r>
            <a:endParaRPr lang="en-GB" sz="4400" dirty="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Agreement </a:t>
            </a:r>
            <a:r>
              <a:rPr lang="en-GB" sz="4400" dirty="0">
                <a:effectLst>
                  <a:outerShdw blurRad="38100" dist="38100" dir="2700000" algn="ctr" rotWithShape="0">
                    <a:schemeClr val="tx1"/>
                  </a:outerShdw>
                </a:effectLst>
              </a:rPr>
              <a:t>by man </a:t>
            </a:r>
            <a:r>
              <a:rPr lang="en-GB" sz="4400" dirty="0" smtClean="0">
                <a:effectLst>
                  <a:outerShdw blurRad="38100" dist="38100" dir="2700000" algn="ctr" rotWithShape="0">
                    <a:schemeClr val="tx1"/>
                  </a:outerShdw>
                </a:effectLst>
              </a:rPr>
              <a:t>the forth corner to </a:t>
            </a:r>
            <a:r>
              <a:rPr lang="en-GB" sz="4400" dirty="0">
                <a:effectLst>
                  <a:outerShdw blurRad="38100" dist="38100" dir="2700000" algn="ctr" rotWithShape="0">
                    <a:schemeClr val="tx1"/>
                  </a:outerShdw>
                </a:effectLst>
              </a:rPr>
              <a:t>open the everlasting door for blessing to be released. </a:t>
            </a:r>
          </a:p>
          <a:p>
            <a:r>
              <a:rPr lang="en-GB" sz="4400" dirty="0" smtClean="0">
                <a:effectLst>
                  <a:outerShdw blurRad="38100" dist="38100" dir="2700000" algn="ctr" rotWithShape="0">
                    <a:schemeClr val="tx1"/>
                  </a:outerShdw>
                </a:effectLst>
              </a:rPr>
              <a:t>Court </a:t>
            </a:r>
            <a:r>
              <a:rPr lang="en-GB" sz="4400" dirty="0">
                <a:effectLst>
                  <a:outerShdw blurRad="38100" dist="38100" dir="2700000" algn="ctr" rotWithShape="0">
                    <a:schemeClr val="tx1"/>
                  </a:outerShdw>
                </a:effectLst>
              </a:rPr>
              <a:t>of Chancellors </a:t>
            </a:r>
            <a:r>
              <a:rPr lang="en-GB" sz="4400" dirty="0" smtClean="0">
                <a:effectLst>
                  <a:outerShdw blurRad="38100" dist="38100" dir="2700000" algn="ctr" rotWithShape="0">
                    <a:schemeClr val="tx1"/>
                  </a:outerShdw>
                </a:effectLst>
              </a:rPr>
              <a:t>to a bench </a:t>
            </a:r>
            <a:r>
              <a:rPr lang="en-GB" sz="4400" dirty="0">
                <a:effectLst>
                  <a:outerShdw blurRad="38100" dist="38100" dir="2700000" algn="ctr" rotWithShape="0">
                    <a:schemeClr val="tx1"/>
                  </a:outerShdw>
                </a:effectLst>
              </a:rPr>
              <a:t>reviewing process before authorisation took place and court of scribes it was put into record room and displayed posted</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04803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a:t>Review 2013</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80728"/>
            <a:ext cx="9144000" cy="5877272"/>
          </a:xfrm>
        </p:spPr>
        <p:txBody>
          <a:bodyPr>
            <a:normAutofit/>
          </a:bodyPr>
          <a:lstStyle/>
          <a:p>
            <a:r>
              <a:rPr lang="en-GB" sz="4600" dirty="0">
                <a:effectLst>
                  <a:outerShdw blurRad="50800" dist="38100" dir="8100000" algn="tr" rotWithShape="0">
                    <a:prstClr val="black">
                      <a:alpha val="40000"/>
                    </a:prstClr>
                  </a:outerShdw>
                </a:effectLst>
              </a:rPr>
              <a:t>I saw the page in the black book edged with pearls again </a:t>
            </a:r>
            <a:r>
              <a:rPr lang="en-GB" sz="4600" dirty="0" smtClean="0">
                <a:effectLst>
                  <a:outerShdw blurRad="50800" dist="38100" dir="8100000" algn="tr" rotWithShape="0">
                    <a:prstClr val="black">
                      <a:alpha val="40000"/>
                    </a:prstClr>
                  </a:outerShdw>
                </a:effectLst>
              </a:rPr>
              <a:t>then I saw the </a:t>
            </a:r>
            <a:r>
              <a:rPr lang="en-GB" sz="4600" dirty="0">
                <a:effectLst>
                  <a:outerShdw blurRad="50800" dist="38100" dir="8100000" algn="tr" rotWithShape="0">
                    <a:prstClr val="black">
                      <a:alpha val="40000"/>
                    </a:prstClr>
                  </a:outerShdw>
                </a:effectLst>
              </a:rPr>
              <a:t>Law of Fatherhood and sonship was added to the </a:t>
            </a:r>
            <a:r>
              <a:rPr lang="en-GB" sz="4600" dirty="0" smtClean="0">
                <a:effectLst>
                  <a:outerShdw blurRad="50800" dist="38100" dir="8100000" algn="tr" rotWithShape="0">
                    <a:prstClr val="black">
                      <a:alpha val="40000"/>
                    </a:prstClr>
                  </a:outerShdw>
                </a:effectLst>
              </a:rPr>
              <a:t>book.</a:t>
            </a:r>
          </a:p>
          <a:p>
            <a:r>
              <a:rPr lang="en-GB" sz="4600" dirty="0" smtClean="0">
                <a:effectLst>
                  <a:outerShdw blurRad="50800" dist="38100" dir="8100000" algn="tr" rotWithShape="0">
                    <a:prstClr val="black">
                      <a:alpha val="40000"/>
                    </a:prstClr>
                  </a:outerShdw>
                </a:effectLst>
              </a:rPr>
              <a:t>I </a:t>
            </a:r>
            <a:r>
              <a:rPr lang="en-GB" sz="4600" dirty="0">
                <a:effectLst>
                  <a:outerShdw blurRad="50800" dist="38100" dir="8100000" algn="tr" rotWithShape="0">
                    <a:prstClr val="black">
                      <a:alpha val="40000"/>
                    </a:prstClr>
                  </a:outerShdw>
                </a:effectLst>
              </a:rPr>
              <a:t>saw the spirit of the Lord come stand in the room holding up the scales of justice in his hand and smiling</a:t>
            </a:r>
            <a:r>
              <a:rPr lang="en-GB" sz="4600" dirty="0" smtClean="0">
                <a:effectLst>
                  <a:outerShdw blurRad="50800" dist="38100" dir="8100000" algn="tr" rotWithShape="0">
                    <a:prstClr val="black">
                      <a:alpha val="40000"/>
                    </a:prstClr>
                  </a:outerShdw>
                </a:effectLst>
              </a:rPr>
              <a:t>.</a:t>
            </a:r>
            <a:endParaRPr lang="en-GB" sz="4600" dirty="0">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320002094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endParaRPr lang="en-GB" sz="4800" dirty="0" smtClean="0"/>
          </a:p>
        </p:txBody>
      </p:sp>
    </p:spTree>
    <p:extLst>
      <p:ext uri="{BB962C8B-B14F-4D97-AF65-F5344CB8AC3E}">
        <p14:creationId xmlns:p14="http://schemas.microsoft.com/office/powerpoint/2010/main" val="26349097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dirty="0"/>
              <a:t>Psalms 46:1-3 God is our refuge and strength, A very present help in trouble. Therefore we will not fear, though the earth should change And though the mountains slip into the heart of the sea; Though its waters roar and foam, Though the mountains quake at its swelling pride. Selah</a:t>
            </a:r>
            <a:r>
              <a:rPr lang="en-GB" dirty="0" smtClean="0"/>
              <a:t>. </a:t>
            </a:r>
            <a:endParaRPr lang="en-GB" dirty="0"/>
          </a:p>
        </p:txBody>
      </p:sp>
    </p:spTree>
    <p:extLst>
      <p:ext uri="{BB962C8B-B14F-4D97-AF65-F5344CB8AC3E}">
        <p14:creationId xmlns:p14="http://schemas.microsoft.com/office/powerpoint/2010/main" val="4006099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Autofit/>
          </a:bodyPr>
          <a:lstStyle/>
          <a:p>
            <a:pPr>
              <a:spcBef>
                <a:spcPts val="600"/>
              </a:spcBef>
            </a:pPr>
            <a:r>
              <a:rPr lang="en-GB" sz="4200" dirty="0"/>
              <a:t>Luke </a:t>
            </a:r>
            <a:r>
              <a:rPr lang="en-GB" sz="4200" dirty="0" smtClean="0"/>
              <a:t>1:69 And </a:t>
            </a:r>
            <a:r>
              <a:rPr lang="en-GB" sz="4200" dirty="0"/>
              <a:t>has raised up a horn of salvation for </a:t>
            </a:r>
            <a:r>
              <a:rPr lang="en-GB" sz="4200" dirty="0" smtClean="0"/>
              <a:t>us In </a:t>
            </a:r>
            <a:r>
              <a:rPr lang="en-GB" sz="4200" dirty="0"/>
              <a:t>the house of David His </a:t>
            </a:r>
            <a:r>
              <a:rPr lang="en-GB" sz="4200" dirty="0" smtClean="0"/>
              <a:t>servant 70 </a:t>
            </a:r>
            <a:r>
              <a:rPr lang="en-GB" sz="4200" dirty="0"/>
              <a:t>As He spoke by the </a:t>
            </a:r>
            <a:r>
              <a:rPr lang="en-GB" sz="4200" dirty="0">
                <a:solidFill>
                  <a:srgbClr val="FFFF00"/>
                </a:solidFill>
              </a:rPr>
              <a:t>mouth of His holy prophets from of </a:t>
            </a:r>
            <a:r>
              <a:rPr lang="en-GB" sz="4200" dirty="0" smtClean="0">
                <a:solidFill>
                  <a:srgbClr val="FFFF00"/>
                </a:solidFill>
              </a:rPr>
              <a:t>old</a:t>
            </a:r>
          </a:p>
          <a:p>
            <a:pPr>
              <a:spcBef>
                <a:spcPts val="600"/>
              </a:spcBef>
            </a:pPr>
            <a:r>
              <a:rPr lang="en-GB" sz="4200" dirty="0"/>
              <a:t>Isa 22:22 “Then I will set the </a:t>
            </a:r>
            <a:r>
              <a:rPr lang="en-GB" sz="4200" dirty="0">
                <a:solidFill>
                  <a:srgbClr val="FFFF00"/>
                </a:solidFill>
              </a:rPr>
              <a:t>key of the house of David</a:t>
            </a:r>
            <a:r>
              <a:rPr lang="en-GB" sz="4200" dirty="0"/>
              <a:t> on his </a:t>
            </a:r>
            <a:r>
              <a:rPr lang="en-GB" sz="4200" dirty="0" smtClean="0"/>
              <a:t>shoulder, When </a:t>
            </a:r>
            <a:r>
              <a:rPr lang="en-GB" sz="4200" dirty="0"/>
              <a:t>he opens no one will </a:t>
            </a:r>
            <a:r>
              <a:rPr lang="en-GB" sz="4200" dirty="0" smtClean="0"/>
              <a:t>shut, When </a:t>
            </a:r>
            <a:r>
              <a:rPr lang="en-GB" sz="4200" dirty="0"/>
              <a:t>he shuts no one will open</a:t>
            </a:r>
            <a:r>
              <a:rPr lang="en-GB" sz="4200" dirty="0" smtClean="0"/>
              <a:t>.</a:t>
            </a:r>
          </a:p>
        </p:txBody>
      </p:sp>
    </p:spTree>
    <p:extLst>
      <p:ext uri="{BB962C8B-B14F-4D97-AF65-F5344CB8AC3E}">
        <p14:creationId xmlns:p14="http://schemas.microsoft.com/office/powerpoint/2010/main" val="281255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a:t>Psalms </a:t>
            </a:r>
            <a:r>
              <a:rPr lang="en-GB" dirty="0" smtClean="0"/>
              <a:t>46:</a:t>
            </a:r>
            <a:r>
              <a:rPr lang="en-GB" dirty="0"/>
              <a:t>4 There is a </a:t>
            </a:r>
            <a:r>
              <a:rPr lang="en-GB" dirty="0">
                <a:solidFill>
                  <a:srgbClr val="FFFF00"/>
                </a:solidFill>
              </a:rPr>
              <a:t>river whose streams </a:t>
            </a:r>
            <a:r>
              <a:rPr lang="en-GB" dirty="0"/>
              <a:t>make glad the city of God, The holy dwelling places of the Most </a:t>
            </a:r>
            <a:r>
              <a:rPr lang="en-GB" dirty="0" smtClean="0"/>
              <a:t>High.5 God </a:t>
            </a:r>
            <a:r>
              <a:rPr lang="en-GB" dirty="0"/>
              <a:t>is in the midst of her, she will not be </a:t>
            </a:r>
            <a:r>
              <a:rPr lang="en-GB" dirty="0" smtClean="0"/>
              <a:t>moved; God </a:t>
            </a:r>
            <a:r>
              <a:rPr lang="en-GB" dirty="0"/>
              <a:t>will help her when morning </a:t>
            </a:r>
            <a:r>
              <a:rPr lang="en-GB" dirty="0" smtClean="0"/>
              <a:t>dawns. 6 </a:t>
            </a:r>
            <a:r>
              <a:rPr lang="en-GB" dirty="0"/>
              <a:t>The nations made an uproar, the kingdoms </a:t>
            </a:r>
            <a:r>
              <a:rPr lang="en-GB" dirty="0" smtClean="0"/>
              <a:t>tottered; He </a:t>
            </a:r>
            <a:r>
              <a:rPr lang="en-GB" dirty="0"/>
              <a:t>raised His voice, the earth </a:t>
            </a:r>
            <a:r>
              <a:rPr lang="en-GB" dirty="0" smtClean="0"/>
              <a:t>melted. 7 </a:t>
            </a:r>
            <a:r>
              <a:rPr lang="en-GB" dirty="0"/>
              <a:t>The Lord of hosts is with </a:t>
            </a:r>
            <a:r>
              <a:rPr lang="en-GB" dirty="0" smtClean="0"/>
              <a:t>us; The </a:t>
            </a:r>
            <a:r>
              <a:rPr lang="en-GB" dirty="0"/>
              <a:t>God of Jacob is our stronghold.  </a:t>
            </a:r>
          </a:p>
        </p:txBody>
      </p:sp>
    </p:spTree>
    <p:extLst>
      <p:ext uri="{BB962C8B-B14F-4D97-AF65-F5344CB8AC3E}">
        <p14:creationId xmlns:p14="http://schemas.microsoft.com/office/powerpoint/2010/main" val="105828938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a:t>Psalms </a:t>
            </a:r>
            <a:r>
              <a:rPr lang="en-GB" sz="4800" dirty="0" smtClean="0"/>
              <a:t>46:10-11“Be still cease </a:t>
            </a:r>
            <a:r>
              <a:rPr lang="en-GB" sz="4800" dirty="0"/>
              <a:t>striving and know that I am God; I will be exalted among the nations, I will be exalted in the earth." The Lord of hosts is with us; The God of Jacob is our stronghold. Selah</a:t>
            </a:r>
          </a:p>
        </p:txBody>
      </p:sp>
    </p:spTree>
    <p:extLst>
      <p:ext uri="{BB962C8B-B14F-4D97-AF65-F5344CB8AC3E}">
        <p14:creationId xmlns:p14="http://schemas.microsoft.com/office/powerpoint/2010/main" val="122554962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lstStyle/>
          <a:p>
            <a:r>
              <a:rPr lang="en-GB" sz="4400" dirty="0"/>
              <a:t>Gen 2:10 Now a river flowed out of Eden to water the garden; and from there it divided and became four rivers.</a:t>
            </a:r>
          </a:p>
          <a:p>
            <a:r>
              <a:rPr lang="en-GB" sz="4400" dirty="0" smtClean="0"/>
              <a:t>Rev </a:t>
            </a:r>
            <a:r>
              <a:rPr lang="en-GB" sz="4400" dirty="0"/>
              <a:t>22:1 Then he showed me a river of the water of life, clear as crystal, coming from the throne of God and of the Lamb, </a:t>
            </a:r>
            <a:endParaRPr lang="en-GB" sz="4400" dirty="0" smtClean="0"/>
          </a:p>
          <a:p>
            <a:endParaRPr lang="en-GB" dirty="0"/>
          </a:p>
        </p:txBody>
      </p:sp>
    </p:spTree>
    <p:extLst>
      <p:ext uri="{BB962C8B-B14F-4D97-AF65-F5344CB8AC3E}">
        <p14:creationId xmlns:p14="http://schemas.microsoft.com/office/powerpoint/2010/main" val="347243512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237049" cy="6858000"/>
          </a:xfrm>
          <a:effectLst/>
        </p:spPr>
      </p:pic>
    </p:spTree>
    <p:extLst>
      <p:ext uri="{BB962C8B-B14F-4D97-AF65-F5344CB8AC3E}">
        <p14:creationId xmlns:p14="http://schemas.microsoft.com/office/powerpoint/2010/main" val="405645915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6166"/>
          <a:stretch/>
        </p:blipFill>
        <p:spPr>
          <a:xfrm>
            <a:off x="0" y="-99391"/>
            <a:ext cx="9144000" cy="6957392"/>
          </a:xfrm>
          <a:prstGeom prst="rect">
            <a:avLst/>
          </a:prstGeom>
        </p:spPr>
      </p:pic>
    </p:spTree>
    <p:extLst>
      <p:ext uri="{BB962C8B-B14F-4D97-AF65-F5344CB8AC3E}">
        <p14:creationId xmlns:p14="http://schemas.microsoft.com/office/powerpoint/2010/main" val="180568500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71"/>
          <p:cNvSpPr txBox="1"/>
          <p:nvPr/>
        </p:nvSpPr>
        <p:spPr>
          <a:xfrm>
            <a:off x="3552487" y="1215885"/>
            <a:ext cx="857496" cy="381592"/>
          </a:xfrm>
          <a:prstGeom prst="rect">
            <a:avLst/>
          </a:prstGeom>
          <a:noFill/>
        </p:spPr>
        <p:txBody>
          <a:bodyPr wrap="square" lIns="0" tIns="0" rIns="0" bIns="0" rtlCol="0">
            <a:normAutofit/>
          </a:bodyPr>
          <a:lstStyle/>
          <a:p>
            <a:pPr algn="ctr"/>
            <a:endParaRPr lang="en-GB" dirty="0">
              <a:solidFill>
                <a:prstClr val="white"/>
              </a:solidFill>
              <a:latin typeface="Arial" pitchFamily="34" charset="0"/>
              <a:cs typeface="Arial" pitchFamily="34" charset="0"/>
            </a:endParaRPr>
          </a:p>
        </p:txBody>
      </p:sp>
      <p:grpSp>
        <p:nvGrpSpPr>
          <p:cNvPr id="2" name="Group 1"/>
          <p:cNvGrpSpPr/>
          <p:nvPr/>
        </p:nvGrpSpPr>
        <p:grpSpPr>
          <a:xfrm>
            <a:off x="2197143" y="1406681"/>
            <a:ext cx="3906434" cy="3906434"/>
            <a:chOff x="1411140" y="1406681"/>
            <a:chExt cx="3906434" cy="3906434"/>
          </a:xfrm>
        </p:grpSpPr>
        <p:sp>
          <p:nvSpPr>
            <p:cNvPr id="3" name="Oval 2"/>
            <p:cNvSpPr/>
            <p:nvPr/>
          </p:nvSpPr>
          <p:spPr>
            <a:xfrm>
              <a:off x="1411140" y="1406681"/>
              <a:ext cx="3906434" cy="3906434"/>
            </a:xfrm>
            <a:prstGeom prst="ellipse">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 name="Oval 3"/>
            <p:cNvSpPr/>
            <p:nvPr/>
          </p:nvSpPr>
          <p:spPr>
            <a:xfrm>
              <a:off x="2271445" y="2268279"/>
              <a:ext cx="2185824" cy="218582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Oval 4"/>
            <p:cNvSpPr/>
            <p:nvPr/>
          </p:nvSpPr>
          <p:spPr>
            <a:xfrm>
              <a:off x="2011355" y="2008189"/>
              <a:ext cx="2706004" cy="270600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Oval 5"/>
            <p:cNvSpPr/>
            <p:nvPr/>
          </p:nvSpPr>
          <p:spPr>
            <a:xfrm>
              <a:off x="1739938" y="1736772"/>
              <a:ext cx="3248838" cy="3248838"/>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8" name="TextBox 7"/>
          <p:cNvSpPr txBox="1"/>
          <p:nvPr/>
        </p:nvSpPr>
        <p:spPr>
          <a:xfrm>
            <a:off x="2069274" y="15949"/>
            <a:ext cx="4824536" cy="369332"/>
          </a:xfrm>
          <a:prstGeom prst="rect">
            <a:avLst/>
          </a:prstGeom>
          <a:noFill/>
        </p:spPr>
        <p:txBody>
          <a:bodyPr wrap="square" lIns="0" tIns="0" rIns="0" bIns="0" rtlCol="0">
            <a:spAutoFit/>
          </a:bodyPr>
          <a:lstStyle/>
          <a:p>
            <a:pPr algn="ctr"/>
            <a:r>
              <a:rPr lang="en-GB" sz="2400" dirty="0" smtClean="0">
                <a:solidFill>
                  <a:prstClr val="black"/>
                </a:solidFill>
              </a:rPr>
              <a:t>Governmental Structure of Church</a:t>
            </a:r>
            <a:endParaRPr lang="en-GB" sz="2400" dirty="0">
              <a:solidFill>
                <a:prstClr val="black"/>
              </a:solidFill>
            </a:endParaRPr>
          </a:p>
        </p:txBody>
      </p:sp>
      <p:cxnSp>
        <p:nvCxnSpPr>
          <p:cNvPr id="9" name="Straight Connector 8"/>
          <p:cNvCxnSpPr/>
          <p:nvPr/>
        </p:nvCxnSpPr>
        <p:spPr>
          <a:xfrm>
            <a:off x="4175956" y="1449358"/>
            <a:ext cx="0" cy="1224136"/>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665663" y="2199419"/>
            <a:ext cx="1064725" cy="948149"/>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52375" y="2224206"/>
            <a:ext cx="1017408" cy="748832"/>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4727978" y="3574313"/>
            <a:ext cx="1375599" cy="385242"/>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4293167" y="3973380"/>
            <a:ext cx="611870" cy="1141708"/>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197143" y="3577394"/>
            <a:ext cx="1275990" cy="73142"/>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161079" y="3959555"/>
            <a:ext cx="726845" cy="1155533"/>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22416" y="470142"/>
            <a:ext cx="6175134" cy="745744"/>
          </a:xfrm>
          <a:prstGeom prst="rect">
            <a:avLst/>
          </a:prstGeom>
          <a:noFill/>
        </p:spPr>
        <p:txBody>
          <a:bodyPr wrap="square" lIns="0" tIns="0" rIns="0" bIns="0" rtlCol="0">
            <a:noAutofit/>
          </a:bodyPr>
          <a:lstStyle/>
          <a:p>
            <a:pPr algn="ctr"/>
            <a:r>
              <a:rPr lang="en-GB" sz="2000" dirty="0" smtClean="0">
                <a:solidFill>
                  <a:prstClr val="black"/>
                </a:solidFill>
                <a:latin typeface="Arial" pitchFamily="34" charset="0"/>
                <a:cs typeface="Arial" pitchFamily="34" charset="0"/>
              </a:rPr>
              <a:t>House Church</a:t>
            </a:r>
            <a:br>
              <a:rPr lang="en-GB" sz="2000" dirty="0" smtClean="0">
                <a:solidFill>
                  <a:prstClr val="black"/>
                </a:solidFill>
                <a:latin typeface="Arial" pitchFamily="34" charset="0"/>
                <a:cs typeface="Arial" pitchFamily="34" charset="0"/>
              </a:rPr>
            </a:br>
            <a:r>
              <a:rPr lang="en-GB" sz="2000" dirty="0" smtClean="0">
                <a:solidFill>
                  <a:prstClr val="black"/>
                </a:solidFill>
                <a:latin typeface="Arial" pitchFamily="34" charset="0"/>
                <a:cs typeface="Arial" pitchFamily="34" charset="0"/>
              </a:rPr>
              <a:t>7 house officers, elders, gate keepers</a:t>
            </a:r>
            <a:endParaRPr lang="en-GB" sz="2000" dirty="0">
              <a:solidFill>
                <a:prstClr val="white"/>
              </a:solidFill>
              <a:latin typeface="Arial" pitchFamily="34" charset="0"/>
              <a:cs typeface="Arial" pitchFamily="34" charset="0"/>
            </a:endParaRPr>
          </a:p>
        </p:txBody>
      </p:sp>
      <p:sp>
        <p:nvSpPr>
          <p:cNvPr id="20" name="TextBox 19"/>
          <p:cNvSpPr txBox="1"/>
          <p:nvPr/>
        </p:nvSpPr>
        <p:spPr>
          <a:xfrm>
            <a:off x="2921215" y="6180340"/>
            <a:ext cx="2846060" cy="432048"/>
          </a:xfrm>
          <a:prstGeom prst="rect">
            <a:avLst/>
          </a:prstGeom>
          <a:noFill/>
        </p:spPr>
        <p:txBody>
          <a:bodyPr wrap="square" lIns="0" tIns="0" rIns="0" bIns="0" rtlCol="0">
            <a:normAutofit/>
          </a:bodyPr>
          <a:lstStyle/>
          <a:p>
            <a:pPr algn="ctr"/>
            <a:r>
              <a:rPr lang="en-GB" sz="2400" dirty="0" smtClean="0">
                <a:solidFill>
                  <a:prstClr val="black"/>
                </a:solidFill>
                <a:latin typeface="Arial" pitchFamily="34" charset="0"/>
                <a:cs typeface="Arial" pitchFamily="34" charset="0"/>
              </a:rPr>
              <a:t>7 redemptive gifts</a:t>
            </a:r>
            <a:endParaRPr lang="en-GB" sz="2400" dirty="0">
              <a:solidFill>
                <a:prstClr val="white"/>
              </a:solidFill>
              <a:latin typeface="Arial" pitchFamily="34" charset="0"/>
              <a:cs typeface="Arial" pitchFamily="34" charset="0"/>
            </a:endParaRPr>
          </a:p>
        </p:txBody>
      </p:sp>
      <p:sp>
        <p:nvSpPr>
          <p:cNvPr id="21" name="Oval 20"/>
          <p:cNvSpPr/>
          <p:nvPr/>
        </p:nvSpPr>
        <p:spPr>
          <a:xfrm>
            <a:off x="3446875" y="2633423"/>
            <a:ext cx="1458162" cy="1458162"/>
          </a:xfrm>
          <a:prstGeom prst="ellipse">
            <a:avLst/>
          </a:prstGeom>
          <a:solidFill>
            <a:srgbClr val="2304A8"/>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endParaRPr lang="en-GB" dirty="0">
              <a:solidFill>
                <a:prstClr val="white"/>
              </a:solidFill>
            </a:endParaRPr>
          </a:p>
        </p:txBody>
      </p:sp>
      <p:sp>
        <p:nvSpPr>
          <p:cNvPr id="22" name="Oval 21"/>
          <p:cNvSpPr/>
          <p:nvPr/>
        </p:nvSpPr>
        <p:spPr>
          <a:xfrm>
            <a:off x="3887924" y="3074472"/>
            <a:ext cx="576064" cy="5760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5000" lnSpcReduction="20000"/>
          </a:bodyPr>
          <a:lstStyle/>
          <a:p>
            <a:pPr algn="ctr"/>
            <a:r>
              <a:rPr lang="en-GB" dirty="0" smtClean="0">
                <a:solidFill>
                  <a:srgbClr val="FFFF00"/>
                </a:solidFill>
              </a:rPr>
              <a:t>3 God</a:t>
            </a:r>
            <a:endParaRPr lang="en-GB" dirty="0">
              <a:solidFill>
                <a:srgbClr val="FFFF00"/>
              </a:solidFill>
            </a:endParaRPr>
          </a:p>
        </p:txBody>
      </p:sp>
      <p:sp>
        <p:nvSpPr>
          <p:cNvPr id="36" name="TextBox 35"/>
          <p:cNvSpPr txBox="1"/>
          <p:nvPr/>
        </p:nvSpPr>
        <p:spPr>
          <a:xfrm>
            <a:off x="3173977" y="1948989"/>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Ruler</a:t>
            </a:r>
            <a:endParaRPr lang="en-GB" dirty="0">
              <a:solidFill>
                <a:prstClr val="white"/>
              </a:solidFill>
              <a:latin typeface="Arial" pitchFamily="34" charset="0"/>
              <a:cs typeface="Arial" pitchFamily="34" charset="0"/>
            </a:endParaRPr>
          </a:p>
        </p:txBody>
      </p:sp>
      <p:sp>
        <p:nvSpPr>
          <p:cNvPr id="37" name="TextBox 36"/>
          <p:cNvSpPr txBox="1"/>
          <p:nvPr/>
        </p:nvSpPr>
        <p:spPr>
          <a:xfrm>
            <a:off x="2431509" y="2952898"/>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Servant</a:t>
            </a:r>
            <a:endParaRPr lang="en-GB" dirty="0">
              <a:solidFill>
                <a:prstClr val="white"/>
              </a:solidFill>
              <a:latin typeface="Arial" pitchFamily="34" charset="0"/>
              <a:cs typeface="Arial" pitchFamily="34" charset="0"/>
            </a:endParaRPr>
          </a:p>
        </p:txBody>
      </p:sp>
      <p:sp>
        <p:nvSpPr>
          <p:cNvPr id="38" name="TextBox 37"/>
          <p:cNvSpPr txBox="1"/>
          <p:nvPr/>
        </p:nvSpPr>
        <p:spPr>
          <a:xfrm>
            <a:off x="2658130" y="4045240"/>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Giver</a:t>
            </a:r>
            <a:endParaRPr lang="en-GB" dirty="0">
              <a:solidFill>
                <a:prstClr val="white"/>
              </a:solidFill>
              <a:latin typeface="Arial" pitchFamily="34" charset="0"/>
              <a:cs typeface="Arial" pitchFamily="34" charset="0"/>
            </a:endParaRPr>
          </a:p>
        </p:txBody>
      </p:sp>
      <p:sp>
        <p:nvSpPr>
          <p:cNvPr id="39" name="TextBox 38"/>
          <p:cNvSpPr txBox="1"/>
          <p:nvPr/>
        </p:nvSpPr>
        <p:spPr>
          <a:xfrm>
            <a:off x="3674284" y="4701838"/>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Mercy</a:t>
            </a:r>
            <a:endParaRPr lang="en-GB" dirty="0">
              <a:solidFill>
                <a:prstClr val="white"/>
              </a:solidFill>
              <a:latin typeface="Arial" pitchFamily="34" charset="0"/>
              <a:cs typeface="Arial" pitchFamily="34" charset="0"/>
            </a:endParaRPr>
          </a:p>
        </p:txBody>
      </p:sp>
      <p:sp>
        <p:nvSpPr>
          <p:cNvPr id="40" name="TextBox 39"/>
          <p:cNvSpPr txBox="1"/>
          <p:nvPr/>
        </p:nvSpPr>
        <p:spPr>
          <a:xfrm>
            <a:off x="4693933" y="4185885"/>
            <a:ext cx="949092"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Exhorter</a:t>
            </a:r>
            <a:endParaRPr lang="en-GB" dirty="0">
              <a:solidFill>
                <a:prstClr val="white"/>
              </a:solidFill>
              <a:latin typeface="Arial" pitchFamily="34" charset="0"/>
              <a:cs typeface="Arial" pitchFamily="34" charset="0"/>
            </a:endParaRPr>
          </a:p>
        </p:txBody>
      </p:sp>
      <p:sp>
        <p:nvSpPr>
          <p:cNvPr id="41" name="TextBox 40"/>
          <p:cNvSpPr txBox="1"/>
          <p:nvPr/>
        </p:nvSpPr>
        <p:spPr>
          <a:xfrm>
            <a:off x="5149033" y="3196046"/>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Prophet</a:t>
            </a:r>
            <a:endParaRPr lang="en-GB" dirty="0">
              <a:solidFill>
                <a:prstClr val="white"/>
              </a:solidFill>
              <a:latin typeface="Arial" pitchFamily="34" charset="0"/>
              <a:cs typeface="Arial" pitchFamily="34" charset="0"/>
            </a:endParaRPr>
          </a:p>
        </p:txBody>
      </p:sp>
      <p:sp>
        <p:nvSpPr>
          <p:cNvPr id="42" name="TextBox 41"/>
          <p:cNvSpPr txBox="1"/>
          <p:nvPr/>
        </p:nvSpPr>
        <p:spPr>
          <a:xfrm>
            <a:off x="4344245" y="2061426"/>
            <a:ext cx="962703" cy="258567"/>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Teacher</a:t>
            </a:r>
            <a:endParaRPr lang="en-GB" dirty="0">
              <a:solidFill>
                <a:prstClr val="white"/>
              </a:solidFill>
              <a:latin typeface="Arial" pitchFamily="34" charset="0"/>
              <a:cs typeface="Arial" pitchFamily="34" charset="0"/>
            </a:endParaRPr>
          </a:p>
        </p:txBody>
      </p:sp>
      <p:sp>
        <p:nvSpPr>
          <p:cNvPr id="7" name="TextBox 6"/>
          <p:cNvSpPr txBox="1"/>
          <p:nvPr/>
        </p:nvSpPr>
        <p:spPr>
          <a:xfrm>
            <a:off x="6732240" y="1406681"/>
            <a:ext cx="1728192" cy="646331"/>
          </a:xfrm>
          <a:prstGeom prst="rect">
            <a:avLst/>
          </a:prstGeom>
          <a:noFill/>
        </p:spPr>
        <p:txBody>
          <a:bodyPr wrap="square" rtlCol="0">
            <a:spAutoFit/>
          </a:bodyPr>
          <a:lstStyle/>
          <a:p>
            <a:pPr algn="ctr"/>
            <a:r>
              <a:rPr lang="en-GB" dirty="0" smtClean="0">
                <a:solidFill>
                  <a:prstClr val="black"/>
                </a:solidFill>
              </a:rPr>
              <a:t>Ministry to the church</a:t>
            </a:r>
            <a:endParaRPr lang="en-GB" dirty="0">
              <a:solidFill>
                <a:prstClr val="black"/>
              </a:solidFill>
            </a:endParaRPr>
          </a:p>
        </p:txBody>
      </p:sp>
      <p:sp>
        <p:nvSpPr>
          <p:cNvPr id="28" name="TextBox 27"/>
          <p:cNvSpPr txBox="1"/>
          <p:nvPr/>
        </p:nvSpPr>
        <p:spPr>
          <a:xfrm>
            <a:off x="6855546" y="2792863"/>
            <a:ext cx="1728192" cy="646331"/>
          </a:xfrm>
          <a:prstGeom prst="rect">
            <a:avLst/>
          </a:prstGeom>
          <a:noFill/>
        </p:spPr>
        <p:txBody>
          <a:bodyPr wrap="square" rtlCol="0">
            <a:spAutoFit/>
          </a:bodyPr>
          <a:lstStyle/>
          <a:p>
            <a:pPr algn="ctr"/>
            <a:r>
              <a:rPr lang="en-GB" dirty="0" smtClean="0">
                <a:solidFill>
                  <a:prstClr val="black"/>
                </a:solidFill>
              </a:rPr>
              <a:t>7 Gate keepers</a:t>
            </a:r>
          </a:p>
          <a:p>
            <a:pPr algn="ctr"/>
            <a:r>
              <a:rPr lang="en-GB" dirty="0" smtClean="0">
                <a:solidFill>
                  <a:prstClr val="black"/>
                </a:solidFill>
              </a:rPr>
              <a:t>In and out</a:t>
            </a:r>
            <a:endParaRPr lang="en-GB" dirty="0">
              <a:solidFill>
                <a:prstClr val="black"/>
              </a:solidFill>
            </a:endParaRPr>
          </a:p>
        </p:txBody>
      </p:sp>
      <p:sp>
        <p:nvSpPr>
          <p:cNvPr id="29" name="TextBox 28"/>
          <p:cNvSpPr txBox="1"/>
          <p:nvPr/>
        </p:nvSpPr>
        <p:spPr>
          <a:xfrm>
            <a:off x="6732240" y="4221068"/>
            <a:ext cx="1728192" cy="1754326"/>
          </a:xfrm>
          <a:prstGeom prst="rect">
            <a:avLst/>
          </a:prstGeom>
          <a:noFill/>
        </p:spPr>
        <p:txBody>
          <a:bodyPr wrap="square" rtlCol="0">
            <a:spAutoFit/>
          </a:bodyPr>
          <a:lstStyle/>
          <a:p>
            <a:pPr algn="ctr"/>
            <a:r>
              <a:rPr lang="en-GB" dirty="0" smtClean="0">
                <a:solidFill>
                  <a:prstClr val="black"/>
                </a:solidFill>
              </a:rPr>
              <a:t>Love, safety, security, growth, transformation</a:t>
            </a:r>
          </a:p>
          <a:p>
            <a:pPr algn="ctr"/>
            <a:r>
              <a:rPr lang="en-GB" dirty="0" smtClean="0">
                <a:solidFill>
                  <a:prstClr val="black"/>
                </a:solidFill>
              </a:rPr>
              <a:t>Culture of Honour</a:t>
            </a:r>
          </a:p>
        </p:txBody>
      </p:sp>
      <p:sp>
        <p:nvSpPr>
          <p:cNvPr id="30" name="TextBox 29"/>
          <p:cNvSpPr txBox="1"/>
          <p:nvPr/>
        </p:nvSpPr>
        <p:spPr>
          <a:xfrm>
            <a:off x="276935" y="1415095"/>
            <a:ext cx="1728192" cy="923330"/>
          </a:xfrm>
          <a:prstGeom prst="rect">
            <a:avLst/>
          </a:prstGeom>
          <a:noFill/>
        </p:spPr>
        <p:txBody>
          <a:bodyPr wrap="square" rtlCol="0">
            <a:spAutoFit/>
          </a:bodyPr>
          <a:lstStyle/>
          <a:p>
            <a:pPr algn="ctr"/>
            <a:r>
              <a:rPr lang="en-GB" dirty="0" smtClean="0">
                <a:solidFill>
                  <a:prstClr val="black"/>
                </a:solidFill>
              </a:rPr>
              <a:t>4 Visionary principles  is outworked</a:t>
            </a:r>
            <a:endParaRPr lang="en-GB" dirty="0">
              <a:solidFill>
                <a:prstClr val="black"/>
              </a:solidFill>
            </a:endParaRPr>
          </a:p>
        </p:txBody>
      </p:sp>
      <p:sp>
        <p:nvSpPr>
          <p:cNvPr id="31" name="TextBox 30"/>
          <p:cNvSpPr txBox="1"/>
          <p:nvPr/>
        </p:nvSpPr>
        <p:spPr>
          <a:xfrm>
            <a:off x="3591916" y="2768715"/>
            <a:ext cx="1224136" cy="323385"/>
          </a:xfrm>
          <a:prstGeom prst="rect">
            <a:avLst/>
          </a:prstGeom>
          <a:noFill/>
        </p:spPr>
        <p:txBody>
          <a:bodyPr wrap="square" lIns="0" tIns="0" rIns="0" bIns="0" rtlCol="0">
            <a:normAutofit/>
          </a:bodyPr>
          <a:lstStyle/>
          <a:p>
            <a:pPr algn="ctr"/>
            <a:r>
              <a:rPr lang="en-GB" dirty="0" smtClean="0">
                <a:solidFill>
                  <a:schemeClr val="bg1"/>
                </a:solidFill>
                <a:latin typeface="Arial" pitchFamily="34" charset="0"/>
                <a:cs typeface="Arial" pitchFamily="34" charset="0"/>
              </a:rPr>
              <a:t>3 AC</a:t>
            </a:r>
            <a:endParaRPr lang="en-GB"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71314951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pPr>
              <a:lnSpc>
                <a:spcPct val="120000"/>
              </a:lnSpc>
              <a:spcBef>
                <a:spcPts val="600"/>
              </a:spcBef>
            </a:pPr>
            <a:r>
              <a:rPr lang="en-GB" sz="4500" dirty="0" smtClean="0">
                <a:effectLst>
                  <a:outerShdw blurRad="38100" dist="38100" dir="2700000" algn="ctr" rotWithShape="0">
                    <a:schemeClr val="tx1"/>
                  </a:outerShdw>
                </a:effectLst>
              </a:rPr>
              <a:t>7 elders or gatekeepers are responsible for outworking the visionary principles</a:t>
            </a:r>
          </a:p>
          <a:p>
            <a:pPr>
              <a:lnSpc>
                <a:spcPct val="120000"/>
              </a:lnSpc>
              <a:spcBef>
                <a:spcPts val="600"/>
              </a:spcBef>
            </a:pPr>
            <a:r>
              <a:rPr lang="en-GB" sz="4500" dirty="0" smtClean="0">
                <a:effectLst>
                  <a:outerShdw blurRad="38100" dist="38100" dir="2700000" algn="ctr" rotWithShape="0">
                    <a:schemeClr val="tx1"/>
                  </a:outerShdw>
                </a:effectLst>
              </a:rPr>
              <a:t>So we have an environment where people can:</a:t>
            </a:r>
          </a:p>
          <a:p>
            <a:pPr>
              <a:lnSpc>
                <a:spcPct val="120000"/>
              </a:lnSpc>
              <a:spcBef>
                <a:spcPts val="600"/>
              </a:spcBef>
            </a:pPr>
            <a:r>
              <a:rPr lang="en-GB" sz="4500" dirty="0" smtClean="0">
                <a:effectLst>
                  <a:outerShdw blurRad="38100" dist="38100" dir="2700000" algn="ctr" rotWithShape="0">
                    <a:schemeClr val="tx1"/>
                  </a:outerShdw>
                </a:effectLst>
              </a:rPr>
              <a:t>Live in and live out the manifest presence of God</a:t>
            </a:r>
          </a:p>
          <a:p>
            <a:pPr>
              <a:lnSpc>
                <a:spcPct val="120000"/>
              </a:lnSpc>
              <a:spcBef>
                <a:spcPts val="600"/>
              </a:spcBef>
            </a:pPr>
            <a:r>
              <a:rPr lang="en-GB" sz="4500" dirty="0" smtClean="0">
                <a:effectLst>
                  <a:outerShdw blurRad="38100" dist="38100" dir="2700000" algn="ctr" rotWithShape="0">
                    <a:schemeClr val="tx1"/>
                  </a:outerShdw>
                </a:effectLst>
              </a:rPr>
              <a:t>Find and fulfil their destiny</a:t>
            </a:r>
          </a:p>
          <a:p>
            <a:pPr>
              <a:lnSpc>
                <a:spcPct val="120000"/>
              </a:lnSpc>
              <a:spcBef>
                <a:spcPts val="600"/>
              </a:spcBef>
            </a:pPr>
            <a:r>
              <a:rPr lang="en-GB" sz="4500" dirty="0" smtClean="0">
                <a:effectLst>
                  <a:outerShdw blurRad="38100" dist="38100" dir="2700000" algn="ctr" rotWithShape="0">
                    <a:schemeClr val="tx1"/>
                  </a:outerShdw>
                </a:effectLst>
              </a:rPr>
              <a:t>Be </a:t>
            </a:r>
            <a:r>
              <a:rPr lang="en-GB" sz="4500" dirty="0">
                <a:effectLst>
                  <a:outerShdw blurRad="38100" dist="38100" dir="2700000" algn="ctr" rotWithShape="0">
                    <a:schemeClr val="tx1"/>
                  </a:outerShdw>
                </a:effectLst>
              </a:rPr>
              <a:t>free </a:t>
            </a:r>
            <a:r>
              <a:rPr lang="en-GB" sz="4500" dirty="0" smtClean="0">
                <a:effectLst>
                  <a:outerShdw blurRad="38100" dist="38100" dir="2700000" algn="ctr" rotWithShape="0">
                    <a:schemeClr val="tx1"/>
                  </a:outerShdw>
                </a:effectLst>
              </a:rPr>
              <a:t>in </a:t>
            </a:r>
            <a:r>
              <a:rPr lang="en-GB" sz="4500" dirty="0">
                <a:effectLst>
                  <a:outerShdw blurRad="38100" dist="38100" dir="2700000" algn="ctr" rotWithShape="0">
                    <a:schemeClr val="tx1"/>
                  </a:outerShdw>
                </a:effectLst>
              </a:rPr>
              <a:t>accordance with their redemptive gifts and </a:t>
            </a:r>
            <a:r>
              <a:rPr lang="en-GB" sz="4500" dirty="0" smtClean="0">
                <a:effectLst>
                  <a:outerShdw blurRad="38100" dist="38100" dir="2700000" algn="ctr" rotWithShape="0">
                    <a:schemeClr val="tx1"/>
                  </a:outerShdw>
                </a:effectLst>
              </a:rPr>
              <a:t>destiny</a:t>
            </a:r>
          </a:p>
          <a:p>
            <a:pPr>
              <a:lnSpc>
                <a:spcPct val="120000"/>
              </a:lnSpc>
              <a:spcBef>
                <a:spcPts val="600"/>
              </a:spcBef>
            </a:pPr>
            <a:r>
              <a:rPr lang="en-GB" sz="4500" dirty="0" smtClean="0">
                <a:effectLst>
                  <a:outerShdw blurRad="38100" dist="38100" dir="2700000" algn="ctr" rotWithShape="0">
                    <a:schemeClr val="tx1"/>
                  </a:outerShdw>
                </a:effectLst>
              </a:rPr>
              <a:t>In the context of being an ARC</a:t>
            </a:r>
          </a:p>
          <a:p>
            <a:pPr>
              <a:lnSpc>
                <a:spcPct val="120000"/>
              </a:lnSpc>
              <a:spcBef>
                <a:spcPts val="600"/>
              </a:spcBef>
            </a:pPr>
            <a:r>
              <a:rPr lang="en-GB" sz="4500" dirty="0" smtClean="0">
                <a:effectLst>
                  <a:outerShdw blurRad="38100" dist="38100" dir="2700000" algn="ctr" rotWithShape="0">
                    <a:schemeClr val="tx1"/>
                  </a:outerShdw>
                </a:effectLst>
              </a:rPr>
              <a:t>Heavenly and earthly resonance unity, harmony </a:t>
            </a:r>
          </a:p>
          <a:p>
            <a:pPr marL="0" indent="0">
              <a:buNone/>
            </a:pPr>
            <a:endParaRPr lang="en-GB" sz="4400" dirty="0">
              <a:effectLst>
                <a:outerShdw blurRad="38100" dist="38100" dir="2700000" algn="ctr" rotWithShape="0">
                  <a:schemeClr val="tx1"/>
                </a:outerShdw>
              </a:effectLst>
            </a:endParaRPr>
          </a:p>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00008971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1164" y="1700414"/>
            <a:ext cx="752475" cy="473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58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0873" y="333375"/>
            <a:ext cx="449262"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88" name="Text Box 4"/>
          <p:cNvSpPr txBox="1">
            <a:spLocks noChangeArrowheads="1"/>
          </p:cNvSpPr>
          <p:nvPr/>
        </p:nvSpPr>
        <p:spPr bwMode="auto">
          <a:xfrm>
            <a:off x="1320245" y="5628747"/>
            <a:ext cx="11525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Health</a:t>
            </a:r>
          </a:p>
        </p:txBody>
      </p:sp>
      <p:sp>
        <p:nvSpPr>
          <p:cNvPr id="67589" name="Text Box 5"/>
          <p:cNvSpPr txBox="1">
            <a:spLocks noChangeArrowheads="1"/>
          </p:cNvSpPr>
          <p:nvPr/>
        </p:nvSpPr>
        <p:spPr bwMode="auto">
          <a:xfrm>
            <a:off x="2533863" y="5628747"/>
            <a:ext cx="13684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Freedom</a:t>
            </a:r>
          </a:p>
        </p:txBody>
      </p:sp>
      <p:sp>
        <p:nvSpPr>
          <p:cNvPr id="67590" name="Text Box 6"/>
          <p:cNvSpPr txBox="1">
            <a:spLocks noChangeArrowheads="1"/>
          </p:cNvSpPr>
          <p:nvPr/>
        </p:nvSpPr>
        <p:spPr bwMode="auto">
          <a:xfrm>
            <a:off x="3948236" y="5626385"/>
            <a:ext cx="1152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smtClean="0">
                <a:solidFill>
                  <a:schemeClr val="bg1"/>
                </a:solidFill>
                <a:latin typeface="Tahoma" pitchFamily="34" charset="0"/>
              </a:rPr>
              <a:t>Harmony</a:t>
            </a:r>
            <a:endParaRPr lang="en-GB" dirty="0">
              <a:solidFill>
                <a:schemeClr val="bg1"/>
              </a:solidFill>
              <a:latin typeface="Tahoma" pitchFamily="34" charset="0"/>
            </a:endParaRPr>
          </a:p>
        </p:txBody>
      </p:sp>
      <p:sp>
        <p:nvSpPr>
          <p:cNvPr id="67591" name="Text Box 7"/>
          <p:cNvSpPr txBox="1">
            <a:spLocks noChangeArrowheads="1"/>
          </p:cNvSpPr>
          <p:nvPr/>
        </p:nvSpPr>
        <p:spPr bwMode="auto">
          <a:xfrm>
            <a:off x="5273257" y="5626385"/>
            <a:ext cx="1152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smtClean="0">
                <a:solidFill>
                  <a:schemeClr val="bg1"/>
                </a:solidFill>
                <a:latin typeface="Tahoma" pitchFamily="34" charset="0"/>
              </a:rPr>
              <a:t>Blessing</a:t>
            </a:r>
            <a:endParaRPr lang="en-GB" dirty="0">
              <a:solidFill>
                <a:schemeClr val="bg1"/>
              </a:solidFill>
              <a:latin typeface="Tahoma" pitchFamily="34" charset="0"/>
            </a:endParaRPr>
          </a:p>
        </p:txBody>
      </p:sp>
      <p:sp>
        <p:nvSpPr>
          <p:cNvPr id="67592" name="Text Box 8"/>
          <p:cNvSpPr txBox="1">
            <a:spLocks noChangeArrowheads="1"/>
          </p:cNvSpPr>
          <p:nvPr/>
        </p:nvSpPr>
        <p:spPr bwMode="auto">
          <a:xfrm>
            <a:off x="160048" y="5626385"/>
            <a:ext cx="11974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smtClean="0">
                <a:solidFill>
                  <a:schemeClr val="bg1"/>
                </a:solidFill>
                <a:latin typeface="Tahoma" pitchFamily="34" charset="0"/>
              </a:rPr>
              <a:t>Good news</a:t>
            </a:r>
            <a:endParaRPr lang="en-GB" dirty="0">
              <a:solidFill>
                <a:schemeClr val="bg1"/>
              </a:solidFill>
              <a:latin typeface="Tahoma" pitchFamily="34" charset="0"/>
            </a:endParaRPr>
          </a:p>
        </p:txBody>
      </p:sp>
      <p:sp>
        <p:nvSpPr>
          <p:cNvPr id="67593" name="Text Box 9"/>
          <p:cNvSpPr txBox="1">
            <a:spLocks noChangeArrowheads="1"/>
          </p:cNvSpPr>
          <p:nvPr/>
        </p:nvSpPr>
        <p:spPr bwMode="auto">
          <a:xfrm>
            <a:off x="3313112" y="2420888"/>
            <a:ext cx="200501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smtClean="0">
                <a:solidFill>
                  <a:schemeClr val="bg1"/>
                </a:solidFill>
                <a:latin typeface="Tahoma" pitchFamily="34" charset="0"/>
              </a:rPr>
              <a:t>FREEDOM ARC</a:t>
            </a:r>
            <a:endParaRPr lang="en-GB" dirty="0">
              <a:solidFill>
                <a:schemeClr val="bg1"/>
              </a:solidFill>
              <a:latin typeface="Tahoma" pitchFamily="34" charset="0"/>
            </a:endParaRPr>
          </a:p>
        </p:txBody>
      </p:sp>
      <p:sp>
        <p:nvSpPr>
          <p:cNvPr id="67594" name="AutoShape 10"/>
          <p:cNvSpPr>
            <a:spLocks noChangeAspect="1" noChangeArrowheads="1"/>
          </p:cNvSpPr>
          <p:nvPr/>
        </p:nvSpPr>
        <p:spPr bwMode="auto">
          <a:xfrm rot="10800000">
            <a:off x="3628230" y="1177924"/>
            <a:ext cx="1312863" cy="1260475"/>
          </a:xfrm>
          <a:custGeom>
            <a:avLst/>
            <a:gdLst>
              <a:gd name="T0" fmla="*/ 1148755 w 21600"/>
              <a:gd name="T1" fmla="*/ 630238 h 21600"/>
              <a:gd name="T2" fmla="*/ 656432 w 21600"/>
              <a:gd name="T3" fmla="*/ 1260475 h 21600"/>
              <a:gd name="T4" fmla="*/ 164108 w 21600"/>
              <a:gd name="T5" fmla="*/ 630238 h 21600"/>
              <a:gd name="T6" fmla="*/ 65643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sp>
        <p:nvSpPr>
          <p:cNvPr id="67598" name="Text Box 18"/>
          <p:cNvSpPr txBox="1">
            <a:spLocks noChangeArrowheads="1"/>
          </p:cNvSpPr>
          <p:nvPr/>
        </p:nvSpPr>
        <p:spPr bwMode="auto">
          <a:xfrm>
            <a:off x="3708400" y="0"/>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smtClean="0">
                <a:solidFill>
                  <a:schemeClr val="bg1"/>
                </a:solidFill>
                <a:latin typeface="Tahoma" pitchFamily="34" charset="0"/>
              </a:rPr>
              <a:t>Kings</a:t>
            </a:r>
            <a:endParaRPr lang="en-GB" dirty="0">
              <a:solidFill>
                <a:schemeClr val="bg1"/>
              </a:solidFill>
              <a:latin typeface="Tahoma" pitchFamily="34" charset="0"/>
            </a:endParaRPr>
          </a:p>
        </p:txBody>
      </p:sp>
      <p:sp>
        <p:nvSpPr>
          <p:cNvPr id="67605" name="Text Box 37"/>
          <p:cNvSpPr txBox="1">
            <a:spLocks noChangeArrowheads="1"/>
          </p:cNvSpPr>
          <p:nvPr/>
        </p:nvSpPr>
        <p:spPr bwMode="auto">
          <a:xfrm>
            <a:off x="73843" y="6181766"/>
            <a:ext cx="1350334" cy="553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Good </a:t>
            </a:r>
            <a:r>
              <a:rPr lang="en-GB" dirty="0" smtClean="0">
                <a:solidFill>
                  <a:schemeClr val="bg1"/>
                </a:solidFill>
                <a:latin typeface="Tahoma" pitchFamily="34" charset="0"/>
              </a:rPr>
              <a:t>to</a:t>
            </a:r>
            <a:br>
              <a:rPr lang="en-GB" dirty="0" smtClean="0">
                <a:solidFill>
                  <a:schemeClr val="bg1"/>
                </a:solidFill>
                <a:latin typeface="Tahoma" pitchFamily="34" charset="0"/>
              </a:rPr>
            </a:br>
            <a:r>
              <a:rPr lang="en-GB" dirty="0" smtClean="0">
                <a:solidFill>
                  <a:schemeClr val="bg1"/>
                </a:solidFill>
                <a:latin typeface="Tahoma" pitchFamily="34" charset="0"/>
              </a:rPr>
              <a:t> </a:t>
            </a:r>
            <a:r>
              <a:rPr lang="en-GB" dirty="0">
                <a:solidFill>
                  <a:schemeClr val="bg1"/>
                </a:solidFill>
                <a:latin typeface="Tahoma" pitchFamily="34" charset="0"/>
              </a:rPr>
              <a:t>News Poor</a:t>
            </a:r>
          </a:p>
        </p:txBody>
      </p:sp>
      <p:sp>
        <p:nvSpPr>
          <p:cNvPr id="67606" name="Text Box 38"/>
          <p:cNvSpPr txBox="1">
            <a:spLocks noChangeArrowheads="1"/>
          </p:cNvSpPr>
          <p:nvPr/>
        </p:nvSpPr>
        <p:spPr bwMode="auto">
          <a:xfrm>
            <a:off x="1340538" y="6186488"/>
            <a:ext cx="122396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Sight to</a:t>
            </a:r>
            <a:br>
              <a:rPr lang="en-GB" dirty="0">
                <a:solidFill>
                  <a:schemeClr val="bg1"/>
                </a:solidFill>
                <a:latin typeface="Tahoma" pitchFamily="34" charset="0"/>
              </a:rPr>
            </a:br>
            <a:r>
              <a:rPr lang="en-GB" dirty="0">
                <a:solidFill>
                  <a:schemeClr val="bg1"/>
                </a:solidFill>
                <a:latin typeface="Tahoma" pitchFamily="34" charset="0"/>
              </a:rPr>
              <a:t>Blind</a:t>
            </a:r>
          </a:p>
        </p:txBody>
      </p:sp>
      <p:sp>
        <p:nvSpPr>
          <p:cNvPr id="67607" name="Text Box 39"/>
          <p:cNvSpPr txBox="1">
            <a:spLocks noChangeArrowheads="1"/>
          </p:cNvSpPr>
          <p:nvPr/>
        </p:nvSpPr>
        <p:spPr bwMode="auto">
          <a:xfrm>
            <a:off x="2605300" y="6186488"/>
            <a:ext cx="12239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solidFill>
                  <a:schemeClr val="bg1"/>
                </a:solidFill>
                <a:latin typeface="Tahoma" pitchFamily="34" charset="0"/>
              </a:rPr>
              <a:t>Freedom</a:t>
            </a:r>
            <a:br>
              <a:rPr lang="en-GB">
                <a:solidFill>
                  <a:schemeClr val="bg1"/>
                </a:solidFill>
                <a:latin typeface="Tahoma" pitchFamily="34" charset="0"/>
              </a:rPr>
            </a:br>
            <a:r>
              <a:rPr lang="en-GB">
                <a:solidFill>
                  <a:schemeClr val="bg1"/>
                </a:solidFill>
                <a:latin typeface="Tahoma" pitchFamily="34" charset="0"/>
              </a:rPr>
              <a:t>to Captives</a:t>
            </a:r>
          </a:p>
        </p:txBody>
      </p:sp>
      <p:sp>
        <p:nvSpPr>
          <p:cNvPr id="67608" name="Text Box 40"/>
          <p:cNvSpPr txBox="1">
            <a:spLocks noChangeArrowheads="1"/>
          </p:cNvSpPr>
          <p:nvPr/>
        </p:nvSpPr>
        <p:spPr bwMode="auto">
          <a:xfrm>
            <a:off x="3948236" y="6186488"/>
            <a:ext cx="12239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solidFill>
                  <a:schemeClr val="bg1"/>
                </a:solidFill>
                <a:latin typeface="Tahoma" pitchFamily="34" charset="0"/>
              </a:rPr>
              <a:t>Free the</a:t>
            </a:r>
            <a:br>
              <a:rPr lang="en-GB">
                <a:solidFill>
                  <a:schemeClr val="bg1"/>
                </a:solidFill>
                <a:latin typeface="Tahoma" pitchFamily="34" charset="0"/>
              </a:rPr>
            </a:br>
            <a:r>
              <a:rPr lang="en-GB">
                <a:solidFill>
                  <a:schemeClr val="bg1"/>
                </a:solidFill>
                <a:latin typeface="Tahoma" pitchFamily="34" charset="0"/>
              </a:rPr>
              <a:t>Oppressed</a:t>
            </a:r>
          </a:p>
        </p:txBody>
      </p:sp>
      <p:sp>
        <p:nvSpPr>
          <p:cNvPr id="67609" name="Text Box 41"/>
          <p:cNvSpPr txBox="1">
            <a:spLocks noChangeArrowheads="1"/>
          </p:cNvSpPr>
          <p:nvPr/>
        </p:nvSpPr>
        <p:spPr bwMode="auto">
          <a:xfrm>
            <a:off x="5273257" y="6186488"/>
            <a:ext cx="122396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Favourable</a:t>
            </a:r>
            <a:br>
              <a:rPr lang="en-GB" dirty="0">
                <a:solidFill>
                  <a:schemeClr val="bg1"/>
                </a:solidFill>
                <a:latin typeface="Tahoma" pitchFamily="34" charset="0"/>
              </a:rPr>
            </a:br>
            <a:r>
              <a:rPr lang="en-GB" dirty="0">
                <a:solidFill>
                  <a:schemeClr val="bg1"/>
                </a:solidFill>
                <a:latin typeface="Tahoma" pitchFamily="34" charset="0"/>
              </a:rPr>
              <a:t>Year Lord</a:t>
            </a:r>
          </a:p>
        </p:txBody>
      </p:sp>
      <p:sp>
        <p:nvSpPr>
          <p:cNvPr id="118844" name="Text Box 60"/>
          <p:cNvSpPr txBox="1">
            <a:spLocks noChangeArrowheads="1"/>
          </p:cNvSpPr>
          <p:nvPr/>
        </p:nvSpPr>
        <p:spPr bwMode="auto">
          <a:xfrm>
            <a:off x="6537662" y="5628746"/>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Media</a:t>
            </a:r>
          </a:p>
        </p:txBody>
      </p:sp>
      <p:sp>
        <p:nvSpPr>
          <p:cNvPr id="118845" name="Text Box 61"/>
          <p:cNvSpPr txBox="1">
            <a:spLocks noChangeArrowheads="1"/>
          </p:cNvSpPr>
          <p:nvPr/>
        </p:nvSpPr>
        <p:spPr bwMode="auto">
          <a:xfrm>
            <a:off x="7780665" y="5628746"/>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Enterprise</a:t>
            </a:r>
          </a:p>
        </p:txBody>
      </p:sp>
      <p:grpSp>
        <p:nvGrpSpPr>
          <p:cNvPr id="67595" name="Group 11"/>
          <p:cNvGrpSpPr>
            <a:grpSpLocks/>
          </p:cNvGrpSpPr>
          <p:nvPr/>
        </p:nvGrpSpPr>
        <p:grpSpPr bwMode="auto">
          <a:xfrm>
            <a:off x="1444636" y="4527177"/>
            <a:ext cx="833241" cy="956050"/>
            <a:chOff x="112" y="2840"/>
            <a:chExt cx="592" cy="568"/>
          </a:xfrm>
        </p:grpSpPr>
        <p:pic>
          <p:nvPicPr>
            <p:cNvPr id="67645"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7" y="3124"/>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46" name="AutoShape 13"/>
            <p:cNvSpPr>
              <a:spLocks noChangeAspect="1" noChangeArrowheads="1"/>
            </p:cNvSpPr>
            <p:nvPr/>
          </p:nvSpPr>
          <p:spPr bwMode="auto">
            <a:xfrm rot="10800000">
              <a:off x="112" y="2840"/>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grpSp>
        <p:nvGrpSpPr>
          <p:cNvPr id="67599" name="Group 19"/>
          <p:cNvGrpSpPr>
            <a:grpSpLocks/>
          </p:cNvGrpSpPr>
          <p:nvPr/>
        </p:nvGrpSpPr>
        <p:grpSpPr bwMode="auto">
          <a:xfrm>
            <a:off x="2722647" y="4527177"/>
            <a:ext cx="833241" cy="956050"/>
            <a:chOff x="113" y="2840"/>
            <a:chExt cx="592" cy="568"/>
          </a:xfrm>
        </p:grpSpPr>
        <p:pic>
          <p:nvPicPr>
            <p:cNvPr id="67641" name="Picture 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42" name="AutoShape 21"/>
            <p:cNvSpPr>
              <a:spLocks noChangeAspect="1" noChangeArrowheads="1"/>
            </p:cNvSpPr>
            <p:nvPr/>
          </p:nvSpPr>
          <p:spPr bwMode="auto">
            <a:xfrm rot="10800000">
              <a:off x="113" y="2840"/>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grpSp>
        <p:nvGrpSpPr>
          <p:cNvPr id="67600" name="Group 22"/>
          <p:cNvGrpSpPr>
            <a:grpSpLocks/>
          </p:cNvGrpSpPr>
          <p:nvPr/>
        </p:nvGrpSpPr>
        <p:grpSpPr bwMode="auto">
          <a:xfrm>
            <a:off x="3999250" y="4527177"/>
            <a:ext cx="833241" cy="956050"/>
            <a:chOff x="113" y="2840"/>
            <a:chExt cx="592" cy="568"/>
          </a:xfrm>
        </p:grpSpPr>
        <p:pic>
          <p:nvPicPr>
            <p:cNvPr id="67639" name="Picture 2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40" name="AutoShape 24"/>
            <p:cNvSpPr>
              <a:spLocks noChangeAspect="1" noChangeArrowheads="1"/>
            </p:cNvSpPr>
            <p:nvPr/>
          </p:nvSpPr>
          <p:spPr bwMode="auto">
            <a:xfrm rot="10800000">
              <a:off x="113" y="2840"/>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grpSp>
        <p:nvGrpSpPr>
          <p:cNvPr id="67601" name="Group 25"/>
          <p:cNvGrpSpPr>
            <a:grpSpLocks/>
          </p:cNvGrpSpPr>
          <p:nvPr/>
        </p:nvGrpSpPr>
        <p:grpSpPr bwMode="auto">
          <a:xfrm>
            <a:off x="5275854" y="4527177"/>
            <a:ext cx="833241" cy="956050"/>
            <a:chOff x="113" y="2840"/>
            <a:chExt cx="592" cy="568"/>
          </a:xfrm>
        </p:grpSpPr>
        <p:pic>
          <p:nvPicPr>
            <p:cNvPr id="67637" name="Picture 2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38" name="AutoShape 27"/>
            <p:cNvSpPr>
              <a:spLocks noChangeAspect="1" noChangeArrowheads="1"/>
            </p:cNvSpPr>
            <p:nvPr/>
          </p:nvSpPr>
          <p:spPr bwMode="auto">
            <a:xfrm rot="10800000">
              <a:off x="113" y="2840"/>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grpSp>
        <p:nvGrpSpPr>
          <p:cNvPr id="118832" name="Group 48"/>
          <p:cNvGrpSpPr>
            <a:grpSpLocks/>
          </p:cNvGrpSpPr>
          <p:nvPr/>
        </p:nvGrpSpPr>
        <p:grpSpPr bwMode="auto">
          <a:xfrm>
            <a:off x="6717010" y="4527177"/>
            <a:ext cx="833241" cy="956050"/>
            <a:chOff x="113" y="2840"/>
            <a:chExt cx="592" cy="568"/>
          </a:xfrm>
        </p:grpSpPr>
        <p:pic>
          <p:nvPicPr>
            <p:cNvPr id="67625" name="Picture 4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26" name="AutoShape 50"/>
            <p:cNvSpPr>
              <a:spLocks noChangeAspect="1" noChangeArrowheads="1"/>
            </p:cNvSpPr>
            <p:nvPr/>
          </p:nvSpPr>
          <p:spPr bwMode="auto">
            <a:xfrm rot="10800000">
              <a:off x="113" y="2840"/>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grpSp>
        <p:nvGrpSpPr>
          <p:cNvPr id="118835" name="Group 51"/>
          <p:cNvGrpSpPr>
            <a:grpSpLocks/>
          </p:cNvGrpSpPr>
          <p:nvPr/>
        </p:nvGrpSpPr>
        <p:grpSpPr bwMode="auto">
          <a:xfrm>
            <a:off x="7916898" y="4533910"/>
            <a:ext cx="833241" cy="956050"/>
            <a:chOff x="257" y="2844"/>
            <a:chExt cx="592" cy="568"/>
          </a:xfrm>
        </p:grpSpPr>
        <p:pic>
          <p:nvPicPr>
            <p:cNvPr id="67623" name="Picture 5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3" y="3099"/>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24" name="AutoShape 53"/>
            <p:cNvSpPr>
              <a:spLocks noChangeAspect="1" noChangeArrowheads="1"/>
            </p:cNvSpPr>
            <p:nvPr/>
          </p:nvSpPr>
          <p:spPr bwMode="auto">
            <a:xfrm rot="10800000">
              <a:off x="257" y="2844"/>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sp>
        <p:nvSpPr>
          <p:cNvPr id="58" name="AutoShape 13"/>
          <p:cNvSpPr>
            <a:spLocks noChangeAspect="1" noChangeArrowheads="1"/>
          </p:cNvSpPr>
          <p:nvPr/>
        </p:nvSpPr>
        <p:spPr bwMode="auto">
          <a:xfrm rot="10800000">
            <a:off x="255758" y="4527177"/>
            <a:ext cx="833241" cy="956050"/>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pic>
        <p:nvPicPr>
          <p:cNvPr id="61"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9551" y="5012419"/>
            <a:ext cx="410990" cy="30802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Text Box 37"/>
          <p:cNvSpPr txBox="1">
            <a:spLocks noChangeArrowheads="1"/>
          </p:cNvSpPr>
          <p:nvPr/>
        </p:nvSpPr>
        <p:spPr bwMode="auto">
          <a:xfrm>
            <a:off x="6404105" y="6181766"/>
            <a:ext cx="1350334" cy="553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Good </a:t>
            </a:r>
            <a:r>
              <a:rPr lang="en-GB" dirty="0" smtClean="0">
                <a:solidFill>
                  <a:schemeClr val="bg1"/>
                </a:solidFill>
                <a:latin typeface="Tahoma" pitchFamily="34" charset="0"/>
              </a:rPr>
              <a:t>to</a:t>
            </a:r>
            <a:br>
              <a:rPr lang="en-GB" dirty="0" smtClean="0">
                <a:solidFill>
                  <a:schemeClr val="bg1"/>
                </a:solidFill>
                <a:latin typeface="Tahoma" pitchFamily="34" charset="0"/>
              </a:rPr>
            </a:br>
            <a:r>
              <a:rPr lang="en-GB" dirty="0" smtClean="0">
                <a:solidFill>
                  <a:schemeClr val="bg1"/>
                </a:solidFill>
                <a:latin typeface="Tahoma" pitchFamily="34" charset="0"/>
              </a:rPr>
              <a:t> </a:t>
            </a:r>
            <a:r>
              <a:rPr lang="en-GB" dirty="0">
                <a:solidFill>
                  <a:schemeClr val="bg1"/>
                </a:solidFill>
                <a:latin typeface="Tahoma" pitchFamily="34" charset="0"/>
              </a:rPr>
              <a:t>News Poor</a:t>
            </a:r>
          </a:p>
        </p:txBody>
      </p:sp>
      <p:pic>
        <p:nvPicPr>
          <p:cNvPr id="6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5196" y="333375"/>
            <a:ext cx="449262"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3253" y="333375"/>
            <a:ext cx="449262"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Text Box 16"/>
          <p:cNvSpPr txBox="1">
            <a:spLocks noChangeArrowheads="1"/>
          </p:cNvSpPr>
          <p:nvPr/>
        </p:nvSpPr>
        <p:spPr bwMode="auto">
          <a:xfrm>
            <a:off x="256977" y="3517776"/>
            <a:ext cx="1003633" cy="245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65"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773" y="3875348"/>
            <a:ext cx="274266" cy="42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 name="Text Box 16"/>
          <p:cNvSpPr txBox="1">
            <a:spLocks noChangeArrowheads="1"/>
          </p:cNvSpPr>
          <p:nvPr/>
        </p:nvSpPr>
        <p:spPr bwMode="auto">
          <a:xfrm>
            <a:off x="4068685" y="3531325"/>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72"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31577" y="3885207"/>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 name="Text Box 16"/>
          <p:cNvSpPr txBox="1">
            <a:spLocks noChangeArrowheads="1"/>
          </p:cNvSpPr>
          <p:nvPr/>
        </p:nvSpPr>
        <p:spPr bwMode="auto">
          <a:xfrm>
            <a:off x="2707152" y="3521811"/>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82"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28823" y="3875693"/>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6" name="Text Box 16"/>
          <p:cNvSpPr txBox="1">
            <a:spLocks noChangeArrowheads="1"/>
          </p:cNvSpPr>
          <p:nvPr/>
        </p:nvSpPr>
        <p:spPr bwMode="auto">
          <a:xfrm>
            <a:off x="1450924" y="3531325"/>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87"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50629" y="3885207"/>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 name="Text Box 16"/>
          <p:cNvSpPr txBox="1">
            <a:spLocks noChangeArrowheads="1"/>
          </p:cNvSpPr>
          <p:nvPr/>
        </p:nvSpPr>
        <p:spPr bwMode="auto">
          <a:xfrm>
            <a:off x="5338596" y="3521812"/>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92"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01488" y="3875694"/>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6" name="Text Box 16"/>
          <p:cNvSpPr txBox="1">
            <a:spLocks noChangeArrowheads="1"/>
          </p:cNvSpPr>
          <p:nvPr/>
        </p:nvSpPr>
        <p:spPr bwMode="auto">
          <a:xfrm>
            <a:off x="6631995" y="3521812"/>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97"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03297" y="3875694"/>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 name="Text Box 16"/>
          <p:cNvSpPr txBox="1">
            <a:spLocks noChangeArrowheads="1"/>
          </p:cNvSpPr>
          <p:nvPr/>
        </p:nvSpPr>
        <p:spPr bwMode="auto">
          <a:xfrm>
            <a:off x="7911344" y="3531325"/>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102"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82646" y="3885209"/>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 name="Text Box 41"/>
          <p:cNvSpPr txBox="1">
            <a:spLocks noChangeArrowheads="1"/>
          </p:cNvSpPr>
          <p:nvPr/>
        </p:nvSpPr>
        <p:spPr bwMode="auto">
          <a:xfrm>
            <a:off x="7704935" y="6186488"/>
            <a:ext cx="122396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Favourable</a:t>
            </a:r>
            <a:br>
              <a:rPr lang="en-GB" dirty="0">
                <a:solidFill>
                  <a:schemeClr val="bg1"/>
                </a:solidFill>
                <a:latin typeface="Tahoma" pitchFamily="34" charset="0"/>
              </a:rPr>
            </a:br>
            <a:r>
              <a:rPr lang="en-GB" dirty="0">
                <a:solidFill>
                  <a:schemeClr val="bg1"/>
                </a:solidFill>
                <a:latin typeface="Tahoma" pitchFamily="34" charset="0"/>
              </a:rPr>
              <a:t>Year Lord</a:t>
            </a:r>
          </a:p>
        </p:txBody>
      </p:sp>
    </p:spTree>
    <p:extLst>
      <p:ext uri="{BB962C8B-B14F-4D97-AF65-F5344CB8AC3E}">
        <p14:creationId xmlns:p14="http://schemas.microsoft.com/office/powerpoint/2010/main" val="274330319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fontScale="92500" lnSpcReduction="10000"/>
          </a:bodyPr>
          <a:lstStyle/>
          <a:p>
            <a:r>
              <a:rPr lang="en-GB" sz="4800" dirty="0" smtClean="0"/>
              <a:t>7 mountains spheres</a:t>
            </a:r>
          </a:p>
          <a:p>
            <a:r>
              <a:rPr lang="en-GB" sz="4800" dirty="0" smtClean="0"/>
              <a:t>Good news – 	Deb Parsons</a:t>
            </a:r>
          </a:p>
          <a:p>
            <a:r>
              <a:rPr lang="en-GB" sz="4800" dirty="0" smtClean="0"/>
              <a:t>Health 			Jan Olsson</a:t>
            </a:r>
          </a:p>
          <a:p>
            <a:r>
              <a:rPr lang="en-GB" sz="4800" dirty="0" smtClean="0"/>
              <a:t>Freedom			Graham </a:t>
            </a:r>
            <a:r>
              <a:rPr lang="en-GB" sz="4800" dirty="0" err="1" smtClean="0"/>
              <a:t>Murch</a:t>
            </a:r>
            <a:endParaRPr lang="en-GB" sz="4800" dirty="0" smtClean="0"/>
          </a:p>
          <a:p>
            <a:r>
              <a:rPr lang="en-GB" sz="4800" dirty="0" smtClean="0"/>
              <a:t>Harmony			Alice Westcott</a:t>
            </a:r>
          </a:p>
          <a:p>
            <a:r>
              <a:rPr lang="en-GB" sz="4800" dirty="0" smtClean="0"/>
              <a:t>Blessing			Jo Lane</a:t>
            </a:r>
          </a:p>
          <a:p>
            <a:r>
              <a:rPr lang="en-GB" sz="4800" dirty="0" smtClean="0"/>
              <a:t>Media				Jeremy Westcott</a:t>
            </a:r>
          </a:p>
          <a:p>
            <a:r>
              <a:rPr lang="en-GB" sz="4800" dirty="0" smtClean="0"/>
              <a:t>Enterprise			Nigel Harris</a:t>
            </a:r>
          </a:p>
        </p:txBody>
      </p:sp>
    </p:spTree>
    <p:extLst>
      <p:ext uri="{BB962C8B-B14F-4D97-AF65-F5344CB8AC3E}">
        <p14:creationId xmlns:p14="http://schemas.microsoft.com/office/powerpoint/2010/main" val="149377953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smtClean="0"/>
              <a:t>Apostolic Council</a:t>
            </a:r>
          </a:p>
          <a:p>
            <a:r>
              <a:rPr lang="en-GB" sz="4800" dirty="0" smtClean="0"/>
              <a:t>Mike Parsons Nigel &amp; Becky Harris</a:t>
            </a:r>
          </a:p>
          <a:p>
            <a:r>
              <a:rPr lang="en-GB" sz="4800" dirty="0" smtClean="0"/>
              <a:t>7 Gatekeepers eldership function</a:t>
            </a:r>
          </a:p>
          <a:p>
            <a:r>
              <a:rPr lang="en-GB" sz="4800" dirty="0" smtClean="0"/>
              <a:t>Deb Parsons, Jo Lane, Graham </a:t>
            </a:r>
            <a:r>
              <a:rPr lang="en-GB" sz="4800" dirty="0" err="1" smtClean="0"/>
              <a:t>Murch</a:t>
            </a:r>
            <a:r>
              <a:rPr lang="en-GB" sz="4800" dirty="0" smtClean="0"/>
              <a:t>, Jan Olsson, Derick </a:t>
            </a:r>
            <a:r>
              <a:rPr lang="en-GB" sz="4800" dirty="0" err="1" smtClean="0"/>
              <a:t>Joubert</a:t>
            </a:r>
            <a:r>
              <a:rPr lang="en-GB" sz="4800" dirty="0" smtClean="0"/>
              <a:t>, Dan Fuller, ?</a:t>
            </a:r>
          </a:p>
        </p:txBody>
      </p:sp>
    </p:spTree>
    <p:extLst>
      <p:ext uri="{BB962C8B-B14F-4D97-AF65-F5344CB8AC3E}">
        <p14:creationId xmlns:p14="http://schemas.microsoft.com/office/powerpoint/2010/main" val="720856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a:t>Act 15:15 With this the </a:t>
            </a:r>
            <a:r>
              <a:rPr lang="en-GB" sz="4800" dirty="0">
                <a:solidFill>
                  <a:srgbClr val="FFFF00"/>
                </a:solidFill>
              </a:rPr>
              <a:t>words of the Prophets agree</a:t>
            </a:r>
            <a:r>
              <a:rPr lang="en-GB" sz="4800" dirty="0"/>
              <a:t>, just as it is </a:t>
            </a:r>
            <a:r>
              <a:rPr lang="en-GB" sz="4800" dirty="0" smtClean="0"/>
              <a:t>written, 16 </a:t>
            </a:r>
            <a:r>
              <a:rPr lang="en-GB" sz="4800" dirty="0"/>
              <a:t>‘After these things I will </a:t>
            </a:r>
            <a:r>
              <a:rPr lang="en-GB" sz="4800" dirty="0" smtClean="0"/>
              <a:t>return, And </a:t>
            </a:r>
            <a:r>
              <a:rPr lang="en-GB" sz="4800" dirty="0">
                <a:solidFill>
                  <a:srgbClr val="FFFF00"/>
                </a:solidFill>
              </a:rPr>
              <a:t>I will rebuild the tabernacle of David</a:t>
            </a:r>
            <a:r>
              <a:rPr lang="en-GB" sz="4800" dirty="0"/>
              <a:t> which has </a:t>
            </a:r>
            <a:r>
              <a:rPr lang="en-GB" sz="4800" dirty="0" smtClean="0"/>
              <a:t>fallen, And </a:t>
            </a:r>
            <a:r>
              <a:rPr lang="en-GB" sz="4800" dirty="0"/>
              <a:t>I will rebuild its </a:t>
            </a:r>
            <a:r>
              <a:rPr lang="en-GB" sz="4800" dirty="0" smtClean="0"/>
              <a:t>ruins, And </a:t>
            </a:r>
            <a:r>
              <a:rPr lang="en-GB" sz="4800" dirty="0"/>
              <a:t>I will restore </a:t>
            </a:r>
            <a:r>
              <a:rPr lang="en-GB" sz="4800" dirty="0" smtClean="0"/>
              <a:t>it, </a:t>
            </a:r>
          </a:p>
        </p:txBody>
      </p:sp>
    </p:spTree>
    <p:extLst>
      <p:ext uri="{BB962C8B-B14F-4D97-AF65-F5344CB8AC3E}">
        <p14:creationId xmlns:p14="http://schemas.microsoft.com/office/powerpoint/2010/main" val="279828909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a:t>Council 12 </a:t>
            </a:r>
            <a:endParaRPr lang="en-GB" sz="4800" dirty="0" smtClean="0"/>
          </a:p>
          <a:p>
            <a:r>
              <a:rPr lang="en-GB" sz="4800" dirty="0" smtClean="0"/>
              <a:t>Mike </a:t>
            </a:r>
            <a:r>
              <a:rPr lang="en-GB" sz="4800" dirty="0"/>
              <a:t>Parsons Nigel &amp; Becky </a:t>
            </a:r>
            <a:r>
              <a:rPr lang="en-GB" sz="4800" dirty="0" smtClean="0"/>
              <a:t>Harris</a:t>
            </a:r>
          </a:p>
          <a:p>
            <a:r>
              <a:rPr lang="en-GB" sz="4800" dirty="0" smtClean="0"/>
              <a:t>Deb </a:t>
            </a:r>
            <a:r>
              <a:rPr lang="en-GB" sz="4800" dirty="0"/>
              <a:t>Parsons, Jo Lane, Graham </a:t>
            </a:r>
            <a:r>
              <a:rPr lang="en-GB" sz="4800" dirty="0" err="1"/>
              <a:t>Murch</a:t>
            </a:r>
            <a:r>
              <a:rPr lang="en-GB" sz="4800" dirty="0"/>
              <a:t>, </a:t>
            </a:r>
            <a:endParaRPr lang="en-GB" sz="4800" dirty="0" smtClean="0"/>
          </a:p>
          <a:p>
            <a:r>
              <a:rPr lang="en-GB" sz="4800" dirty="0" smtClean="0"/>
              <a:t>Jan </a:t>
            </a:r>
            <a:r>
              <a:rPr lang="en-GB" sz="4800" dirty="0"/>
              <a:t>Olsson, Derick </a:t>
            </a:r>
            <a:r>
              <a:rPr lang="en-GB" sz="4800" dirty="0" err="1" smtClean="0"/>
              <a:t>Joubert</a:t>
            </a:r>
            <a:r>
              <a:rPr lang="en-GB" sz="4800" dirty="0" smtClean="0"/>
              <a:t>, </a:t>
            </a:r>
          </a:p>
          <a:p>
            <a:r>
              <a:rPr lang="en-GB" sz="4800" dirty="0" smtClean="0"/>
              <a:t>Alice &amp; Jeremy Westcott, Jo Hill</a:t>
            </a:r>
            <a:endParaRPr lang="en-GB" sz="4800" dirty="0"/>
          </a:p>
          <a:p>
            <a:endParaRPr lang="en-GB" sz="4800" dirty="0" smtClean="0"/>
          </a:p>
          <a:p>
            <a:endParaRPr lang="en-GB" sz="4800" dirty="0" smtClean="0"/>
          </a:p>
        </p:txBody>
      </p:sp>
    </p:spTree>
    <p:extLst>
      <p:ext uri="{BB962C8B-B14F-4D97-AF65-F5344CB8AC3E}">
        <p14:creationId xmlns:p14="http://schemas.microsoft.com/office/powerpoint/2010/main" val="310119678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a:bodyPr>
          <a:lstStyle/>
          <a:p>
            <a:r>
              <a:rPr lang="en-GB" sz="4800" dirty="0"/>
              <a:t>Sunday </a:t>
            </a:r>
            <a:r>
              <a:rPr lang="en-GB" sz="4800" dirty="0" smtClean="0"/>
              <a:t>23</a:t>
            </a:r>
            <a:r>
              <a:rPr lang="en-GB" sz="4800" baseline="30000" dirty="0" smtClean="0"/>
              <a:t>rd </a:t>
            </a:r>
            <a:r>
              <a:rPr lang="en-GB" sz="4800" dirty="0" smtClean="0"/>
              <a:t>March </a:t>
            </a:r>
          </a:p>
          <a:p>
            <a:r>
              <a:rPr lang="en-GB" sz="4800" dirty="0" smtClean="0"/>
              <a:t>Calling solemn yet joyful assembly</a:t>
            </a:r>
          </a:p>
          <a:p>
            <a:r>
              <a:rPr lang="en-GB" sz="4800" dirty="0" smtClean="0"/>
              <a:t>Go on an adventure, journey and quest together</a:t>
            </a:r>
          </a:p>
        </p:txBody>
      </p:sp>
    </p:spTree>
    <p:extLst>
      <p:ext uri="{BB962C8B-B14F-4D97-AF65-F5344CB8AC3E}">
        <p14:creationId xmlns:p14="http://schemas.microsoft.com/office/powerpoint/2010/main" val="345415934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081620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70770766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a:t>1 Cor 14:31 For you can all prophesy one by one, so that all may learn and all may be exhorted; </a:t>
            </a:r>
          </a:p>
          <a:p>
            <a:r>
              <a:rPr lang="en-GB" dirty="0" smtClean="0"/>
              <a:t>Everyone can prophesy </a:t>
            </a:r>
          </a:p>
          <a:p>
            <a:r>
              <a:rPr lang="en-GB" dirty="0"/>
              <a:t>1 Cor 12:7 But to each one is given the manifestation of the Spirit for the common good</a:t>
            </a:r>
            <a:r>
              <a:rPr lang="en-GB" dirty="0" smtClean="0"/>
              <a:t>. 10 </a:t>
            </a:r>
            <a:r>
              <a:rPr lang="en-GB" dirty="0"/>
              <a:t>to another miraculous powers, to another prophecy, </a:t>
            </a:r>
          </a:p>
          <a:p>
            <a:r>
              <a:rPr lang="en-GB" dirty="0" smtClean="0"/>
              <a:t>Some people have gift of prophecy </a:t>
            </a:r>
          </a:p>
        </p:txBody>
      </p:sp>
    </p:spTree>
    <p:extLst>
      <p:ext uri="{BB962C8B-B14F-4D97-AF65-F5344CB8AC3E}">
        <p14:creationId xmlns:p14="http://schemas.microsoft.com/office/powerpoint/2010/main" val="134586052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a:xfrm>
            <a:off x="0" y="1052736"/>
            <a:ext cx="9144000" cy="5805264"/>
          </a:xfrm>
        </p:spPr>
        <p:txBody>
          <a:bodyPr/>
          <a:lstStyle/>
          <a:p>
            <a:r>
              <a:rPr lang="en-GB" dirty="0" err="1"/>
              <a:t>Eph</a:t>
            </a:r>
            <a:r>
              <a:rPr lang="en-GB" dirty="0"/>
              <a:t> 4:11 And He gave some as apostles, and some as prophets, and some as evangelists, and some as pastors and teachers, 12 for the equipping of the saints for the work of service, to the building up of the body of Christ; </a:t>
            </a:r>
          </a:p>
          <a:p>
            <a:r>
              <a:rPr lang="en-GB" dirty="0" smtClean="0"/>
              <a:t>Some people will be call to the office of prophet</a:t>
            </a:r>
          </a:p>
          <a:p>
            <a:endParaRPr lang="en-GB" dirty="0"/>
          </a:p>
        </p:txBody>
      </p:sp>
    </p:spTree>
    <p:extLst>
      <p:ext uri="{BB962C8B-B14F-4D97-AF65-F5344CB8AC3E}">
        <p14:creationId xmlns:p14="http://schemas.microsoft.com/office/powerpoint/2010/main" val="338756211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lstStyle/>
          <a:p>
            <a:r>
              <a:rPr lang="en-GB" dirty="0" err="1"/>
              <a:t>Heb</a:t>
            </a:r>
            <a:r>
              <a:rPr lang="en-GB" dirty="0"/>
              <a:t> 5:14 But solid food is for the mature, who because of practice have their senses trained to discern good and </a:t>
            </a:r>
            <a:r>
              <a:rPr lang="en-GB" dirty="0" err="1"/>
              <a:t>evi</a:t>
            </a:r>
            <a:endParaRPr lang="en-GB" dirty="0"/>
          </a:p>
          <a:p>
            <a:r>
              <a:rPr lang="en-GB" dirty="0" smtClean="0"/>
              <a:t>Faith level discernment Distinguishing or discerning spirits 1 Cor 12:10</a:t>
            </a:r>
          </a:p>
          <a:p>
            <a:r>
              <a:rPr lang="en-GB" dirty="0" smtClean="0"/>
              <a:t>Office of seer </a:t>
            </a:r>
            <a:r>
              <a:rPr lang="en-GB" dirty="0" err="1" smtClean="0"/>
              <a:t>Eph</a:t>
            </a:r>
            <a:r>
              <a:rPr lang="en-GB" dirty="0" smtClean="0"/>
              <a:t> 4:11-13</a:t>
            </a:r>
          </a:p>
          <a:p>
            <a:endParaRPr lang="en-GB" dirty="0" smtClean="0"/>
          </a:p>
          <a:p>
            <a:endParaRPr lang="en-GB" dirty="0"/>
          </a:p>
        </p:txBody>
      </p:sp>
    </p:spTree>
    <p:extLst>
      <p:ext uri="{BB962C8B-B14F-4D97-AF65-F5344CB8AC3E}">
        <p14:creationId xmlns:p14="http://schemas.microsoft.com/office/powerpoint/2010/main" val="52405541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normAutofit fontScale="77500" lnSpcReduction="20000"/>
          </a:bodyPr>
          <a:lstStyle/>
          <a:p>
            <a:r>
              <a:rPr lang="en-GB" dirty="0" smtClean="0"/>
              <a:t>Everyone can have their spiritual eyes and ears open and functioning</a:t>
            </a:r>
          </a:p>
          <a:p>
            <a:r>
              <a:rPr lang="en-GB" dirty="0" err="1"/>
              <a:t>Heb</a:t>
            </a:r>
            <a:r>
              <a:rPr lang="en-GB" dirty="0"/>
              <a:t> 5:12 For though by this time you ought to be teachers, you have need again for someone to teach you the elementary principles of the oracles of God, and you have come to need milk and not solid food. 13 For everyone who partakes only of milk is not accustomed to the word of righteousness, for he is an infant. 14 But solid food is for the mature, who because of practice have their senses trained to discern good and evil.</a:t>
            </a:r>
          </a:p>
          <a:p>
            <a:r>
              <a:rPr lang="en-GB" dirty="0" smtClean="0"/>
              <a:t>Mature grow in this capacity through training and practice</a:t>
            </a:r>
          </a:p>
          <a:p>
            <a:endParaRPr lang="en-GB" dirty="0"/>
          </a:p>
        </p:txBody>
      </p:sp>
    </p:spTree>
    <p:extLst>
      <p:ext uri="{BB962C8B-B14F-4D97-AF65-F5344CB8AC3E}">
        <p14:creationId xmlns:p14="http://schemas.microsoft.com/office/powerpoint/2010/main" val="142543657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normAutofit fontScale="85000" lnSpcReduction="20000"/>
          </a:bodyPr>
          <a:lstStyle/>
          <a:p>
            <a:r>
              <a:rPr lang="en-GB" dirty="0" err="1"/>
              <a:t>Eph</a:t>
            </a:r>
            <a:r>
              <a:rPr lang="en-GB" dirty="0"/>
              <a:t> 1:15 For this reason I too, having heard of the faith in the Lord Jesus which exists among you and your love for all the saints, 16 do not cease giving thanks for you, while making mention of you in my prayers; 17 that the God of our Lord Jesus Christ, the Father of glory, may give to you a spirit of wisdom and of revelation in the knowledge of Him. 18 I pray that the eyes of your heart may be enlightened, so that you will know what is the hope of His calling, what are the riches of the glory of His inheritance in the saints,</a:t>
            </a:r>
          </a:p>
          <a:p>
            <a:r>
              <a:rPr lang="en-GB" dirty="0" smtClean="0"/>
              <a:t>Eyes of heart opened</a:t>
            </a:r>
          </a:p>
        </p:txBody>
      </p:sp>
    </p:spTree>
    <p:extLst>
      <p:ext uri="{BB962C8B-B14F-4D97-AF65-F5344CB8AC3E}">
        <p14:creationId xmlns:p14="http://schemas.microsoft.com/office/powerpoint/2010/main" val="223400233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p>
        </p:txBody>
      </p:sp>
      <p:sp>
        <p:nvSpPr>
          <p:cNvPr id="3" name="Content Placeholder 2"/>
          <p:cNvSpPr>
            <a:spLocks noGrp="1"/>
          </p:cNvSpPr>
          <p:nvPr>
            <p:ph idx="1"/>
          </p:nvPr>
        </p:nvSpPr>
        <p:spPr/>
        <p:txBody>
          <a:bodyPr>
            <a:normAutofit fontScale="85000" lnSpcReduction="20000"/>
          </a:bodyPr>
          <a:lstStyle/>
          <a:p>
            <a:r>
              <a:rPr lang="en-GB" dirty="0" smtClean="0"/>
              <a:t>2 </a:t>
            </a:r>
            <a:r>
              <a:rPr lang="en-GB" dirty="0"/>
              <a:t>Kings </a:t>
            </a:r>
            <a:r>
              <a:rPr lang="en-GB" dirty="0" smtClean="0"/>
              <a:t>6:15 </a:t>
            </a:r>
            <a:r>
              <a:rPr lang="en-GB" dirty="0"/>
              <a:t>Now when the attendant of the man of God had risen early and gone out, behold, an army with horses and chariots was circling the city. And his servant said to him, “Alas, my master! </a:t>
            </a:r>
            <a:r>
              <a:rPr lang="en-GB" dirty="0" smtClean="0"/>
              <a:t>What </a:t>
            </a:r>
            <a:r>
              <a:rPr lang="en-GB" dirty="0"/>
              <a:t>shall we do?” 16 So he </a:t>
            </a:r>
            <a:r>
              <a:rPr lang="en-GB" dirty="0" smtClean="0"/>
              <a:t>answered</a:t>
            </a:r>
            <a:r>
              <a:rPr lang="en-GB" dirty="0"/>
              <a:t>, “Do not fear, for those who are with us are more than those who are with them.” 17 Then Elisha prayed and said, “O Lord, I pray, open his eyes that he may see.” And the Lord opened the servant’s eyes and he saw; and behold, the mountain was full of horses and chariots of fire all around Elisha. </a:t>
            </a:r>
            <a:endParaRPr lang="en-GB" dirty="0" smtClean="0"/>
          </a:p>
          <a:p>
            <a:r>
              <a:rPr lang="en-GB" dirty="0" smtClean="0"/>
              <a:t>Pray </a:t>
            </a:r>
            <a:r>
              <a:rPr lang="en-GB" dirty="0"/>
              <a:t>for open spiritual eyes </a:t>
            </a:r>
          </a:p>
          <a:p>
            <a:endParaRPr lang="en-GB" dirty="0" smtClean="0"/>
          </a:p>
          <a:p>
            <a:endParaRPr lang="en-GB" dirty="0"/>
          </a:p>
        </p:txBody>
      </p:sp>
    </p:spTree>
    <p:extLst>
      <p:ext uri="{BB962C8B-B14F-4D97-AF65-F5344CB8AC3E}">
        <p14:creationId xmlns:p14="http://schemas.microsoft.com/office/powerpoint/2010/main" val="860975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74768</TotalTime>
  <Words>6879</Words>
  <Application>Microsoft Office PowerPoint</Application>
  <PresentationFormat>On-screen Show (4:3)</PresentationFormat>
  <Paragraphs>444</Paragraphs>
  <Slides>129</Slides>
  <Notes>2</Notes>
  <HiddenSlides>0</HiddenSlides>
  <MMClips>0</MMClips>
  <ScaleCrop>false</ScaleCrop>
  <HeadingPairs>
    <vt:vector size="4" baseType="variant">
      <vt:variant>
        <vt:lpstr>Theme</vt:lpstr>
      </vt:variant>
      <vt:variant>
        <vt:i4>2</vt:i4>
      </vt:variant>
      <vt:variant>
        <vt:lpstr>Slide Titles</vt:lpstr>
      </vt:variant>
      <vt:variant>
        <vt:i4>129</vt:i4>
      </vt:variant>
    </vt:vector>
  </HeadingPairs>
  <TitlesOfParts>
    <vt:vector size="131" baseType="lpstr">
      <vt:lpstr>Theme1</vt:lpstr>
      <vt:lpstr>Office Theme</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PowerPoint Presentation</vt:lpstr>
      <vt:lpstr>PowerPoint Presentation</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PowerPoint Presentation</vt:lpstr>
      <vt:lpstr>PowerPoint Presentation</vt:lpstr>
      <vt:lpstr>PowerPoint Presentation</vt:lpstr>
      <vt:lpstr>PowerPoint Presentation</vt:lpstr>
      <vt:lpstr>PowerPoint Presentation</vt:lpstr>
      <vt:lpstr>PowerPoint Presentation</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Review 2013</vt:lpstr>
      <vt:lpstr>Vision Destiny 2014</vt:lpstr>
      <vt:lpstr>Vision Destiny 2014</vt:lpstr>
      <vt:lpstr>Vision Destiny 2014</vt:lpstr>
      <vt:lpstr>Vision Destiny 2014</vt:lpstr>
      <vt:lpstr>Vision Destiny 2014</vt:lpstr>
      <vt:lpstr>PowerPoint Presentation</vt:lpstr>
      <vt:lpstr>PowerPoint Presentation</vt:lpstr>
      <vt:lpstr>PowerPoint Presentation</vt:lpstr>
      <vt:lpstr>Vision Destiny 2014</vt:lpstr>
      <vt:lpstr>PowerPoint Presentation</vt:lpstr>
      <vt:lpstr>Vision Destiny 2014</vt:lpstr>
      <vt:lpstr>Vision Destiny 2014</vt:lpstr>
      <vt:lpstr>Vision Destiny 2014</vt:lpstr>
      <vt:lpstr>Vision Destiny 2014</vt:lpstr>
      <vt:lpstr>PowerPoint Presentation</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PowerPoint Presentation</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PowerPoint Presentation</vt:lpstr>
      <vt:lpstr>PowerPoint Presentation</vt:lpstr>
      <vt:lpstr>PowerPoint Presentation</vt:lpstr>
      <vt:lpstr>Vision Destiny 2014</vt:lpstr>
      <vt:lpstr>Vision Destiny 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Parsons</dc:creator>
  <cp:lastModifiedBy>Mike Parsons</cp:lastModifiedBy>
  <cp:revision>290</cp:revision>
  <dcterms:created xsi:type="dcterms:W3CDTF">2013-12-09T14:36:16Z</dcterms:created>
  <dcterms:modified xsi:type="dcterms:W3CDTF">2014-03-16T09:32:32Z</dcterms:modified>
</cp:coreProperties>
</file>