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98" r:id="rId2"/>
    <p:sldMasterId id="2147483710" r:id="rId3"/>
    <p:sldMasterId id="2147483722" r:id="rId4"/>
  </p:sldMasterIdLst>
  <p:notesMasterIdLst>
    <p:notesMasterId r:id="rId89"/>
  </p:notesMasterIdLst>
  <p:sldIdLst>
    <p:sldId id="527" r:id="rId5"/>
    <p:sldId id="612" r:id="rId6"/>
    <p:sldId id="675" r:id="rId7"/>
    <p:sldId id="656" r:id="rId8"/>
    <p:sldId id="633" r:id="rId9"/>
    <p:sldId id="544" r:id="rId10"/>
    <p:sldId id="545" r:id="rId11"/>
    <p:sldId id="684" r:id="rId12"/>
    <p:sldId id="682" r:id="rId13"/>
    <p:sldId id="685" r:id="rId14"/>
    <p:sldId id="688" r:id="rId15"/>
    <p:sldId id="681" r:id="rId16"/>
    <p:sldId id="679" r:id="rId17"/>
    <p:sldId id="680" r:id="rId18"/>
    <p:sldId id="726" r:id="rId19"/>
    <p:sldId id="727" r:id="rId20"/>
    <p:sldId id="683" r:id="rId21"/>
    <p:sldId id="383" r:id="rId22"/>
    <p:sldId id="381" r:id="rId23"/>
    <p:sldId id="464" r:id="rId24"/>
    <p:sldId id="463" r:id="rId25"/>
    <p:sldId id="661" r:id="rId26"/>
    <p:sldId id="662" r:id="rId27"/>
    <p:sldId id="462" r:id="rId28"/>
    <p:sldId id="663" r:id="rId29"/>
    <p:sldId id="466" r:id="rId30"/>
    <p:sldId id="664" r:id="rId31"/>
    <p:sldId id="465" r:id="rId32"/>
    <p:sldId id="670" r:id="rId33"/>
    <p:sldId id="468" r:id="rId34"/>
    <p:sldId id="467" r:id="rId35"/>
    <p:sldId id="665" r:id="rId36"/>
    <p:sldId id="459" r:id="rId37"/>
    <p:sldId id="666" r:id="rId38"/>
    <p:sldId id="470" r:id="rId39"/>
    <p:sldId id="471" r:id="rId40"/>
    <p:sldId id="667" r:id="rId41"/>
    <p:sldId id="473" r:id="rId42"/>
    <p:sldId id="668" r:id="rId43"/>
    <p:sldId id="669" r:id="rId44"/>
    <p:sldId id="725" r:id="rId45"/>
    <p:sldId id="724" r:id="rId46"/>
    <p:sldId id="698" r:id="rId47"/>
    <p:sldId id="691" r:id="rId48"/>
    <p:sldId id="690" r:id="rId49"/>
    <p:sldId id="692" r:id="rId50"/>
    <p:sldId id="699" r:id="rId51"/>
    <p:sldId id="700" r:id="rId52"/>
    <p:sldId id="701" r:id="rId53"/>
    <p:sldId id="702" r:id="rId54"/>
    <p:sldId id="689" r:id="rId55"/>
    <p:sldId id="703" r:id="rId56"/>
    <p:sldId id="704" r:id="rId57"/>
    <p:sldId id="693" r:id="rId58"/>
    <p:sldId id="694" r:id="rId59"/>
    <p:sldId id="695" r:id="rId60"/>
    <p:sldId id="697" r:id="rId61"/>
    <p:sldId id="705" r:id="rId62"/>
    <p:sldId id="706" r:id="rId63"/>
    <p:sldId id="696" r:id="rId64"/>
    <p:sldId id="707" r:id="rId65"/>
    <p:sldId id="708" r:id="rId66"/>
    <p:sldId id="723" r:id="rId67"/>
    <p:sldId id="712" r:id="rId68"/>
    <p:sldId id="709" r:id="rId69"/>
    <p:sldId id="716" r:id="rId70"/>
    <p:sldId id="714" r:id="rId71"/>
    <p:sldId id="711" r:id="rId72"/>
    <p:sldId id="710" r:id="rId73"/>
    <p:sldId id="713" r:id="rId74"/>
    <p:sldId id="722" r:id="rId75"/>
    <p:sldId id="715" r:id="rId76"/>
    <p:sldId id="717" r:id="rId77"/>
    <p:sldId id="718" r:id="rId78"/>
    <p:sldId id="719" r:id="rId79"/>
    <p:sldId id="720" r:id="rId80"/>
    <p:sldId id="721" r:id="rId81"/>
    <p:sldId id="686" r:id="rId82"/>
    <p:sldId id="687" r:id="rId83"/>
    <p:sldId id="469" r:id="rId84"/>
    <p:sldId id="677" r:id="rId85"/>
    <p:sldId id="678" r:id="rId86"/>
    <p:sldId id="485" r:id="rId87"/>
    <p:sldId id="676" r:id="rId8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4595370-A736-4B65-AE93-F2745C763627}">
          <p14:sldIdLst>
            <p14:sldId id="527"/>
            <p14:sldId id="612"/>
            <p14:sldId id="675"/>
            <p14:sldId id="656"/>
            <p14:sldId id="633"/>
            <p14:sldId id="544"/>
            <p14:sldId id="545"/>
            <p14:sldId id="684"/>
            <p14:sldId id="682"/>
            <p14:sldId id="685"/>
            <p14:sldId id="688"/>
            <p14:sldId id="681"/>
            <p14:sldId id="679"/>
            <p14:sldId id="680"/>
          </p14:sldIdLst>
        </p14:section>
        <p14:section name="Untitled Section" id="{A3F16772-4661-4E18-AE54-A8E6F14FEA0F}">
          <p14:sldIdLst>
            <p14:sldId id="726"/>
            <p14:sldId id="727"/>
            <p14:sldId id="683"/>
            <p14:sldId id="383"/>
            <p14:sldId id="381"/>
            <p14:sldId id="464"/>
            <p14:sldId id="463"/>
            <p14:sldId id="661"/>
            <p14:sldId id="662"/>
            <p14:sldId id="462"/>
            <p14:sldId id="663"/>
            <p14:sldId id="466"/>
            <p14:sldId id="664"/>
            <p14:sldId id="465"/>
            <p14:sldId id="670"/>
            <p14:sldId id="468"/>
            <p14:sldId id="467"/>
            <p14:sldId id="665"/>
            <p14:sldId id="459"/>
            <p14:sldId id="666"/>
            <p14:sldId id="470"/>
            <p14:sldId id="471"/>
            <p14:sldId id="667"/>
            <p14:sldId id="473"/>
            <p14:sldId id="668"/>
            <p14:sldId id="669"/>
            <p14:sldId id="725"/>
            <p14:sldId id="724"/>
            <p14:sldId id="698"/>
            <p14:sldId id="691"/>
            <p14:sldId id="690"/>
            <p14:sldId id="692"/>
            <p14:sldId id="699"/>
            <p14:sldId id="700"/>
            <p14:sldId id="701"/>
            <p14:sldId id="702"/>
            <p14:sldId id="689"/>
            <p14:sldId id="703"/>
            <p14:sldId id="704"/>
            <p14:sldId id="693"/>
            <p14:sldId id="694"/>
            <p14:sldId id="695"/>
            <p14:sldId id="697"/>
            <p14:sldId id="705"/>
            <p14:sldId id="706"/>
            <p14:sldId id="696"/>
            <p14:sldId id="707"/>
            <p14:sldId id="708"/>
            <p14:sldId id="723"/>
            <p14:sldId id="712"/>
            <p14:sldId id="709"/>
            <p14:sldId id="716"/>
            <p14:sldId id="714"/>
            <p14:sldId id="711"/>
            <p14:sldId id="710"/>
            <p14:sldId id="713"/>
            <p14:sldId id="722"/>
            <p14:sldId id="715"/>
            <p14:sldId id="717"/>
            <p14:sldId id="718"/>
            <p14:sldId id="719"/>
            <p14:sldId id="720"/>
            <p14:sldId id="721"/>
            <p14:sldId id="686"/>
            <p14:sldId id="687"/>
            <p14:sldId id="469"/>
            <p14:sldId id="677"/>
            <p14:sldId id="678"/>
            <p14:sldId id="485"/>
            <p14:sldId id="67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5C0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176" autoAdjust="0"/>
    <p:restoredTop sz="94660"/>
  </p:normalViewPr>
  <p:slideViewPr>
    <p:cSldViewPr>
      <p:cViewPr varScale="1">
        <p:scale>
          <a:sx n="74" d="100"/>
          <a:sy n="74" d="100"/>
        </p:scale>
        <p:origin x="-5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slide" Target="slides/slide43.xml"/><Relationship Id="rId50" Type="http://schemas.openxmlformats.org/officeDocument/2006/relationships/slide" Target="slides/slide46.xml"/><Relationship Id="rId55" Type="http://schemas.openxmlformats.org/officeDocument/2006/relationships/slide" Target="slides/slide51.xml"/><Relationship Id="rId63" Type="http://schemas.openxmlformats.org/officeDocument/2006/relationships/slide" Target="slides/slide59.xml"/><Relationship Id="rId68" Type="http://schemas.openxmlformats.org/officeDocument/2006/relationships/slide" Target="slides/slide64.xml"/><Relationship Id="rId76" Type="http://schemas.openxmlformats.org/officeDocument/2006/relationships/slide" Target="slides/slide72.xml"/><Relationship Id="rId84" Type="http://schemas.openxmlformats.org/officeDocument/2006/relationships/slide" Target="slides/slide80.xml"/><Relationship Id="rId89" Type="http://schemas.openxmlformats.org/officeDocument/2006/relationships/notesMaster" Target="notesMasters/notesMaster1.xml"/><Relationship Id="rId7" Type="http://schemas.openxmlformats.org/officeDocument/2006/relationships/slide" Target="slides/slide3.xml"/><Relationship Id="rId71" Type="http://schemas.openxmlformats.org/officeDocument/2006/relationships/slide" Target="slides/slide67.xml"/><Relationship Id="rId92"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slide" Target="slides/slide70.xml"/><Relationship Id="rId79" Type="http://schemas.openxmlformats.org/officeDocument/2006/relationships/slide" Target="slides/slide75.xml"/><Relationship Id="rId87" Type="http://schemas.openxmlformats.org/officeDocument/2006/relationships/slide" Target="slides/slide83.xml"/><Relationship Id="rId5" Type="http://schemas.openxmlformats.org/officeDocument/2006/relationships/slide" Target="slides/slide1.xml"/><Relationship Id="rId61" Type="http://schemas.openxmlformats.org/officeDocument/2006/relationships/slide" Target="slides/slide57.xml"/><Relationship Id="rId82" Type="http://schemas.openxmlformats.org/officeDocument/2006/relationships/slide" Target="slides/slide78.xml"/><Relationship Id="rId90" Type="http://schemas.openxmlformats.org/officeDocument/2006/relationships/presProps" Target="presProps.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77" Type="http://schemas.openxmlformats.org/officeDocument/2006/relationships/slide" Target="slides/slide73.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slide" Target="slides/slide68.xml"/><Relationship Id="rId80" Type="http://schemas.openxmlformats.org/officeDocument/2006/relationships/slide" Target="slides/slide76.xml"/><Relationship Id="rId85" Type="http://schemas.openxmlformats.org/officeDocument/2006/relationships/slide" Target="slides/slide81.xml"/><Relationship Id="rId93"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slide" Target="slides/slide66.xml"/><Relationship Id="rId75" Type="http://schemas.openxmlformats.org/officeDocument/2006/relationships/slide" Target="slides/slide71.xml"/><Relationship Id="rId83" Type="http://schemas.openxmlformats.org/officeDocument/2006/relationships/slide" Target="slides/slide79.xml"/><Relationship Id="rId88" Type="http://schemas.openxmlformats.org/officeDocument/2006/relationships/slide" Target="slides/slide84.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slide" Target="slides/slide69.xml"/><Relationship Id="rId78" Type="http://schemas.openxmlformats.org/officeDocument/2006/relationships/slide" Target="slides/slide74.xml"/><Relationship Id="rId81" Type="http://schemas.openxmlformats.org/officeDocument/2006/relationships/slide" Target="slides/slide77.xml"/><Relationship Id="rId86" Type="http://schemas.openxmlformats.org/officeDocument/2006/relationships/slide" Target="slides/slide82.xml"/><Relationship Id="rId4" Type="http://schemas.openxmlformats.org/officeDocument/2006/relationships/slideMaster" Target="slideMasters/slideMaster4.xml"/><Relationship Id="rId9"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A4EF2E-F8A3-4D5C-A2AD-A94570C26DF3}" type="datetimeFigureOut">
              <a:rPr lang="en-GB" smtClean="0"/>
              <a:t>08/03/2014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EAEB1E-4FB3-4F42-9B19-5A5A4C92ED16}" type="slidenum">
              <a:rPr lang="en-GB" smtClean="0"/>
              <a:t>‹#›</a:t>
            </a:fld>
            <a:endParaRPr lang="en-GB"/>
          </a:p>
        </p:txBody>
      </p:sp>
    </p:spTree>
    <p:extLst>
      <p:ext uri="{BB962C8B-B14F-4D97-AF65-F5344CB8AC3E}">
        <p14:creationId xmlns:p14="http://schemas.microsoft.com/office/powerpoint/2010/main" val="20157973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0F7BE96A-56CF-4259-8B18-5B206606B45A}" type="slidenum">
              <a:rPr lang="en-GB" smtClean="0">
                <a:solidFill>
                  <a:prstClr val="black"/>
                </a:solidFill>
              </a:rPr>
              <a:pPr/>
              <a:t>4</a:t>
            </a:fld>
            <a:endParaRPr lang="en-GB">
              <a:solidFill>
                <a:prstClr val="black"/>
              </a:solidFill>
            </a:endParaRPr>
          </a:p>
        </p:txBody>
      </p:sp>
    </p:spTree>
    <p:extLst>
      <p:ext uri="{BB962C8B-B14F-4D97-AF65-F5344CB8AC3E}">
        <p14:creationId xmlns:p14="http://schemas.microsoft.com/office/powerpoint/2010/main" val="37224126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554" name="Rectangle 7"/>
          <p:cNvSpPr>
            <a:spLocks noGrp="1" noChangeArrowheads="1"/>
          </p:cNvSpPr>
          <p:nvPr>
            <p:ph type="sldNum" sz="quarter" idx="5"/>
          </p:nvPr>
        </p:nvSpPr>
        <p:spPr>
          <a:noFill/>
        </p:spPr>
        <p:txBody>
          <a:bodyPr/>
          <a:lstStyle>
            <a:lvl1pPr defTabSz="781050" eaLnBrk="0" hangingPunct="0">
              <a:defRPr>
                <a:solidFill>
                  <a:schemeClr val="tx1"/>
                </a:solidFill>
                <a:latin typeface="Arial" charset="0"/>
                <a:cs typeface="Arial" charset="0"/>
              </a:defRPr>
            </a:lvl1pPr>
            <a:lvl2pPr marL="742950" indent="-285750" defTabSz="781050" eaLnBrk="0" hangingPunct="0">
              <a:defRPr>
                <a:solidFill>
                  <a:schemeClr val="tx1"/>
                </a:solidFill>
                <a:latin typeface="Arial" charset="0"/>
                <a:cs typeface="Arial" charset="0"/>
              </a:defRPr>
            </a:lvl2pPr>
            <a:lvl3pPr marL="1143000" indent="-228600" defTabSz="781050" eaLnBrk="0" hangingPunct="0">
              <a:defRPr>
                <a:solidFill>
                  <a:schemeClr val="tx1"/>
                </a:solidFill>
                <a:latin typeface="Arial" charset="0"/>
                <a:cs typeface="Arial" charset="0"/>
              </a:defRPr>
            </a:lvl3pPr>
            <a:lvl4pPr marL="1600200" indent="-228600" defTabSz="781050" eaLnBrk="0" hangingPunct="0">
              <a:defRPr>
                <a:solidFill>
                  <a:schemeClr val="tx1"/>
                </a:solidFill>
                <a:latin typeface="Arial" charset="0"/>
                <a:cs typeface="Arial" charset="0"/>
              </a:defRPr>
            </a:lvl4pPr>
            <a:lvl5pPr marL="2057400" indent="-228600" defTabSz="781050" eaLnBrk="0" hangingPunct="0">
              <a:defRPr>
                <a:solidFill>
                  <a:schemeClr val="tx1"/>
                </a:solidFill>
                <a:latin typeface="Arial" charset="0"/>
                <a:cs typeface="Arial" charset="0"/>
              </a:defRPr>
            </a:lvl5pPr>
            <a:lvl6pPr marL="2514600" indent="-228600" defTabSz="781050" eaLnBrk="0" fontAlgn="base" hangingPunct="0">
              <a:spcBef>
                <a:spcPct val="0"/>
              </a:spcBef>
              <a:spcAft>
                <a:spcPct val="0"/>
              </a:spcAft>
              <a:defRPr>
                <a:solidFill>
                  <a:schemeClr val="tx1"/>
                </a:solidFill>
                <a:latin typeface="Arial" charset="0"/>
                <a:cs typeface="Arial" charset="0"/>
              </a:defRPr>
            </a:lvl6pPr>
            <a:lvl7pPr marL="2971800" indent="-228600" defTabSz="781050" eaLnBrk="0" fontAlgn="base" hangingPunct="0">
              <a:spcBef>
                <a:spcPct val="0"/>
              </a:spcBef>
              <a:spcAft>
                <a:spcPct val="0"/>
              </a:spcAft>
              <a:defRPr>
                <a:solidFill>
                  <a:schemeClr val="tx1"/>
                </a:solidFill>
                <a:latin typeface="Arial" charset="0"/>
                <a:cs typeface="Arial" charset="0"/>
              </a:defRPr>
            </a:lvl7pPr>
            <a:lvl8pPr marL="3429000" indent="-228600" defTabSz="781050" eaLnBrk="0" fontAlgn="base" hangingPunct="0">
              <a:spcBef>
                <a:spcPct val="0"/>
              </a:spcBef>
              <a:spcAft>
                <a:spcPct val="0"/>
              </a:spcAft>
              <a:defRPr>
                <a:solidFill>
                  <a:schemeClr val="tx1"/>
                </a:solidFill>
                <a:latin typeface="Arial" charset="0"/>
                <a:cs typeface="Arial" charset="0"/>
              </a:defRPr>
            </a:lvl8pPr>
            <a:lvl9pPr marL="3886200" indent="-228600" defTabSz="781050" eaLnBrk="0" fontAlgn="base" hangingPunct="0">
              <a:spcBef>
                <a:spcPct val="0"/>
              </a:spcBef>
              <a:spcAft>
                <a:spcPct val="0"/>
              </a:spcAft>
              <a:defRPr>
                <a:solidFill>
                  <a:schemeClr val="tx1"/>
                </a:solidFill>
                <a:latin typeface="Arial" charset="0"/>
                <a:cs typeface="Arial" charset="0"/>
              </a:defRPr>
            </a:lvl9pPr>
          </a:lstStyle>
          <a:p>
            <a:pPr eaLnBrk="1" hangingPunct="1"/>
            <a:fld id="{58DF5411-5195-4AA1-9E52-2CD1EDD31E4E}" type="slidenum">
              <a:rPr lang="en-GB"/>
              <a:pPr eaLnBrk="1" hangingPunct="1"/>
              <a:t>14</a:t>
            </a:fld>
            <a:endParaRPr lang="en-GB"/>
          </a:p>
        </p:txBody>
      </p:sp>
      <p:sp>
        <p:nvSpPr>
          <p:cNvPr id="151555" name="Rectangle 2"/>
          <p:cNvSpPr>
            <a:spLocks noGrp="1" noRot="1" noChangeAspect="1" noChangeArrowheads="1" noTextEdit="1"/>
          </p:cNvSpPr>
          <p:nvPr>
            <p:ph type="sldImg"/>
          </p:nvPr>
        </p:nvSpPr>
        <p:spPr>
          <a:ln/>
        </p:spPr>
      </p:sp>
      <p:sp>
        <p:nvSpPr>
          <p:cNvPr id="151556" name="Rectangle 3"/>
          <p:cNvSpPr>
            <a:spLocks noGrp="1" noChangeArrowheads="1"/>
          </p:cNvSpPr>
          <p:nvPr>
            <p:ph type="body" idx="1"/>
          </p:nvPr>
        </p:nvSpPr>
        <p:spPr>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3/8/2014</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502784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3/8/2014</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24494058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3/8/2014</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18439148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3/8/2014</a:t>
            </a:fld>
            <a:endParaRPr lang="en-US">
              <a:solidFill>
                <a:schemeClr val="tx1">
                  <a:shade val="50000"/>
                </a:schemeClr>
              </a:solidFill>
            </a:endParaRPr>
          </a:p>
        </p:txBody>
      </p:sp>
      <p:sp>
        <p:nvSpPr>
          <p:cNvPr id="4" name="Footer Placeholder 3"/>
          <p:cNvSpPr>
            <a:spLocks noGrp="1"/>
          </p:cNvSpPr>
          <p:nvPr>
            <p:ph type="ftr" sz="quarter" idx="11"/>
          </p:nvPr>
        </p:nvSpPr>
        <p:spPr>
          <a:xfrm>
            <a:off x="3124200" y="6356351"/>
            <a:ext cx="2895600" cy="365125"/>
          </a:xfrm>
          <a:prstGeom prst="rect">
            <a:avLst/>
          </a:prstGeom>
        </p:spPr>
        <p:txBody>
          <a:bodyPr/>
          <a:lstStyle/>
          <a:p>
            <a:endParaRPr kumimoji="0" lang="en-US">
              <a:solidFill>
                <a:schemeClr val="tx1">
                  <a:shade val="50000"/>
                </a:schemeClr>
              </a:solidFill>
            </a:endParaRPr>
          </a:p>
        </p:txBody>
      </p:sp>
      <p:sp>
        <p:nvSpPr>
          <p:cNvPr id="5" name="Slide Number Placeholder 4"/>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dirty="0">
              <a:solidFill>
                <a:schemeClr val="tx1">
                  <a:shade val="50000"/>
                </a:schemeClr>
              </a:solidFill>
            </a:endParaRPr>
          </a:p>
        </p:txBody>
      </p:sp>
    </p:spTree>
    <p:extLst>
      <p:ext uri="{BB962C8B-B14F-4D97-AF65-F5344CB8AC3E}">
        <p14:creationId xmlns:p14="http://schemas.microsoft.com/office/powerpoint/2010/main" val="36361378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3/8/2014</a:t>
            </a:fld>
            <a:endParaRPr lang="en-US">
              <a:solidFill>
                <a:schemeClr val="tx1">
                  <a:shade val="50000"/>
                </a:schemeClr>
              </a:solidFill>
            </a:endParaRPr>
          </a:p>
        </p:txBody>
      </p:sp>
      <p:sp>
        <p:nvSpPr>
          <p:cNvPr id="4" name="Footer Placeholder 3"/>
          <p:cNvSpPr>
            <a:spLocks noGrp="1"/>
          </p:cNvSpPr>
          <p:nvPr>
            <p:ph type="ftr" sz="quarter" idx="11"/>
          </p:nvPr>
        </p:nvSpPr>
        <p:spPr>
          <a:xfrm>
            <a:off x="3124200" y="6356351"/>
            <a:ext cx="2895600" cy="365125"/>
          </a:xfrm>
          <a:prstGeom prst="rect">
            <a:avLst/>
          </a:prstGeom>
        </p:spPr>
        <p:txBody>
          <a:bodyPr/>
          <a:lstStyle/>
          <a:p>
            <a:endParaRPr kumimoji="0" lang="en-US">
              <a:solidFill>
                <a:schemeClr val="tx1">
                  <a:shade val="50000"/>
                </a:schemeClr>
              </a:solidFill>
            </a:endParaRPr>
          </a:p>
        </p:txBody>
      </p:sp>
      <p:sp>
        <p:nvSpPr>
          <p:cNvPr id="5" name="Slide Number Placeholder 4"/>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dirty="0">
              <a:solidFill>
                <a:schemeClr val="tx1">
                  <a:shade val="50000"/>
                </a:schemeClr>
              </a:solidFill>
            </a:endParaRPr>
          </a:p>
        </p:txBody>
      </p:sp>
    </p:spTree>
    <p:extLst>
      <p:ext uri="{BB962C8B-B14F-4D97-AF65-F5344CB8AC3E}">
        <p14:creationId xmlns:p14="http://schemas.microsoft.com/office/powerpoint/2010/main" val="3682056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2A4D114-C5C2-4645-A0B7-509F7F8465CC}" type="datetimeFigureOut">
              <a:rPr lang="en-GB" smtClean="0">
                <a:solidFill>
                  <a:prstClr val="black">
                    <a:tint val="75000"/>
                  </a:prstClr>
                </a:solidFill>
              </a:rPr>
              <a:pPr/>
              <a:t>08/03/2014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6577514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2A4D114-C5C2-4645-A0B7-509F7F8465CC}" type="datetimeFigureOut">
              <a:rPr lang="en-GB" smtClean="0">
                <a:solidFill>
                  <a:prstClr val="black">
                    <a:tint val="75000"/>
                  </a:prstClr>
                </a:solidFill>
              </a:rPr>
              <a:pPr/>
              <a:t>08/03/2014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251221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2A4D114-C5C2-4645-A0B7-509F7F8465CC}" type="datetimeFigureOut">
              <a:rPr lang="en-GB" smtClean="0">
                <a:solidFill>
                  <a:prstClr val="black">
                    <a:tint val="75000"/>
                  </a:prstClr>
                </a:solidFill>
              </a:rPr>
              <a:pPr/>
              <a:t>08/03/2014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4023191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2A4D114-C5C2-4645-A0B7-509F7F8465CC}" type="datetimeFigureOut">
              <a:rPr lang="en-GB" smtClean="0">
                <a:solidFill>
                  <a:prstClr val="black">
                    <a:tint val="75000"/>
                  </a:prstClr>
                </a:solidFill>
              </a:rPr>
              <a:pPr/>
              <a:t>08/03/2014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3809319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2A4D114-C5C2-4645-A0B7-509F7F8465CC}" type="datetimeFigureOut">
              <a:rPr lang="en-GB" smtClean="0">
                <a:solidFill>
                  <a:prstClr val="black">
                    <a:tint val="75000"/>
                  </a:prstClr>
                </a:solidFill>
              </a:rPr>
              <a:pPr/>
              <a:t>08/03/2014</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4204180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2A4D114-C5C2-4645-A0B7-509F7F8465CC}" type="datetimeFigureOut">
              <a:rPr lang="en-GB" smtClean="0">
                <a:solidFill>
                  <a:prstClr val="black">
                    <a:tint val="75000"/>
                  </a:prstClr>
                </a:solidFill>
              </a:rPr>
              <a:pPr/>
              <a:t>08/03/2014</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471465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94123"/>
          </a:xfrm>
        </p:spPr>
        <p:txBody>
          <a:bodyPr/>
          <a:lstStyle>
            <a:lvl1pPr>
              <a:defRPr>
                <a:effectLst>
                  <a:outerShdw blurRad="38100" dist="38100" dir="2700000" algn="tl">
                    <a:srgbClr val="000000">
                      <a:alpha val="43137"/>
                    </a:srgbClr>
                  </a:outerShdw>
                </a:effectLst>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effectLst>
                  <a:outerShdw blurRad="38100" dist="38100" dir="2700000" algn="tl">
                    <a:srgbClr val="000000">
                      <a:alpha val="43137"/>
                    </a:srgbClr>
                  </a:outerShdw>
                </a:effectLst>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3/8/2014</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141276760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2A4D114-C5C2-4645-A0B7-509F7F8465CC}" type="datetimeFigureOut">
              <a:rPr lang="en-GB" smtClean="0">
                <a:solidFill>
                  <a:prstClr val="black">
                    <a:tint val="75000"/>
                  </a:prstClr>
                </a:solidFill>
              </a:rPr>
              <a:pPr/>
              <a:t>08/03/2014</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914156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A4D114-C5C2-4645-A0B7-509F7F8465CC}" type="datetimeFigureOut">
              <a:rPr lang="en-GB" smtClean="0">
                <a:solidFill>
                  <a:prstClr val="black">
                    <a:tint val="75000"/>
                  </a:prstClr>
                </a:solidFill>
              </a:rPr>
              <a:pPr/>
              <a:t>08/03/2014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5238498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2A4D114-C5C2-4645-A0B7-509F7F8465CC}" type="datetimeFigureOut">
              <a:rPr lang="en-GB" smtClean="0">
                <a:solidFill>
                  <a:prstClr val="black">
                    <a:tint val="75000"/>
                  </a:prstClr>
                </a:solidFill>
              </a:rPr>
              <a:pPr/>
              <a:t>08/03/2014</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867802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2A4D114-C5C2-4645-A0B7-509F7F8465CC}" type="datetimeFigureOut">
              <a:rPr lang="en-GB" smtClean="0">
                <a:solidFill>
                  <a:prstClr val="black">
                    <a:tint val="75000"/>
                  </a:prstClr>
                </a:solidFill>
              </a:rPr>
              <a:pPr/>
              <a:t>08/03/2014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301537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2A4D114-C5C2-4645-A0B7-509F7F8465CC}" type="datetimeFigureOut">
              <a:rPr lang="en-GB" smtClean="0">
                <a:solidFill>
                  <a:prstClr val="black">
                    <a:tint val="75000"/>
                  </a:prstClr>
                </a:solidFill>
              </a:rPr>
              <a:pPr/>
              <a:t>08/03/2014</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84530456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9552" y="692696"/>
            <a:ext cx="8424936" cy="108012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EAB0777-4C60-462E-A92C-CDAFD498799C}" type="datetimeFigureOut">
              <a:rPr lang="en-US" smtClean="0">
                <a:solidFill>
                  <a:srgbClr val="DBF5F9">
                    <a:shade val="90000"/>
                  </a:srgbClr>
                </a:solidFill>
              </a:rPr>
              <a:pPr/>
              <a:t>3/8/2014</a:t>
            </a:fld>
            <a:endParaRPr lang="en-US">
              <a:solidFill>
                <a:srgbClr val="DBF5F9">
                  <a:shade val="90000"/>
                </a:srgbClr>
              </a:solidFill>
            </a:endParaRPr>
          </a:p>
        </p:txBody>
      </p:sp>
      <p:sp>
        <p:nvSpPr>
          <p:cNvPr id="19" name="Footer Placeholder 18"/>
          <p:cNvSpPr>
            <a:spLocks noGrp="1"/>
          </p:cNvSpPr>
          <p:nvPr>
            <p:ph type="ftr" sz="quarter" idx="11"/>
          </p:nvPr>
        </p:nvSpPr>
        <p:spPr/>
        <p:txBody>
          <a:bodyPr/>
          <a:lstStyle/>
          <a:p>
            <a:endParaRPr lang="en-US">
              <a:solidFill>
                <a:srgbClr val="DBF5F9">
                  <a:shade val="90000"/>
                </a:srgbClr>
              </a:solidFill>
            </a:endParaRPr>
          </a:p>
        </p:txBody>
      </p:sp>
      <p:sp>
        <p:nvSpPr>
          <p:cNvPr id="27" name="Slide Number Placeholder 26"/>
          <p:cNvSpPr>
            <a:spLocks noGrp="1"/>
          </p:cNvSpPr>
          <p:nvPr>
            <p:ph type="sldNum" sz="quarter" idx="12"/>
          </p:nvPr>
        </p:nvSpPr>
        <p:spPr/>
        <p:txBody>
          <a:bodyPr/>
          <a:lstStyle/>
          <a:p>
            <a:fld id="{59DE6EB8-52AB-45EA-A660-3E1EBFA72987}"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1698337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9552" y="0"/>
            <a:ext cx="8229600" cy="708688"/>
          </a:xfrm>
        </p:spPr>
        <p:txBody>
          <a:bodyPr>
            <a:noAutofit/>
          </a:bodyPr>
          <a:lstStyle>
            <a:lvl1pPr>
              <a:defRPr sz="5400" baseline="0">
                <a:effectLst>
                  <a:outerShdw blurRad="50800" dist="38100" dir="5400000" algn="ctr" rotWithShape="0">
                    <a:schemeClr val="bg1"/>
                  </a:outerShdw>
                </a:effectLst>
              </a:defRPr>
            </a:lvl1pPr>
          </a:lstStyle>
          <a:p>
            <a:r>
              <a:rPr kumimoji="0" lang="en-US" smtClean="0"/>
              <a:t>Click to edit Master title style</a:t>
            </a:r>
            <a:endParaRPr kumimoji="0" lang="en-US" dirty="0"/>
          </a:p>
        </p:txBody>
      </p:sp>
      <p:sp>
        <p:nvSpPr>
          <p:cNvPr id="3" name="Content Placeholder 2"/>
          <p:cNvSpPr>
            <a:spLocks noGrp="1"/>
          </p:cNvSpPr>
          <p:nvPr>
            <p:ph idx="1"/>
          </p:nvPr>
        </p:nvSpPr>
        <p:spPr>
          <a:xfrm>
            <a:off x="0" y="980728"/>
            <a:ext cx="9144000" cy="5877272"/>
          </a:xfrm>
        </p:spPr>
        <p:txBody>
          <a:bodyPr lIns="0" tIns="0" rIns="0" bIns="0"/>
          <a:lstStyle>
            <a:lvl1pPr>
              <a:defRPr>
                <a:effectLst>
                  <a:outerShdw blurRad="50800" dist="50800" dir="5400000" algn="ctr" rotWithShape="0">
                    <a:schemeClr val="bg1"/>
                  </a:outerShdw>
                </a:effectLst>
              </a:defRPr>
            </a:lvl1pPr>
            <a:lvl2pPr>
              <a:defRPr>
                <a:effectLst>
                  <a:outerShdw blurRad="50800" dist="50800" dir="5400000" algn="ctr" rotWithShape="0">
                    <a:schemeClr val="bg1"/>
                  </a:outerShdw>
                </a:effectLst>
              </a:defRPr>
            </a:lvl2pPr>
            <a:lvl3pPr>
              <a:defRPr>
                <a:effectLst>
                  <a:outerShdw blurRad="50800" dist="50800" dir="5400000" algn="ctr" rotWithShape="0">
                    <a:schemeClr val="bg1"/>
                  </a:outerShdw>
                </a:effectLst>
              </a:defRPr>
            </a:lvl3pPr>
            <a:lvl4pPr>
              <a:defRPr>
                <a:effectLst>
                  <a:outerShdw blurRad="50800" dist="50800" dir="5400000" algn="ctr" rotWithShape="0">
                    <a:schemeClr val="bg1"/>
                  </a:outerShdw>
                </a:effectLst>
              </a:defRPr>
            </a:lvl4pPr>
            <a:lvl5pPr>
              <a:defRPr>
                <a:effectLst>
                  <a:outerShdw blurRad="50800" dist="50800" dir="5400000" algn="ctr" rotWithShape="0">
                    <a:schemeClr val="bg1"/>
                  </a:outerShdw>
                </a:effectLst>
              </a:defRPr>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dirty="0"/>
          </a:p>
        </p:txBody>
      </p:sp>
      <p:sp>
        <p:nvSpPr>
          <p:cNvPr id="4" name="Date Placeholder 3"/>
          <p:cNvSpPr>
            <a:spLocks noGrp="1"/>
          </p:cNvSpPr>
          <p:nvPr>
            <p:ph type="dt" sz="half" idx="10"/>
          </p:nvPr>
        </p:nvSpPr>
        <p:spPr/>
        <p:txBody>
          <a:bodyPr/>
          <a:lstStyle/>
          <a:p>
            <a:fld id="{0EAB0777-4C60-462E-A92C-CDAFD498799C}" type="datetimeFigureOut">
              <a:rPr lang="en-US" smtClean="0">
                <a:solidFill>
                  <a:srgbClr val="DBF5F9">
                    <a:shade val="90000"/>
                  </a:srgbClr>
                </a:solidFill>
              </a:rPr>
              <a:pPr/>
              <a:t>3/8/2014</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59DE6EB8-52AB-45EA-A660-3E1EBFA72987}"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171082142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EAB0777-4C60-462E-A92C-CDAFD498799C}" type="datetimeFigureOut">
              <a:rPr lang="en-US" smtClean="0">
                <a:solidFill>
                  <a:srgbClr val="DBF5F9">
                    <a:shade val="90000"/>
                  </a:srgbClr>
                </a:solidFill>
              </a:rPr>
              <a:pPr/>
              <a:t>3/8/2014</a:t>
            </a:fld>
            <a:endParaRPr lang="en-US">
              <a:solidFill>
                <a:srgbClr val="DBF5F9">
                  <a:shade val="90000"/>
                </a:srgbClr>
              </a:solidFill>
            </a:endParaRPr>
          </a:p>
        </p:txBody>
      </p:sp>
      <p:sp>
        <p:nvSpPr>
          <p:cNvPr id="5" name="Footer Placeholder 4"/>
          <p:cNvSpPr>
            <a:spLocks noGrp="1"/>
          </p:cNvSpPr>
          <p:nvPr>
            <p:ph type="ftr" sz="quarter" idx="11"/>
          </p:nvPr>
        </p:nvSpPr>
        <p:spPr/>
        <p:txBody>
          <a:bodyPr/>
          <a:lstStyle/>
          <a:p>
            <a:endParaRPr lang="en-US">
              <a:solidFill>
                <a:srgbClr val="DBF5F9">
                  <a:shade val="90000"/>
                </a:srgbClr>
              </a:solidFill>
            </a:endParaRPr>
          </a:p>
        </p:txBody>
      </p:sp>
      <p:sp>
        <p:nvSpPr>
          <p:cNvPr id="6" name="Slide Number Placeholder 5"/>
          <p:cNvSpPr>
            <a:spLocks noGrp="1"/>
          </p:cNvSpPr>
          <p:nvPr>
            <p:ph type="sldNum" sz="quarter" idx="12"/>
          </p:nvPr>
        </p:nvSpPr>
        <p:spPr/>
        <p:txBody>
          <a:bodyPr/>
          <a:lstStyle/>
          <a:p>
            <a:fld id="{59DE6EB8-52AB-45EA-A660-3E1EBFA72987}" type="slidenum">
              <a:rPr lang="en-US" smtClean="0">
                <a:solidFill>
                  <a:srgbClr val="DBF5F9">
                    <a:shade val="90000"/>
                  </a:srgbClr>
                </a:solidFill>
              </a:rPr>
              <a:pPr/>
              <a:t>‹#›</a:t>
            </a:fld>
            <a:endParaRPr lang="en-US">
              <a:solidFill>
                <a:srgbClr val="DBF5F9">
                  <a:shade val="90000"/>
                </a:srgbClr>
              </a:solidFill>
            </a:endParaRPr>
          </a:p>
        </p:txBody>
      </p:sp>
    </p:spTree>
    <p:extLst>
      <p:ext uri="{BB962C8B-B14F-4D97-AF65-F5344CB8AC3E}">
        <p14:creationId xmlns:p14="http://schemas.microsoft.com/office/powerpoint/2010/main" val="353590483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solidFill>
                  <a:srgbClr val="04617B">
                    <a:shade val="90000"/>
                  </a:srgbClr>
                </a:solidFill>
              </a:rPr>
              <a:pPr/>
              <a:t>3/8/2014</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59DE6EB8-52AB-45EA-A660-3E1EBFA72987}"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0156211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EAB0777-4C60-462E-A92C-CDAFD498799C}" type="datetimeFigureOut">
              <a:rPr lang="en-US" smtClean="0">
                <a:solidFill>
                  <a:srgbClr val="04617B">
                    <a:shade val="90000"/>
                  </a:srgbClr>
                </a:solidFill>
              </a:rPr>
              <a:pPr/>
              <a:t>3/8/2014</a:t>
            </a:fld>
            <a:endParaRPr lang="en-US">
              <a:solidFill>
                <a:srgbClr val="04617B">
                  <a:shade val="90000"/>
                </a:srgbClr>
              </a:solidFill>
            </a:endParaRPr>
          </a:p>
        </p:txBody>
      </p:sp>
      <p:sp>
        <p:nvSpPr>
          <p:cNvPr id="8" name="Footer Placeholder 7"/>
          <p:cNvSpPr>
            <a:spLocks noGrp="1"/>
          </p:cNvSpPr>
          <p:nvPr>
            <p:ph type="ftr" sz="quarter" idx="11"/>
          </p:nvPr>
        </p:nvSpPr>
        <p:spPr/>
        <p:txBody>
          <a:bodyPr/>
          <a:lstStyle/>
          <a:p>
            <a:endParaRPr lang="en-US">
              <a:solidFill>
                <a:srgbClr val="04617B">
                  <a:shade val="90000"/>
                </a:srgbClr>
              </a:solidFill>
            </a:endParaRPr>
          </a:p>
        </p:txBody>
      </p:sp>
      <p:sp>
        <p:nvSpPr>
          <p:cNvPr id="9" name="Slide Number Placeholder 8"/>
          <p:cNvSpPr>
            <a:spLocks noGrp="1"/>
          </p:cNvSpPr>
          <p:nvPr>
            <p:ph type="sldNum" sz="quarter" idx="12"/>
          </p:nvPr>
        </p:nvSpPr>
        <p:spPr/>
        <p:txBody>
          <a:bodyPr/>
          <a:lstStyle/>
          <a:p>
            <a:fld id="{59DE6EB8-52AB-45EA-A660-3E1EBFA72987}"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720201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3/8/2014</a:t>
            </a:fld>
            <a:endParaRPr lang="en-US"/>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177275323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EAB0777-4C60-462E-A92C-CDAFD498799C}" type="datetimeFigureOut">
              <a:rPr lang="en-US" smtClean="0">
                <a:solidFill>
                  <a:srgbClr val="04617B">
                    <a:shade val="90000"/>
                  </a:srgbClr>
                </a:solidFill>
              </a:rPr>
              <a:pPr/>
              <a:t>3/8/2014</a:t>
            </a:fld>
            <a:endParaRPr lang="en-US">
              <a:solidFill>
                <a:srgbClr val="04617B">
                  <a:shade val="90000"/>
                </a:srgbClr>
              </a:solidFill>
            </a:endParaRPr>
          </a:p>
        </p:txBody>
      </p:sp>
      <p:sp>
        <p:nvSpPr>
          <p:cNvPr id="4" name="Footer Placeholder 3"/>
          <p:cNvSpPr>
            <a:spLocks noGrp="1"/>
          </p:cNvSpPr>
          <p:nvPr>
            <p:ph type="ftr" sz="quarter" idx="11"/>
          </p:nvPr>
        </p:nvSpPr>
        <p:spPr/>
        <p:txBody>
          <a:bodyPr/>
          <a:lstStyle/>
          <a:p>
            <a:endParaRPr lang="en-US">
              <a:solidFill>
                <a:srgbClr val="04617B">
                  <a:shade val="90000"/>
                </a:srgbClr>
              </a:solidFill>
            </a:endParaRPr>
          </a:p>
        </p:txBody>
      </p:sp>
      <p:sp>
        <p:nvSpPr>
          <p:cNvPr id="5" name="Slide Number Placeholder 4"/>
          <p:cNvSpPr>
            <a:spLocks noGrp="1"/>
          </p:cNvSpPr>
          <p:nvPr>
            <p:ph type="sldNum" sz="quarter" idx="12"/>
          </p:nvPr>
        </p:nvSpPr>
        <p:spPr/>
        <p:txBody>
          <a:bodyPr/>
          <a:lstStyle/>
          <a:p>
            <a:fld id="{59DE6EB8-52AB-45EA-A660-3E1EBFA72987}"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395467610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AB0777-4C60-462E-A92C-CDAFD498799C}" type="datetimeFigureOut">
              <a:rPr lang="en-US" smtClean="0">
                <a:solidFill>
                  <a:srgbClr val="04617B">
                    <a:shade val="90000"/>
                  </a:srgbClr>
                </a:solidFill>
              </a:rPr>
              <a:pPr/>
              <a:t>3/8/2014</a:t>
            </a:fld>
            <a:endParaRPr lang="en-US">
              <a:solidFill>
                <a:srgbClr val="04617B">
                  <a:shade val="90000"/>
                </a:srgbClr>
              </a:solidFill>
            </a:endParaRPr>
          </a:p>
        </p:txBody>
      </p:sp>
      <p:sp>
        <p:nvSpPr>
          <p:cNvPr id="3" name="Footer Placeholder 2"/>
          <p:cNvSpPr>
            <a:spLocks noGrp="1"/>
          </p:cNvSpPr>
          <p:nvPr>
            <p:ph type="ftr" sz="quarter" idx="11"/>
          </p:nvPr>
        </p:nvSpPr>
        <p:spPr/>
        <p:txBody>
          <a:bodyPr/>
          <a:lstStyle/>
          <a:p>
            <a:endParaRPr lang="en-US">
              <a:solidFill>
                <a:srgbClr val="04617B">
                  <a:shade val="90000"/>
                </a:srgbClr>
              </a:solidFill>
            </a:endParaRPr>
          </a:p>
        </p:txBody>
      </p:sp>
      <p:sp>
        <p:nvSpPr>
          <p:cNvPr id="4" name="Slide Number Placeholder 3"/>
          <p:cNvSpPr>
            <a:spLocks noGrp="1"/>
          </p:cNvSpPr>
          <p:nvPr>
            <p:ph type="sldNum" sz="quarter" idx="12"/>
          </p:nvPr>
        </p:nvSpPr>
        <p:spPr/>
        <p:txBody>
          <a:bodyPr/>
          <a:lstStyle/>
          <a:p>
            <a:fld id="{59DE6EB8-52AB-45EA-A660-3E1EBFA72987}"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186762039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EAB0777-4C60-462E-A92C-CDAFD498799C}" type="datetimeFigureOut">
              <a:rPr lang="en-US" smtClean="0">
                <a:solidFill>
                  <a:srgbClr val="04617B">
                    <a:shade val="90000"/>
                  </a:srgbClr>
                </a:solidFill>
              </a:rPr>
              <a:pPr/>
              <a:t>3/8/2014</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p:txBody>
          <a:bodyPr/>
          <a:lstStyle/>
          <a:p>
            <a:fld id="{59DE6EB8-52AB-45EA-A660-3E1EBFA72987}"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91275730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EAB0777-4C60-462E-A92C-CDAFD498799C}" type="datetimeFigureOut">
              <a:rPr lang="en-US" smtClean="0">
                <a:solidFill>
                  <a:srgbClr val="04617B">
                    <a:shade val="90000"/>
                  </a:srgbClr>
                </a:solidFill>
              </a:rPr>
              <a:pPr/>
              <a:t>3/8/2014</a:t>
            </a:fld>
            <a:endParaRPr lang="en-US">
              <a:solidFill>
                <a:srgbClr val="04617B">
                  <a:shade val="90000"/>
                </a:srgbClr>
              </a:solidFill>
            </a:endParaRPr>
          </a:p>
        </p:txBody>
      </p:sp>
      <p:sp>
        <p:nvSpPr>
          <p:cNvPr id="6" name="Footer Placeholder 5"/>
          <p:cNvSpPr>
            <a:spLocks noGrp="1"/>
          </p:cNvSpPr>
          <p:nvPr>
            <p:ph type="ftr" sz="quarter" idx="11"/>
          </p:nvPr>
        </p:nvSpPr>
        <p:spPr/>
        <p:txBody>
          <a:bodyPr/>
          <a:lstStyle/>
          <a:p>
            <a:endParaRPr lang="en-US">
              <a:solidFill>
                <a:srgbClr val="04617B">
                  <a:shade val="90000"/>
                </a:srgbClr>
              </a:solidFill>
            </a:endParaRPr>
          </a:p>
        </p:txBody>
      </p:sp>
      <p:sp>
        <p:nvSpPr>
          <p:cNvPr id="7" name="Slide Number Placeholder 6"/>
          <p:cNvSpPr>
            <a:spLocks noGrp="1"/>
          </p:cNvSpPr>
          <p:nvPr>
            <p:ph type="sldNum" sz="quarter" idx="12"/>
          </p:nvPr>
        </p:nvSpPr>
        <p:spPr>
          <a:xfrm>
            <a:off x="8077200" y="6356350"/>
            <a:ext cx="609600" cy="365125"/>
          </a:xfrm>
        </p:spPr>
        <p:txBody>
          <a:bodyPr/>
          <a:lstStyle/>
          <a:p>
            <a:fld id="{59DE6EB8-52AB-45EA-A660-3E1EBFA72987}" type="slidenum">
              <a:rPr lang="en-US" smtClean="0">
                <a:solidFill>
                  <a:srgbClr val="04617B">
                    <a:shade val="90000"/>
                  </a:srgbClr>
                </a:solidFill>
              </a:rPr>
              <a:pPr/>
              <a:t>‹#›</a:t>
            </a:fld>
            <a:endParaRPr lang="en-US">
              <a:solidFill>
                <a:srgbClr val="04617B">
                  <a:shade val="90000"/>
                </a:srgbClr>
              </a:solidFill>
            </a:endParaRP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3955373486"/>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solidFill>
                  <a:srgbClr val="04617B">
                    <a:shade val="90000"/>
                  </a:srgbClr>
                </a:solidFill>
              </a:rPr>
              <a:pPr/>
              <a:t>3/8/2014</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59DE6EB8-52AB-45EA-A660-3E1EBFA72987}"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260686091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EAB0777-4C60-462E-A92C-CDAFD498799C}" type="datetimeFigureOut">
              <a:rPr lang="en-US" smtClean="0">
                <a:solidFill>
                  <a:srgbClr val="04617B">
                    <a:shade val="90000"/>
                  </a:srgbClr>
                </a:solidFill>
              </a:rPr>
              <a:pPr/>
              <a:t>3/8/2014</a:t>
            </a:fld>
            <a:endParaRPr lang="en-US">
              <a:solidFill>
                <a:srgbClr val="04617B">
                  <a:shade val="90000"/>
                </a:srgbClr>
              </a:solidFill>
            </a:endParaRPr>
          </a:p>
        </p:txBody>
      </p:sp>
      <p:sp>
        <p:nvSpPr>
          <p:cNvPr id="5" name="Footer Placeholder 4"/>
          <p:cNvSpPr>
            <a:spLocks noGrp="1"/>
          </p:cNvSpPr>
          <p:nvPr>
            <p:ph type="ftr" sz="quarter" idx="11"/>
          </p:nvPr>
        </p:nvSpPr>
        <p:spPr/>
        <p:txBody>
          <a:bodyPr/>
          <a:lstStyle/>
          <a:p>
            <a:endParaRPr lang="en-US">
              <a:solidFill>
                <a:srgbClr val="04617B">
                  <a:shade val="90000"/>
                </a:srgbClr>
              </a:solidFill>
            </a:endParaRPr>
          </a:p>
        </p:txBody>
      </p:sp>
      <p:sp>
        <p:nvSpPr>
          <p:cNvPr id="6" name="Slide Number Placeholder 5"/>
          <p:cNvSpPr>
            <a:spLocks noGrp="1"/>
          </p:cNvSpPr>
          <p:nvPr>
            <p:ph type="sldNum" sz="quarter" idx="12"/>
          </p:nvPr>
        </p:nvSpPr>
        <p:spPr/>
        <p:txBody>
          <a:bodyPr/>
          <a:lstStyle/>
          <a:p>
            <a:fld id="{59DE6EB8-52AB-45EA-A660-3E1EBFA72987}" type="slidenum">
              <a:rPr lang="en-US" smtClean="0">
                <a:solidFill>
                  <a:srgbClr val="04617B">
                    <a:shade val="90000"/>
                  </a:srgbClr>
                </a:solidFill>
              </a:rPr>
              <a:pPr/>
              <a:t>‹#›</a:t>
            </a:fld>
            <a:endParaRPr lang="en-US">
              <a:solidFill>
                <a:srgbClr val="04617B">
                  <a:shade val="90000"/>
                </a:srgbClr>
              </a:solidFill>
            </a:endParaRPr>
          </a:p>
        </p:txBody>
      </p:sp>
    </p:spTree>
    <p:extLst>
      <p:ext uri="{BB962C8B-B14F-4D97-AF65-F5344CB8AC3E}">
        <p14:creationId xmlns:p14="http://schemas.microsoft.com/office/powerpoint/2010/main" val="50949519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6"/>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a:xfrm>
            <a:off x="457200" y="6356351"/>
            <a:ext cx="2133600" cy="365125"/>
          </a:xfrm>
          <a:prstGeom prst="rect">
            <a:avLst/>
          </a:prstGeom>
        </p:spPr>
        <p:txBody>
          <a:bodyPr/>
          <a:lstStyle/>
          <a:p>
            <a:fld id="{7CB97365-EBCA-4027-87D5-99FC1D4DF0BB}" type="datetimeFigureOut">
              <a:rPr lang="en-US" smtClean="0">
                <a:solidFill>
                  <a:srgbClr val="000000"/>
                </a:solidFill>
              </a:rPr>
              <a:pPr/>
              <a:t>3/8/2014</a:t>
            </a:fld>
            <a:endParaRPr lang="en-US">
              <a:solidFill>
                <a:srgbClr val="000000"/>
              </a:solidFill>
            </a:endParaRPr>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a:solidFill>
                <a:srgbClr val="000000"/>
              </a:solidFill>
            </a:endParaRPr>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96755859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94123"/>
          </a:xfrm>
        </p:spPr>
        <p:txBody>
          <a:bodyPr/>
          <a:lstStyle>
            <a:lvl1pPr>
              <a:defRPr>
                <a:effectLst>
                  <a:outerShdw blurRad="38100" dist="38100" dir="2700000" algn="tl">
                    <a:srgbClr val="000000">
                      <a:alpha val="43137"/>
                    </a:srgbClr>
                  </a:outerShdw>
                </a:effectLst>
              </a:defRPr>
            </a:lvl1pPr>
          </a:lstStyle>
          <a:p>
            <a:r>
              <a:rPr lang="en-US" dirty="0" smtClean="0"/>
              <a:t>Click to edit Master title style</a:t>
            </a:r>
            <a:endParaRPr lang="en-GB" dirty="0"/>
          </a:p>
        </p:txBody>
      </p:sp>
      <p:sp>
        <p:nvSpPr>
          <p:cNvPr id="3" name="Content Placeholder 2"/>
          <p:cNvSpPr>
            <a:spLocks noGrp="1"/>
          </p:cNvSpPr>
          <p:nvPr>
            <p:ph idx="1"/>
          </p:nvPr>
        </p:nvSpPr>
        <p:spPr/>
        <p:txBody>
          <a:bodyPr/>
          <a:lstStyle>
            <a:lvl1pPr>
              <a:defRPr>
                <a:effectLst>
                  <a:outerShdw blurRad="38100" dist="38100" dir="2700000" algn="tl">
                    <a:srgbClr val="000000">
                      <a:alpha val="43137"/>
                    </a:srgbClr>
                  </a:outerShdw>
                </a:effectLst>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Date Placeholder 3"/>
          <p:cNvSpPr>
            <a:spLocks noGrp="1"/>
          </p:cNvSpPr>
          <p:nvPr>
            <p:ph type="dt" sz="half" idx="10"/>
          </p:nvPr>
        </p:nvSpPr>
        <p:spPr>
          <a:xfrm>
            <a:off x="457200" y="6356351"/>
            <a:ext cx="2133600" cy="365125"/>
          </a:xfrm>
          <a:prstGeom prst="rect">
            <a:avLst/>
          </a:prstGeom>
        </p:spPr>
        <p:txBody>
          <a:bodyPr/>
          <a:lstStyle/>
          <a:p>
            <a:fld id="{7CB97365-EBCA-4027-87D5-99FC1D4DF0BB}" type="datetimeFigureOut">
              <a:rPr lang="en-US" smtClean="0">
                <a:solidFill>
                  <a:srgbClr val="000000"/>
                </a:solidFill>
              </a:rPr>
              <a:pPr/>
              <a:t>3/8/2014</a:t>
            </a:fld>
            <a:endParaRPr lang="en-US">
              <a:solidFill>
                <a:srgbClr val="000000"/>
              </a:solidFill>
            </a:endParaRPr>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a:solidFill>
                <a:srgbClr val="000000"/>
              </a:solidFill>
            </a:endParaRPr>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0178931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1"/>
            <a:ext cx="2133600" cy="365125"/>
          </a:xfrm>
          <a:prstGeom prst="rect">
            <a:avLst/>
          </a:prstGeom>
        </p:spPr>
        <p:txBody>
          <a:bodyPr/>
          <a:lstStyle/>
          <a:p>
            <a:fld id="{7CB97365-EBCA-4027-87D5-99FC1D4DF0BB}" type="datetimeFigureOut">
              <a:rPr lang="en-US" smtClean="0">
                <a:solidFill>
                  <a:srgbClr val="000000"/>
                </a:solidFill>
              </a:rPr>
              <a:pPr/>
              <a:t>3/8/2014</a:t>
            </a:fld>
            <a:endParaRPr lang="en-US">
              <a:solidFill>
                <a:srgbClr val="000000"/>
              </a:solidFill>
            </a:endParaRPr>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a:solidFill>
                <a:srgbClr val="000000"/>
              </a:solidFill>
            </a:endParaRPr>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92758526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1"/>
            <a:ext cx="2133600" cy="365125"/>
          </a:xfrm>
          <a:prstGeom prst="rect">
            <a:avLst/>
          </a:prstGeom>
        </p:spPr>
        <p:txBody>
          <a:bodyPr/>
          <a:lstStyle/>
          <a:p>
            <a:fld id="{7CB97365-EBCA-4027-87D5-99FC1D4DF0BB}" type="datetimeFigureOut">
              <a:rPr lang="en-US" smtClean="0">
                <a:solidFill>
                  <a:srgbClr val="000000"/>
                </a:solidFill>
              </a:rPr>
              <a:pPr/>
              <a:t>3/8/2014</a:t>
            </a:fld>
            <a:endParaRPr lang="en-US">
              <a:solidFill>
                <a:srgbClr val="000000"/>
              </a:solidFill>
            </a:endParaRPr>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lang="en-US">
              <a:solidFill>
                <a:srgbClr val="000000"/>
              </a:solidFill>
            </a:endParaRPr>
          </a:p>
        </p:txBody>
      </p:sp>
      <p:sp>
        <p:nvSpPr>
          <p:cNvPr id="7" name="Slide Number Placeholder 6"/>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360564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3/8/2014</a:t>
            </a:fld>
            <a:endParaRPr lang="en-US"/>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7" name="Slide Number Placeholder 6"/>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142504641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1"/>
            <a:ext cx="2133600" cy="365125"/>
          </a:xfrm>
          <a:prstGeom prst="rect">
            <a:avLst/>
          </a:prstGeom>
        </p:spPr>
        <p:txBody>
          <a:bodyPr/>
          <a:lstStyle/>
          <a:p>
            <a:fld id="{7CB97365-EBCA-4027-87D5-99FC1D4DF0BB}" type="datetimeFigureOut">
              <a:rPr lang="en-US" smtClean="0">
                <a:solidFill>
                  <a:srgbClr val="000000"/>
                </a:solidFill>
              </a:rPr>
              <a:pPr/>
              <a:t>3/8/2014</a:t>
            </a:fld>
            <a:endParaRPr lang="en-US">
              <a:solidFill>
                <a:srgbClr val="000000"/>
              </a:solidFill>
            </a:endParaRPr>
          </a:p>
        </p:txBody>
      </p:sp>
      <p:sp>
        <p:nvSpPr>
          <p:cNvPr id="8" name="Footer Placeholder 7"/>
          <p:cNvSpPr>
            <a:spLocks noGrp="1"/>
          </p:cNvSpPr>
          <p:nvPr>
            <p:ph type="ftr" sz="quarter" idx="11"/>
          </p:nvPr>
        </p:nvSpPr>
        <p:spPr>
          <a:xfrm>
            <a:off x="3124200" y="6356351"/>
            <a:ext cx="2895600" cy="365125"/>
          </a:xfrm>
          <a:prstGeom prst="rect">
            <a:avLst/>
          </a:prstGeom>
        </p:spPr>
        <p:txBody>
          <a:bodyPr/>
          <a:lstStyle/>
          <a:p>
            <a:endParaRPr lang="en-US">
              <a:solidFill>
                <a:srgbClr val="000000"/>
              </a:solidFill>
            </a:endParaRPr>
          </a:p>
        </p:txBody>
      </p:sp>
      <p:sp>
        <p:nvSpPr>
          <p:cNvPr id="9" name="Slide Number Placeholder 8"/>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1472165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1"/>
            <a:ext cx="2133600" cy="365125"/>
          </a:xfrm>
          <a:prstGeom prst="rect">
            <a:avLst/>
          </a:prstGeom>
        </p:spPr>
        <p:txBody>
          <a:bodyPr/>
          <a:lstStyle/>
          <a:p>
            <a:fld id="{7CB97365-EBCA-4027-87D5-99FC1D4DF0BB}" type="datetimeFigureOut">
              <a:rPr lang="en-US" smtClean="0">
                <a:solidFill>
                  <a:srgbClr val="000000"/>
                </a:solidFill>
              </a:rPr>
              <a:pPr/>
              <a:t>3/8/2014</a:t>
            </a:fld>
            <a:endParaRPr lang="en-US">
              <a:solidFill>
                <a:srgbClr val="000000"/>
              </a:solidFill>
            </a:endParaRPr>
          </a:p>
        </p:txBody>
      </p:sp>
      <p:sp>
        <p:nvSpPr>
          <p:cNvPr id="4" name="Footer Placeholder 3"/>
          <p:cNvSpPr>
            <a:spLocks noGrp="1"/>
          </p:cNvSpPr>
          <p:nvPr>
            <p:ph type="ftr" sz="quarter" idx="11"/>
          </p:nvPr>
        </p:nvSpPr>
        <p:spPr>
          <a:xfrm>
            <a:off x="3124200" y="6356351"/>
            <a:ext cx="2895600" cy="365125"/>
          </a:xfrm>
          <a:prstGeom prst="rect">
            <a:avLst/>
          </a:prstGeom>
        </p:spPr>
        <p:txBody>
          <a:bodyPr/>
          <a:lstStyle/>
          <a:p>
            <a:endParaRPr lang="en-US">
              <a:solidFill>
                <a:srgbClr val="000000"/>
              </a:solidFill>
            </a:endParaRPr>
          </a:p>
        </p:txBody>
      </p:sp>
      <p:sp>
        <p:nvSpPr>
          <p:cNvPr id="5" name="Slide Number Placeholder 4"/>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24740608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1"/>
            <a:ext cx="2133600" cy="365125"/>
          </a:xfrm>
          <a:prstGeom prst="rect">
            <a:avLst/>
          </a:prstGeom>
        </p:spPr>
        <p:txBody>
          <a:bodyPr/>
          <a:lstStyle/>
          <a:p>
            <a:fld id="{7CB97365-EBCA-4027-87D5-99FC1D4DF0BB}" type="datetimeFigureOut">
              <a:rPr lang="en-US" smtClean="0">
                <a:solidFill>
                  <a:srgbClr val="000000"/>
                </a:solidFill>
              </a:rPr>
              <a:pPr/>
              <a:t>3/8/2014</a:t>
            </a:fld>
            <a:endParaRPr lang="en-US">
              <a:solidFill>
                <a:srgbClr val="000000"/>
              </a:solidFill>
            </a:endParaRPr>
          </a:p>
        </p:txBody>
      </p:sp>
      <p:sp>
        <p:nvSpPr>
          <p:cNvPr id="3" name="Footer Placeholder 2"/>
          <p:cNvSpPr>
            <a:spLocks noGrp="1"/>
          </p:cNvSpPr>
          <p:nvPr>
            <p:ph type="ftr" sz="quarter" idx="11"/>
          </p:nvPr>
        </p:nvSpPr>
        <p:spPr>
          <a:xfrm>
            <a:off x="3124200" y="6356351"/>
            <a:ext cx="2895600" cy="365125"/>
          </a:xfrm>
          <a:prstGeom prst="rect">
            <a:avLst/>
          </a:prstGeom>
        </p:spPr>
        <p:txBody>
          <a:bodyPr/>
          <a:lstStyle/>
          <a:p>
            <a:endParaRPr lang="en-US">
              <a:solidFill>
                <a:srgbClr val="000000"/>
              </a:solidFill>
            </a:endParaRPr>
          </a:p>
        </p:txBody>
      </p:sp>
      <p:sp>
        <p:nvSpPr>
          <p:cNvPr id="4" name="Slide Number Placeholder 3"/>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4361675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1"/>
            <a:ext cx="2133600" cy="365125"/>
          </a:xfrm>
          <a:prstGeom prst="rect">
            <a:avLst/>
          </a:prstGeom>
        </p:spPr>
        <p:txBody>
          <a:bodyPr/>
          <a:lstStyle/>
          <a:p>
            <a:fld id="{7CB97365-EBCA-4027-87D5-99FC1D4DF0BB}" type="datetimeFigureOut">
              <a:rPr lang="en-US" smtClean="0">
                <a:solidFill>
                  <a:srgbClr val="000000"/>
                </a:solidFill>
              </a:rPr>
              <a:pPr/>
              <a:t>3/8/2014</a:t>
            </a:fld>
            <a:endParaRPr lang="en-US">
              <a:solidFill>
                <a:srgbClr val="000000"/>
              </a:solidFill>
            </a:endParaRPr>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lang="en-US">
              <a:solidFill>
                <a:srgbClr val="000000"/>
              </a:solidFill>
            </a:endParaRPr>
          </a:p>
        </p:txBody>
      </p:sp>
      <p:sp>
        <p:nvSpPr>
          <p:cNvPr id="7" name="Slide Number Placeholder 6"/>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785432988"/>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1"/>
            <a:ext cx="2133600" cy="365125"/>
          </a:xfrm>
          <a:prstGeom prst="rect">
            <a:avLst/>
          </a:prstGeom>
        </p:spPr>
        <p:txBody>
          <a:bodyPr/>
          <a:lstStyle/>
          <a:p>
            <a:fld id="{7CB97365-EBCA-4027-87D5-99FC1D4DF0BB}" type="datetimeFigureOut">
              <a:rPr lang="en-US" smtClean="0">
                <a:solidFill>
                  <a:srgbClr val="000000"/>
                </a:solidFill>
              </a:rPr>
              <a:pPr/>
              <a:t>3/8/2014</a:t>
            </a:fld>
            <a:endParaRPr lang="en-US">
              <a:solidFill>
                <a:srgbClr val="000000"/>
              </a:solidFill>
            </a:endParaRPr>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lang="en-US">
              <a:solidFill>
                <a:srgbClr val="000000"/>
              </a:solidFill>
            </a:endParaRPr>
          </a:p>
        </p:txBody>
      </p:sp>
      <p:sp>
        <p:nvSpPr>
          <p:cNvPr id="7" name="Slide Number Placeholder 6"/>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5259683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1"/>
            <a:ext cx="2133600" cy="365125"/>
          </a:xfrm>
          <a:prstGeom prst="rect">
            <a:avLst/>
          </a:prstGeom>
        </p:spPr>
        <p:txBody>
          <a:bodyPr/>
          <a:lstStyle/>
          <a:p>
            <a:fld id="{7CB97365-EBCA-4027-87D5-99FC1D4DF0BB}" type="datetimeFigureOut">
              <a:rPr lang="en-US" smtClean="0">
                <a:solidFill>
                  <a:srgbClr val="000000"/>
                </a:solidFill>
              </a:rPr>
              <a:pPr/>
              <a:t>3/8/2014</a:t>
            </a:fld>
            <a:endParaRPr lang="en-US">
              <a:solidFill>
                <a:srgbClr val="000000"/>
              </a:solidFill>
            </a:endParaRPr>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a:solidFill>
                <a:srgbClr val="000000"/>
              </a:solidFill>
            </a:endParaRPr>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762224844"/>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a:xfrm>
            <a:off x="457200" y="6356351"/>
            <a:ext cx="2133600" cy="365125"/>
          </a:xfrm>
          <a:prstGeom prst="rect">
            <a:avLst/>
          </a:prstGeom>
        </p:spPr>
        <p:txBody>
          <a:bodyPr/>
          <a:lstStyle/>
          <a:p>
            <a:fld id="{7CB97365-EBCA-4027-87D5-99FC1D4DF0BB}" type="datetimeFigureOut">
              <a:rPr lang="en-US" smtClean="0">
                <a:solidFill>
                  <a:srgbClr val="000000"/>
                </a:solidFill>
              </a:rPr>
              <a:pPr/>
              <a:t>3/8/2014</a:t>
            </a:fld>
            <a:endParaRPr lang="en-US">
              <a:solidFill>
                <a:srgbClr val="000000"/>
              </a:solidFill>
            </a:endParaRPr>
          </a:p>
        </p:txBody>
      </p:sp>
      <p:sp>
        <p:nvSpPr>
          <p:cNvPr id="5" name="Footer Placeholder 4"/>
          <p:cNvSpPr>
            <a:spLocks noGrp="1"/>
          </p:cNvSpPr>
          <p:nvPr>
            <p:ph type="ftr" sz="quarter" idx="11"/>
          </p:nvPr>
        </p:nvSpPr>
        <p:spPr>
          <a:xfrm>
            <a:off x="3124200" y="6356351"/>
            <a:ext cx="2895600" cy="365125"/>
          </a:xfrm>
          <a:prstGeom prst="rect">
            <a:avLst/>
          </a:prstGeom>
        </p:spPr>
        <p:txBody>
          <a:bodyPr/>
          <a:lstStyle/>
          <a:p>
            <a:endParaRPr lang="en-US">
              <a:solidFill>
                <a:srgbClr val="000000"/>
              </a:solidFill>
            </a:endParaRPr>
          </a:p>
        </p:txBody>
      </p:sp>
      <p:sp>
        <p:nvSpPr>
          <p:cNvPr id="6" name="Slide Number Placeholder 5"/>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lang="en-US" smtClean="0">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425273204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1"/>
            <a:ext cx="2133600" cy="365125"/>
          </a:xfrm>
          <a:prstGeom prst="rect">
            <a:avLst/>
          </a:prstGeom>
        </p:spPr>
        <p:txBody>
          <a:bodyPr/>
          <a:lstStyle/>
          <a:p>
            <a:fld id="{7CB97365-EBCA-4027-87D5-99FC1D4DF0BB}" type="datetimeFigureOut">
              <a:rPr lang="en-US" smtClean="0">
                <a:solidFill>
                  <a:srgbClr val="000000"/>
                </a:solidFill>
              </a:rPr>
              <a:pPr/>
              <a:t>3/8/2014</a:t>
            </a:fld>
            <a:endParaRPr lang="en-US">
              <a:solidFill>
                <a:srgbClr val="000000">
                  <a:shade val="50000"/>
                </a:srgbClr>
              </a:solidFill>
            </a:endParaRPr>
          </a:p>
        </p:txBody>
      </p:sp>
      <p:sp>
        <p:nvSpPr>
          <p:cNvPr id="4" name="Footer Placeholder 3"/>
          <p:cNvSpPr>
            <a:spLocks noGrp="1"/>
          </p:cNvSpPr>
          <p:nvPr>
            <p:ph type="ftr" sz="quarter" idx="11"/>
          </p:nvPr>
        </p:nvSpPr>
        <p:spPr>
          <a:xfrm>
            <a:off x="3124200" y="6356351"/>
            <a:ext cx="2895600" cy="365125"/>
          </a:xfrm>
          <a:prstGeom prst="rect">
            <a:avLst/>
          </a:prstGeom>
        </p:spPr>
        <p:txBody>
          <a:bodyPr/>
          <a:lstStyle/>
          <a:p>
            <a:endParaRPr lang="en-US">
              <a:solidFill>
                <a:srgbClr val="000000">
                  <a:shade val="50000"/>
                </a:srgbClr>
              </a:solidFill>
            </a:endParaRPr>
          </a:p>
        </p:txBody>
      </p:sp>
      <p:sp>
        <p:nvSpPr>
          <p:cNvPr id="5" name="Slide Number Placeholder 4"/>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lang="en-US" smtClean="0">
                <a:solidFill>
                  <a:srgbClr val="000000"/>
                </a:solidFill>
              </a:rPr>
              <a:pPr/>
              <a:t>‹#›</a:t>
            </a:fld>
            <a:endParaRPr lang="en-US" dirty="0">
              <a:solidFill>
                <a:srgbClr val="000000">
                  <a:shade val="50000"/>
                </a:srgbClr>
              </a:solidFill>
            </a:endParaRPr>
          </a:p>
        </p:txBody>
      </p:sp>
    </p:spTree>
    <p:extLst>
      <p:ext uri="{BB962C8B-B14F-4D97-AF65-F5344CB8AC3E}">
        <p14:creationId xmlns:p14="http://schemas.microsoft.com/office/powerpoint/2010/main" val="3343739555"/>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1"/>
            <a:ext cx="2133600" cy="365125"/>
          </a:xfrm>
          <a:prstGeom prst="rect">
            <a:avLst/>
          </a:prstGeom>
        </p:spPr>
        <p:txBody>
          <a:bodyPr/>
          <a:lstStyle/>
          <a:p>
            <a:fld id="{7CB97365-EBCA-4027-87D5-99FC1D4DF0BB}" type="datetimeFigureOut">
              <a:rPr lang="en-US" smtClean="0">
                <a:solidFill>
                  <a:srgbClr val="000000"/>
                </a:solidFill>
              </a:rPr>
              <a:pPr/>
              <a:t>3/8/2014</a:t>
            </a:fld>
            <a:endParaRPr lang="en-US">
              <a:solidFill>
                <a:srgbClr val="000000">
                  <a:shade val="50000"/>
                </a:srgbClr>
              </a:solidFill>
            </a:endParaRPr>
          </a:p>
        </p:txBody>
      </p:sp>
      <p:sp>
        <p:nvSpPr>
          <p:cNvPr id="4" name="Footer Placeholder 3"/>
          <p:cNvSpPr>
            <a:spLocks noGrp="1"/>
          </p:cNvSpPr>
          <p:nvPr>
            <p:ph type="ftr" sz="quarter" idx="11"/>
          </p:nvPr>
        </p:nvSpPr>
        <p:spPr>
          <a:xfrm>
            <a:off x="3124200" y="6356351"/>
            <a:ext cx="2895600" cy="365125"/>
          </a:xfrm>
          <a:prstGeom prst="rect">
            <a:avLst/>
          </a:prstGeom>
        </p:spPr>
        <p:txBody>
          <a:bodyPr/>
          <a:lstStyle/>
          <a:p>
            <a:endParaRPr lang="en-US">
              <a:solidFill>
                <a:srgbClr val="000000">
                  <a:shade val="50000"/>
                </a:srgbClr>
              </a:solidFill>
            </a:endParaRPr>
          </a:p>
        </p:txBody>
      </p:sp>
      <p:sp>
        <p:nvSpPr>
          <p:cNvPr id="5" name="Slide Number Placeholder 4"/>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lang="en-US" smtClean="0">
                <a:solidFill>
                  <a:srgbClr val="000000"/>
                </a:solidFill>
              </a:rPr>
              <a:pPr/>
              <a:t>‹#›</a:t>
            </a:fld>
            <a:endParaRPr lang="en-US" dirty="0">
              <a:solidFill>
                <a:srgbClr val="000000">
                  <a:shade val="50000"/>
                </a:srgbClr>
              </a:solidFill>
            </a:endParaRPr>
          </a:p>
        </p:txBody>
      </p:sp>
    </p:spTree>
    <p:extLst>
      <p:ext uri="{BB962C8B-B14F-4D97-AF65-F5344CB8AC3E}">
        <p14:creationId xmlns:p14="http://schemas.microsoft.com/office/powerpoint/2010/main" val="28136353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3/8/2014</a:t>
            </a:fld>
            <a:endParaRPr lang="en-US"/>
          </a:p>
        </p:txBody>
      </p:sp>
      <p:sp>
        <p:nvSpPr>
          <p:cNvPr id="8" name="Footer Placeholder 7"/>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9" name="Slide Number Placeholder 8"/>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1849335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3/8/2014</a:t>
            </a:fld>
            <a:endParaRPr lang="en-US"/>
          </a:p>
        </p:txBody>
      </p:sp>
      <p:sp>
        <p:nvSpPr>
          <p:cNvPr id="4" name="Footer Placeholder 3"/>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5" name="Slide Number Placeholder 4"/>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8437136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3/8/2014</a:t>
            </a:fld>
            <a:endParaRPr lang="en-US"/>
          </a:p>
        </p:txBody>
      </p:sp>
      <p:sp>
        <p:nvSpPr>
          <p:cNvPr id="3" name="Footer Placeholder 2"/>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4" name="Slide Number Placeholder 3"/>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23123399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3/8/2014</a:t>
            </a:fld>
            <a:endParaRPr lang="en-US"/>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7" name="Slide Number Placeholder 6"/>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2034336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1"/>
            <a:ext cx="2133600" cy="365125"/>
          </a:xfrm>
          <a:prstGeom prst="rect">
            <a:avLst/>
          </a:prstGeom>
        </p:spPr>
        <p:txBody>
          <a:bodyPr/>
          <a:lstStyle/>
          <a:p>
            <a:pPr eaLnBrk="1" latinLnBrk="0" hangingPunct="1"/>
            <a:fld id="{7CB97365-EBCA-4027-87D5-99FC1D4DF0BB}" type="datetimeFigureOut">
              <a:rPr lang="en-US" smtClean="0"/>
              <a:pPr eaLnBrk="1" latinLnBrk="0" hangingPunct="1"/>
              <a:t>3/8/2014</a:t>
            </a:fld>
            <a:endParaRPr lang="en-US"/>
          </a:p>
        </p:txBody>
      </p:sp>
      <p:sp>
        <p:nvSpPr>
          <p:cNvPr id="6" name="Footer Placeholder 5"/>
          <p:cNvSpPr>
            <a:spLocks noGrp="1"/>
          </p:cNvSpPr>
          <p:nvPr>
            <p:ph type="ftr" sz="quarter" idx="11"/>
          </p:nvPr>
        </p:nvSpPr>
        <p:spPr>
          <a:xfrm>
            <a:off x="3124200" y="6356351"/>
            <a:ext cx="2895600" cy="365125"/>
          </a:xfrm>
          <a:prstGeom prst="rect">
            <a:avLst/>
          </a:prstGeom>
        </p:spPr>
        <p:txBody>
          <a:bodyPr/>
          <a:lstStyle/>
          <a:p>
            <a:endParaRPr kumimoji="0" lang="en-US"/>
          </a:p>
        </p:txBody>
      </p:sp>
      <p:sp>
        <p:nvSpPr>
          <p:cNvPr id="7" name="Slide Number Placeholder 6"/>
          <p:cNvSpPr>
            <a:spLocks noGrp="1"/>
          </p:cNvSpPr>
          <p:nvPr>
            <p:ph type="sldNum" sz="quarter" idx="12"/>
          </p:nvPr>
        </p:nvSpPr>
        <p:spPr>
          <a:xfrm>
            <a:off x="6553200" y="6356351"/>
            <a:ext cx="2133600" cy="365125"/>
          </a:xfrm>
          <a:prstGeom prst="rect">
            <a:avLst/>
          </a:prstGeom>
        </p:spPr>
        <p:txBody>
          <a:bodyPr/>
          <a:lstStyle/>
          <a:p>
            <a:fld id="{69E29E33-B620-47F9-BB04-8846C2A5AFCC}" type="slidenum">
              <a:rPr kumimoji="0" lang="en-US" smtClean="0"/>
              <a:pPr eaLnBrk="1" latinLnBrk="0" hangingPunct="1"/>
              <a:t>‹#›</a:t>
            </a:fld>
            <a:endParaRPr kumimoji="0" lang="en-US"/>
          </a:p>
        </p:txBody>
      </p:sp>
    </p:spTree>
    <p:extLst>
      <p:ext uri="{BB962C8B-B14F-4D97-AF65-F5344CB8AC3E}">
        <p14:creationId xmlns:p14="http://schemas.microsoft.com/office/powerpoint/2010/main" val="33944623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3.xml"/><Relationship Id="rId13" Type="http://schemas.openxmlformats.org/officeDocument/2006/relationships/slideLayout" Target="../slideLayouts/slideLayout48.xml"/><Relationship Id="rId3" Type="http://schemas.openxmlformats.org/officeDocument/2006/relationships/slideLayout" Target="../slideLayouts/slideLayout38.xml"/><Relationship Id="rId7" Type="http://schemas.openxmlformats.org/officeDocument/2006/relationships/slideLayout" Target="../slideLayouts/slideLayout42.xml"/><Relationship Id="rId12" Type="http://schemas.openxmlformats.org/officeDocument/2006/relationships/slideLayout" Target="../slideLayouts/slideLayout47.xml"/><Relationship Id="rId2" Type="http://schemas.openxmlformats.org/officeDocument/2006/relationships/slideLayout" Target="../slideLayouts/slideLayout37.xml"/><Relationship Id="rId1" Type="http://schemas.openxmlformats.org/officeDocument/2006/relationships/slideLayout" Target="../slideLayouts/slideLayout36.xml"/><Relationship Id="rId6" Type="http://schemas.openxmlformats.org/officeDocument/2006/relationships/slideLayout" Target="../slideLayouts/slideLayout41.xml"/><Relationship Id="rId11" Type="http://schemas.openxmlformats.org/officeDocument/2006/relationships/slideLayout" Target="../slideLayouts/slideLayout46.xml"/><Relationship Id="rId5" Type="http://schemas.openxmlformats.org/officeDocument/2006/relationships/slideLayout" Target="../slideLayouts/slideLayout40.xml"/><Relationship Id="rId15" Type="http://schemas.openxmlformats.org/officeDocument/2006/relationships/image" Target="../media/image1.jpg"/><Relationship Id="rId10" Type="http://schemas.openxmlformats.org/officeDocument/2006/relationships/slideLayout" Target="../slideLayouts/slideLayout45.xml"/><Relationship Id="rId4" Type="http://schemas.openxmlformats.org/officeDocument/2006/relationships/slideLayout" Target="../slideLayouts/slideLayout39.xml"/><Relationship Id="rId9" Type="http://schemas.openxmlformats.org/officeDocument/2006/relationships/slideLayout" Target="../slideLayouts/slideLayout44.xml"/><Relationship Id="rId14"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l="-22000" r="-2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1388" y="46136"/>
            <a:ext cx="8784976" cy="994123"/>
          </a:xfrm>
          <a:prstGeom prst="rect">
            <a:avLst/>
          </a:prstGeom>
        </p:spPr>
        <p:txBody>
          <a:bodyPr vert="horz" lIns="0" tIns="0" rIns="0" bIns="0" rtlCol="0" anchor="t" anchorCtr="0">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0" y="1196752"/>
            <a:ext cx="9144000" cy="5661248"/>
          </a:xfrm>
          <a:prstGeom prst="rect">
            <a:avLst/>
          </a:prstGeom>
        </p:spPr>
        <p:txBody>
          <a:bodyPr vert="horz" lIns="72000" tIns="0" rIns="0" bIns="0" rtlCol="0">
            <a:normAutofit/>
          </a:bodyPr>
          <a:lstStyle/>
          <a:p>
            <a:pPr lvl="0"/>
            <a:r>
              <a:rPr lang="en-US" dirty="0" smtClean="0"/>
              <a:t>Click to edit Master text styles</a:t>
            </a:r>
          </a:p>
        </p:txBody>
      </p:sp>
    </p:spTree>
    <p:extLst>
      <p:ext uri="{BB962C8B-B14F-4D97-AF65-F5344CB8AC3E}">
        <p14:creationId xmlns:p14="http://schemas.microsoft.com/office/powerpoint/2010/main" val="3363777420"/>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Lst>
  <p:txStyles>
    <p:titleStyle>
      <a:lvl1pPr algn="ctr" defTabSz="914400" rtl="0" eaLnBrk="1" latinLnBrk="0" hangingPunct="1">
        <a:spcBef>
          <a:spcPct val="0"/>
        </a:spcBef>
        <a:buNone/>
        <a:defRPr sz="5400" kern="1200">
          <a:solidFill>
            <a:srgbClr val="FFFF00"/>
          </a:solidFill>
          <a:effectLst>
            <a:outerShdw blurRad="38100" dist="38100" dir="2700000" algn="tl">
              <a:srgbClr val="000000">
                <a:alpha val="43137"/>
              </a:srgbClr>
            </a:outerShdw>
          </a:effectLst>
          <a:latin typeface="+mj-lt"/>
          <a:ea typeface="+mj-ea"/>
          <a:cs typeface="+mj-cs"/>
        </a:defRPr>
      </a:lvl1pPr>
    </p:titleStyle>
    <p:bodyStyle>
      <a:lvl1pPr marL="360000" indent="-360000" algn="l" defTabSz="914400" rtl="0" eaLnBrk="1" latinLnBrk="0" hangingPunct="1">
        <a:spcBef>
          <a:spcPct val="20000"/>
        </a:spcBef>
        <a:buClr>
          <a:srgbClr val="FFFF00"/>
        </a:buClr>
        <a:buSzPct val="120000"/>
        <a:buFont typeface="Arial" pitchFamily="34" charset="0"/>
        <a:buChar char="•"/>
        <a:defRPr sz="4000" kern="1200" baseline="0">
          <a:solidFill>
            <a:schemeClr val="bg1"/>
          </a:solidFill>
          <a:effectLst>
            <a:outerShdw blurRad="38100" dist="38100" dir="2700000" algn="tl">
              <a:srgbClr val="000000">
                <a:alpha val="43137"/>
              </a:srgbClr>
            </a:outerShdw>
          </a:effectLst>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2A4D114-C5C2-4645-A0B7-509F7F8465CC}" type="datetimeFigureOut">
              <a:rPr lang="en-GB" smtClean="0">
                <a:solidFill>
                  <a:prstClr val="black">
                    <a:tint val="75000"/>
                  </a:prstClr>
                </a:solidFill>
              </a:rPr>
              <a:pPr/>
              <a:t>08/03/2014</a:t>
            </a:fld>
            <a:endParaRPr lang="en-GB">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FC335C-26C5-4F57-8F0D-6678EB125B54}"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49321794"/>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9" name="Title Placeholder 8"/>
          <p:cNvSpPr>
            <a:spLocks noGrp="1"/>
          </p:cNvSpPr>
          <p:nvPr>
            <p:ph type="title"/>
          </p:nvPr>
        </p:nvSpPr>
        <p:spPr>
          <a:xfrm>
            <a:off x="539552" y="495174"/>
            <a:ext cx="8229600" cy="708688"/>
          </a:xfrm>
          <a:prstGeom prst="rect">
            <a:avLst/>
          </a:prstGeom>
        </p:spPr>
        <p:txBody>
          <a:bodyPr vert="horz" lIns="0" tIns="0" rIns="0" bIns="0" anchor="t" anchorCtr="0">
            <a:normAutofit/>
          </a:bodyPr>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251520" y="1628800"/>
            <a:ext cx="8712968" cy="511256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dirty="0"/>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EAB0777-4C60-462E-A92C-CDAFD498799C}" type="datetimeFigureOut">
              <a:rPr lang="en-US" smtClean="0">
                <a:solidFill>
                  <a:srgbClr val="04617B">
                    <a:shade val="90000"/>
                  </a:srgbClr>
                </a:solidFill>
              </a:rPr>
              <a:pPr/>
              <a:t>3/8/2014</a:t>
            </a:fld>
            <a:endParaRPr lang="en-US">
              <a:solidFill>
                <a:srgbClr val="04617B">
                  <a:shade val="90000"/>
                </a:srgbClr>
              </a:solidFill>
            </a:endParaRP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solidFill>
                <a:srgbClr val="04617B">
                  <a:shade val="90000"/>
                </a:srgbClr>
              </a:solidFill>
            </a:endParaRP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9DE6EB8-52AB-45EA-A660-3E1EBFA72987}" type="slidenum">
              <a:rPr lang="en-US" smtClean="0">
                <a:solidFill>
                  <a:srgbClr val="04617B">
                    <a:shade val="90000"/>
                  </a:srgbClr>
                </a:solidFill>
              </a:rPr>
              <a:pPr/>
              <a:t>‹#›</a:t>
            </a:fld>
            <a:endParaRPr lang="en-US">
              <a:solidFill>
                <a:srgbClr val="04617B">
                  <a:shade val="90000"/>
                </a:srgbClr>
              </a:solidFill>
            </a:endParaRP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grpSp>
    </p:spTree>
    <p:extLst>
      <p:ext uri="{BB962C8B-B14F-4D97-AF65-F5344CB8AC3E}">
        <p14:creationId xmlns:p14="http://schemas.microsoft.com/office/powerpoint/2010/main" val="267398783"/>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ctr" rtl="0" eaLnBrk="1" latinLnBrk="0" hangingPunct="1">
        <a:spcBef>
          <a:spcPct val="0"/>
        </a:spcBef>
        <a:buNone/>
        <a:defRPr kumimoji="0" sz="48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3000" kern="1200" baseline="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l="-22000" r="-2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1388" y="46136"/>
            <a:ext cx="8784976" cy="994123"/>
          </a:xfrm>
          <a:prstGeom prst="rect">
            <a:avLst/>
          </a:prstGeom>
        </p:spPr>
        <p:txBody>
          <a:bodyPr vert="horz" lIns="0" tIns="0" rIns="0" bIns="0" rtlCol="0" anchor="t" anchorCtr="0">
            <a:norm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0" y="1196752"/>
            <a:ext cx="9144000" cy="5661248"/>
          </a:xfrm>
          <a:prstGeom prst="rect">
            <a:avLst/>
          </a:prstGeom>
        </p:spPr>
        <p:txBody>
          <a:bodyPr vert="horz" lIns="72000" tIns="0" rIns="0" bIns="0" rtlCol="0">
            <a:normAutofit/>
          </a:bodyPr>
          <a:lstStyle/>
          <a:p>
            <a:pPr lvl="0"/>
            <a:r>
              <a:rPr lang="en-US" dirty="0" smtClean="0"/>
              <a:t>Click to edit Master text styles</a:t>
            </a:r>
          </a:p>
        </p:txBody>
      </p:sp>
    </p:spTree>
    <p:extLst>
      <p:ext uri="{BB962C8B-B14F-4D97-AF65-F5344CB8AC3E}">
        <p14:creationId xmlns:p14="http://schemas.microsoft.com/office/powerpoint/2010/main" val="822680880"/>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 id="2147483731" r:id="rId9"/>
    <p:sldLayoutId id="2147483732" r:id="rId10"/>
    <p:sldLayoutId id="2147483733" r:id="rId11"/>
    <p:sldLayoutId id="2147483734" r:id="rId12"/>
    <p:sldLayoutId id="2147483735" r:id="rId13"/>
  </p:sldLayoutIdLst>
  <p:txStyles>
    <p:titleStyle>
      <a:lvl1pPr algn="ctr" defTabSz="914400" rtl="0" eaLnBrk="1" latinLnBrk="0" hangingPunct="1">
        <a:spcBef>
          <a:spcPct val="0"/>
        </a:spcBef>
        <a:buNone/>
        <a:defRPr sz="5400" kern="1200">
          <a:solidFill>
            <a:srgbClr val="FFFF00"/>
          </a:solidFill>
          <a:effectLst>
            <a:outerShdw blurRad="38100" dist="38100" dir="2700000" algn="tl">
              <a:srgbClr val="000000">
                <a:alpha val="43137"/>
              </a:srgbClr>
            </a:outerShdw>
          </a:effectLst>
          <a:latin typeface="+mj-lt"/>
          <a:ea typeface="+mj-ea"/>
          <a:cs typeface="+mj-cs"/>
        </a:defRPr>
      </a:lvl1pPr>
    </p:titleStyle>
    <p:bodyStyle>
      <a:lvl1pPr marL="360000" indent="-360000" algn="l" defTabSz="914400" rtl="0" eaLnBrk="1" latinLnBrk="0" hangingPunct="1">
        <a:spcBef>
          <a:spcPct val="20000"/>
        </a:spcBef>
        <a:buClr>
          <a:srgbClr val="FFFF00"/>
        </a:buClr>
        <a:buSzPct val="120000"/>
        <a:buFont typeface="Arial" pitchFamily="34" charset="0"/>
        <a:buChar char="•"/>
        <a:defRPr sz="4000" kern="1200" baseline="0">
          <a:solidFill>
            <a:schemeClr val="bg1"/>
          </a:solidFill>
          <a:effectLst>
            <a:outerShdw blurRad="38100" dist="38100" dir="2700000" algn="tl">
              <a:srgbClr val="000000">
                <a:alpha val="43137"/>
              </a:srgbClr>
            </a:outerShdw>
          </a:effectLst>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6.xml"/><Relationship Id="rId1" Type="http://schemas.openxmlformats.org/officeDocument/2006/relationships/themeOverride" Target="../theme/themeOverr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6.xml"/><Relationship Id="rId1" Type="http://schemas.openxmlformats.org/officeDocument/2006/relationships/themeOverride" Target="../theme/themeOverr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850709"/>
          </a:xfrm>
        </p:spPr>
        <p:txBody>
          <a:bodyPr/>
          <a:lstStyle/>
          <a:p>
            <a:r>
              <a:rPr lang="en-GB" dirty="0" smtClean="0">
                <a:effectLst>
                  <a:outerShdw blurRad="38100" dist="38100" dir="2700000" algn="tl">
                    <a:srgbClr val="000000"/>
                  </a:outerShdw>
                </a:effectLst>
              </a:rPr>
              <a:t>Vision Destiny 2014</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1052736"/>
            <a:ext cx="9144000" cy="5805264"/>
          </a:xfrm>
        </p:spPr>
        <p:txBody>
          <a:bodyPr>
            <a:normAutofit lnSpcReduction="10000"/>
          </a:bodyPr>
          <a:lstStyle/>
          <a:p>
            <a:r>
              <a:rPr lang="en-GB" sz="4400" dirty="0" smtClean="0">
                <a:effectLst>
                  <a:outerShdw blurRad="50800" dist="38100" dir="8100000" algn="tr" rotWithShape="0">
                    <a:prstClr val="black">
                      <a:alpha val="40000"/>
                    </a:prstClr>
                  </a:outerShdw>
                </a:effectLst>
              </a:rPr>
              <a:t>Here is an open opportunity to ask questions</a:t>
            </a:r>
          </a:p>
          <a:p>
            <a:r>
              <a:rPr lang="en-GB" sz="4400" dirty="0" smtClean="0">
                <a:effectLst>
                  <a:outerShdw blurRad="50800" dist="38100" dir="8100000" algn="tr" rotWithShape="0">
                    <a:prstClr val="black">
                      <a:alpha val="40000"/>
                    </a:prstClr>
                  </a:outerShdw>
                </a:effectLst>
              </a:rPr>
              <a:t>Blueprint, direction, structure, vision &amp; mission</a:t>
            </a:r>
          </a:p>
          <a:p>
            <a:r>
              <a:rPr lang="en-GB" sz="4400" dirty="0">
                <a:effectLst>
                  <a:outerShdw blurRad="50800" dist="38100" dir="8100000" algn="tr" rotWithShape="0">
                    <a:prstClr val="black">
                      <a:alpha val="40000"/>
                    </a:prstClr>
                  </a:outerShdw>
                </a:effectLst>
              </a:rPr>
              <a:t>Anything relating to the last 9 weeks</a:t>
            </a:r>
          </a:p>
          <a:p>
            <a:r>
              <a:rPr lang="en-GB" sz="4400" dirty="0" smtClean="0">
                <a:effectLst>
                  <a:outerShdw blurRad="50800" dist="38100" dir="8100000" algn="tr" rotWithShape="0">
                    <a:prstClr val="black">
                      <a:alpha val="40000"/>
                    </a:prstClr>
                  </a:outerShdw>
                </a:effectLst>
              </a:rPr>
              <a:t>Anything you don’t understand or are </a:t>
            </a:r>
            <a:r>
              <a:rPr lang="en-GB" sz="4400" dirty="0">
                <a:effectLst>
                  <a:outerShdw blurRad="50800" dist="38100" dir="8100000" algn="tr" rotWithShape="0">
                    <a:prstClr val="black">
                      <a:alpha val="40000"/>
                    </a:prstClr>
                  </a:outerShdw>
                </a:effectLst>
              </a:rPr>
              <a:t>not clear </a:t>
            </a:r>
            <a:r>
              <a:rPr lang="en-GB" sz="4400" dirty="0" smtClean="0">
                <a:effectLst>
                  <a:outerShdw blurRad="50800" dist="38100" dir="8100000" algn="tr" rotWithShape="0">
                    <a:prstClr val="black">
                      <a:alpha val="40000"/>
                    </a:prstClr>
                  </a:outerShdw>
                </a:effectLst>
              </a:rPr>
              <a:t>about</a:t>
            </a:r>
            <a:endParaRPr lang="en-GB" sz="4400" dirty="0">
              <a:effectLst>
                <a:outerShdw blurRad="50800" dist="38100" dir="8100000" algn="tr" rotWithShape="0">
                  <a:prstClr val="black">
                    <a:alpha val="40000"/>
                  </a:prstClr>
                </a:outerShdw>
              </a:effectLst>
            </a:endParaRPr>
          </a:p>
          <a:p>
            <a:r>
              <a:rPr lang="en-GB" sz="4400" dirty="0" smtClean="0">
                <a:effectLst>
                  <a:outerShdw blurRad="50800" dist="38100" dir="8100000" algn="tr" rotWithShape="0">
                    <a:prstClr val="black">
                      <a:alpha val="40000"/>
                    </a:prstClr>
                  </a:outerShdw>
                </a:effectLst>
              </a:rPr>
              <a:t>There are no stupid questions</a:t>
            </a:r>
          </a:p>
        </p:txBody>
      </p:sp>
    </p:spTree>
    <p:extLst>
      <p:ext uri="{BB962C8B-B14F-4D97-AF65-F5344CB8AC3E}">
        <p14:creationId xmlns:p14="http://schemas.microsoft.com/office/powerpoint/2010/main" val="3820236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850709"/>
          </a:xfrm>
        </p:spPr>
        <p:txBody>
          <a:bodyPr/>
          <a:lstStyle/>
          <a:p>
            <a:r>
              <a:rPr lang="en-GB" dirty="0"/>
              <a:t>Vision Destiny 2014</a:t>
            </a:r>
            <a:endParaRPr lang="en-GB" dirty="0">
              <a:effectLst>
                <a:outerShdw blurRad="38100" dist="38100" dir="2700000" algn="tl">
                  <a:srgbClr val="000000"/>
                </a:outerShdw>
              </a:effectLst>
            </a:endParaRPr>
          </a:p>
        </p:txBody>
      </p:sp>
      <p:sp>
        <p:nvSpPr>
          <p:cNvPr id="3" name="Content Placeholder 2"/>
          <p:cNvSpPr>
            <a:spLocks noGrp="1"/>
          </p:cNvSpPr>
          <p:nvPr>
            <p:ph idx="1"/>
          </p:nvPr>
        </p:nvSpPr>
        <p:spPr>
          <a:xfrm>
            <a:off x="0" y="908720"/>
            <a:ext cx="9144000" cy="5949280"/>
          </a:xfrm>
        </p:spPr>
        <p:txBody>
          <a:bodyPr>
            <a:normAutofit/>
          </a:bodyPr>
          <a:lstStyle/>
          <a:p>
            <a:r>
              <a:rPr lang="en-GB" dirty="0" smtClean="0">
                <a:effectLst>
                  <a:outerShdw blurRad="50800" dist="38100" dir="8100000" algn="tr" rotWithShape="0">
                    <a:prstClr val="black">
                      <a:alpha val="40000"/>
                    </a:prstClr>
                  </a:outerShdw>
                </a:effectLst>
              </a:rPr>
              <a:t>Stepping on to my throne l </a:t>
            </a:r>
            <a:r>
              <a:rPr lang="en-GB" dirty="0">
                <a:effectLst>
                  <a:outerShdw blurRad="50800" dist="38100" dir="8100000" algn="tr" rotWithShape="0">
                    <a:prstClr val="black">
                      <a:alpha val="40000"/>
                    </a:prstClr>
                  </a:outerShdw>
                </a:effectLst>
              </a:rPr>
              <a:t>saw an angel </a:t>
            </a:r>
            <a:r>
              <a:rPr lang="en-GB" dirty="0" smtClean="0">
                <a:effectLst>
                  <a:outerShdw blurRad="50800" dist="38100" dir="8100000" algn="tr" rotWithShape="0">
                    <a:prstClr val="black">
                      <a:alpha val="40000"/>
                    </a:prstClr>
                  </a:outerShdw>
                </a:effectLst>
              </a:rPr>
              <a:t>come </a:t>
            </a:r>
            <a:r>
              <a:rPr lang="en-GB" dirty="0">
                <a:effectLst>
                  <a:outerShdw blurRad="50800" dist="38100" dir="8100000" algn="tr" rotWithShape="0">
                    <a:prstClr val="black">
                      <a:alpha val="40000"/>
                    </a:prstClr>
                  </a:outerShdw>
                </a:effectLst>
              </a:rPr>
              <a:t>with a </a:t>
            </a:r>
            <a:r>
              <a:rPr lang="en-GB" dirty="0" smtClean="0">
                <a:effectLst>
                  <a:outerShdw blurRad="50800" dist="38100" dir="8100000" algn="tr" rotWithShape="0">
                    <a:prstClr val="black">
                      <a:alpha val="40000"/>
                    </a:prstClr>
                  </a:outerShdw>
                </a:effectLst>
              </a:rPr>
              <a:t>scroll. Scroll </a:t>
            </a:r>
            <a:r>
              <a:rPr lang="en-GB" dirty="0">
                <a:effectLst>
                  <a:outerShdw blurRad="50800" dist="38100" dir="8100000" algn="tr" rotWithShape="0">
                    <a:prstClr val="black">
                      <a:alpha val="40000"/>
                    </a:prstClr>
                  </a:outerShdw>
                </a:effectLst>
              </a:rPr>
              <a:t>was </a:t>
            </a:r>
            <a:r>
              <a:rPr lang="en-GB" dirty="0" smtClean="0">
                <a:effectLst>
                  <a:outerShdw blurRad="50800" dist="38100" dir="8100000" algn="tr" rotWithShape="0">
                    <a:prstClr val="black">
                      <a:alpha val="40000"/>
                    </a:prstClr>
                  </a:outerShdw>
                </a:effectLst>
              </a:rPr>
              <a:t>calling for a </a:t>
            </a:r>
            <a:r>
              <a:rPr lang="en-GB" dirty="0">
                <a:effectLst>
                  <a:outerShdw blurRad="50800" dist="38100" dir="8100000" algn="tr" rotWithShape="0">
                    <a:prstClr val="black">
                      <a:alpha val="40000"/>
                    </a:prstClr>
                  </a:outerShdw>
                </a:effectLst>
              </a:rPr>
              <a:t>solemn </a:t>
            </a:r>
            <a:r>
              <a:rPr lang="en-GB" dirty="0" smtClean="0">
                <a:effectLst>
                  <a:outerShdw blurRad="50800" dist="38100" dir="8100000" algn="tr" rotWithShape="0">
                    <a:prstClr val="black">
                      <a:alpha val="40000"/>
                    </a:prstClr>
                  </a:outerShdw>
                </a:effectLst>
              </a:rPr>
              <a:t>assembly, </a:t>
            </a:r>
            <a:r>
              <a:rPr lang="en-GB" dirty="0">
                <a:effectLst>
                  <a:outerShdw blurRad="50800" dist="38100" dir="8100000" algn="tr" rotWithShape="0">
                    <a:prstClr val="black">
                      <a:alpha val="40000"/>
                    </a:prstClr>
                  </a:outerShdw>
                </a:effectLst>
              </a:rPr>
              <a:t>proclaiming new </a:t>
            </a:r>
            <a:r>
              <a:rPr lang="en-GB" dirty="0" smtClean="0">
                <a:effectLst>
                  <a:outerShdw blurRad="50800" dist="38100" dir="8100000" algn="tr" rotWithShape="0">
                    <a:prstClr val="black">
                      <a:alpha val="40000"/>
                    </a:prstClr>
                  </a:outerShdw>
                </a:effectLst>
              </a:rPr>
              <a:t>season.</a:t>
            </a:r>
          </a:p>
          <a:p>
            <a:r>
              <a:rPr lang="en-GB" dirty="0" smtClean="0">
                <a:effectLst>
                  <a:outerShdw blurRad="50800" dist="38100" dir="8100000" algn="tr" rotWithShape="0">
                    <a:prstClr val="black">
                      <a:alpha val="40000"/>
                    </a:prstClr>
                  </a:outerShdw>
                </a:effectLst>
              </a:rPr>
              <a:t>Angel </a:t>
            </a:r>
            <a:r>
              <a:rPr lang="en-GB" dirty="0">
                <a:effectLst>
                  <a:outerShdw blurRad="50800" dist="38100" dir="8100000" algn="tr" rotWithShape="0">
                    <a:prstClr val="black">
                      <a:alpha val="40000"/>
                    </a:prstClr>
                  </a:outerShdw>
                </a:effectLst>
              </a:rPr>
              <a:t>brought the black </a:t>
            </a:r>
            <a:r>
              <a:rPr lang="en-GB" dirty="0" smtClean="0">
                <a:effectLst>
                  <a:outerShdw blurRad="50800" dist="38100" dir="8100000" algn="tr" rotWithShape="0">
                    <a:prstClr val="black">
                      <a:alpha val="40000"/>
                    </a:prstClr>
                  </a:outerShdw>
                </a:effectLst>
              </a:rPr>
              <a:t>book </a:t>
            </a:r>
            <a:r>
              <a:rPr lang="en-GB" dirty="0">
                <a:effectLst>
                  <a:outerShdw blurRad="50800" dist="38100" dir="8100000" algn="tr" rotWithShape="0">
                    <a:prstClr val="black">
                      <a:alpha val="40000"/>
                    </a:prstClr>
                  </a:outerShdw>
                </a:effectLst>
              </a:rPr>
              <a:t>I opened the book the golden pages contained </a:t>
            </a:r>
            <a:r>
              <a:rPr lang="en-GB" dirty="0" smtClean="0">
                <a:effectLst>
                  <a:outerShdw blurRad="50800" dist="38100" dir="8100000" algn="tr" rotWithShape="0">
                    <a:prstClr val="black">
                      <a:alpha val="40000"/>
                    </a:prstClr>
                  </a:outerShdw>
                </a:effectLst>
              </a:rPr>
              <a:t>both strategy &amp; wisdom.</a:t>
            </a:r>
          </a:p>
          <a:p>
            <a:r>
              <a:rPr lang="en-GB" dirty="0" smtClean="0">
                <a:effectLst>
                  <a:outerShdw blurRad="50800" dist="38100" dir="8100000" algn="tr" rotWithShape="0">
                    <a:prstClr val="black">
                      <a:alpha val="40000"/>
                    </a:prstClr>
                  </a:outerShdw>
                </a:effectLst>
              </a:rPr>
              <a:t>1</a:t>
            </a:r>
            <a:r>
              <a:rPr lang="en-GB" baseline="30000" dirty="0" smtClean="0">
                <a:effectLst>
                  <a:outerShdw blurRad="50800" dist="38100" dir="8100000" algn="tr" rotWithShape="0">
                    <a:prstClr val="black">
                      <a:alpha val="40000"/>
                    </a:prstClr>
                  </a:outerShdw>
                </a:effectLst>
              </a:rPr>
              <a:t>st</a:t>
            </a:r>
            <a:r>
              <a:rPr lang="en-GB" dirty="0" smtClean="0">
                <a:effectLst>
                  <a:outerShdw blurRad="50800" dist="38100" dir="8100000" algn="tr" rotWithShape="0">
                    <a:prstClr val="black">
                      <a:alpha val="40000"/>
                    </a:prstClr>
                  </a:outerShdw>
                </a:effectLst>
              </a:rPr>
              <a:t> page  - Apostolic Blueprint </a:t>
            </a:r>
          </a:p>
          <a:p>
            <a:r>
              <a:rPr lang="en-GB" dirty="0" smtClean="0">
                <a:effectLst>
                  <a:outerShdw blurRad="50800" dist="38100" dir="8100000" algn="tr" rotWithShape="0">
                    <a:prstClr val="black">
                      <a:alpha val="40000"/>
                    </a:prstClr>
                  </a:outerShdw>
                </a:effectLst>
              </a:rPr>
              <a:t>2</a:t>
            </a:r>
            <a:r>
              <a:rPr lang="en-GB" baseline="30000" dirty="0" smtClean="0">
                <a:effectLst>
                  <a:outerShdw blurRad="50800" dist="38100" dir="8100000" algn="tr" rotWithShape="0">
                    <a:prstClr val="black">
                      <a:alpha val="40000"/>
                    </a:prstClr>
                  </a:outerShdw>
                </a:effectLst>
              </a:rPr>
              <a:t>nd</a:t>
            </a:r>
            <a:r>
              <a:rPr lang="en-GB" dirty="0" smtClean="0">
                <a:effectLst>
                  <a:outerShdw blurRad="50800" dist="38100" dir="8100000" algn="tr" rotWithShape="0">
                    <a:prstClr val="black">
                      <a:alpha val="40000"/>
                    </a:prstClr>
                  </a:outerShdw>
                </a:effectLst>
              </a:rPr>
              <a:t> Page - 7 </a:t>
            </a:r>
            <a:r>
              <a:rPr lang="en-GB" dirty="0" smtClean="0">
                <a:effectLst>
                  <a:outerShdw blurRad="50800" dist="38100" dir="8100000" algn="tr" rotWithShape="0">
                    <a:prstClr val="black">
                      <a:alpha val="40000"/>
                    </a:prstClr>
                  </a:outerShdw>
                </a:effectLst>
              </a:rPr>
              <a:t>elders 7 mountains </a:t>
            </a:r>
            <a:r>
              <a:rPr lang="en-GB" dirty="0" smtClean="0">
                <a:effectLst>
                  <a:outerShdw blurRad="50800" dist="38100" dir="8100000" algn="tr" rotWithShape="0">
                    <a:prstClr val="black">
                      <a:alpha val="40000"/>
                    </a:prstClr>
                  </a:outerShdw>
                </a:effectLst>
              </a:rPr>
              <a:t>&amp; </a:t>
            </a:r>
            <a:r>
              <a:rPr lang="en-GB" dirty="0" smtClean="0">
                <a:effectLst>
                  <a:outerShdw blurRad="50800" dist="38100" dir="8100000" algn="tr" rotWithShape="0">
                    <a:prstClr val="black">
                      <a:alpha val="40000"/>
                    </a:prstClr>
                  </a:outerShdw>
                </a:effectLst>
              </a:rPr>
              <a:t>thrones</a:t>
            </a:r>
            <a:endParaRPr lang="en-GB" dirty="0" smtClean="0">
              <a:effectLst>
                <a:outerShdw blurRad="50800" dist="38100" dir="8100000" algn="tr" rotWithShape="0">
                  <a:prstClr val="black">
                    <a:alpha val="40000"/>
                  </a:prstClr>
                </a:outerShdw>
              </a:effectLst>
            </a:endParaRPr>
          </a:p>
        </p:txBody>
      </p:sp>
    </p:spTree>
    <p:extLst>
      <p:ext uri="{BB962C8B-B14F-4D97-AF65-F5344CB8AC3E}">
        <p14:creationId xmlns:p14="http://schemas.microsoft.com/office/powerpoint/2010/main" val="125800122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a:xfrm>
            <a:off x="0" y="1052736"/>
            <a:ext cx="9144000" cy="5805264"/>
          </a:xfrm>
        </p:spPr>
        <p:txBody>
          <a:bodyPr>
            <a:normAutofit fontScale="92500"/>
          </a:bodyPr>
          <a:lstStyle/>
          <a:p>
            <a:r>
              <a:rPr lang="en-GB" dirty="0" smtClean="0"/>
              <a:t>Sunday March 23</a:t>
            </a:r>
            <a:r>
              <a:rPr lang="en-GB" baseline="30000" dirty="0" smtClean="0"/>
              <a:t>rd</a:t>
            </a:r>
            <a:endParaRPr lang="en-GB" dirty="0" smtClean="0"/>
          </a:p>
          <a:p>
            <a:r>
              <a:rPr lang="en-GB" dirty="0" smtClean="0"/>
              <a:t>Calling solemn yet joyful assembly</a:t>
            </a:r>
          </a:p>
          <a:p>
            <a:r>
              <a:rPr lang="en-GB" dirty="0" smtClean="0"/>
              <a:t>Asking everyone who feels called to be part of Freedom Church and who wants to go on this journey of adventure with us to come and break bread together</a:t>
            </a:r>
          </a:p>
          <a:p>
            <a:r>
              <a:rPr lang="en-GB" dirty="0" smtClean="0"/>
              <a:t>Or </a:t>
            </a:r>
            <a:r>
              <a:rPr lang="en-GB" dirty="0"/>
              <a:t>if you can’t be there in </a:t>
            </a:r>
            <a:r>
              <a:rPr lang="en-GB" dirty="0" smtClean="0"/>
              <a:t>person let </a:t>
            </a:r>
            <a:r>
              <a:rPr lang="en-GB" dirty="0"/>
              <a:t>us know</a:t>
            </a:r>
            <a:endParaRPr lang="en-GB" dirty="0" smtClean="0"/>
          </a:p>
          <a:p>
            <a:r>
              <a:rPr lang="en-GB" dirty="0" smtClean="0"/>
              <a:t>Open the new book release a new season</a:t>
            </a:r>
            <a:endParaRPr lang="en-GB" dirty="0" smtClean="0"/>
          </a:p>
          <a:p>
            <a:r>
              <a:rPr lang="en-GB" dirty="0"/>
              <a:t>Family </a:t>
            </a:r>
            <a:r>
              <a:rPr lang="en-GB" dirty="0" smtClean="0"/>
              <a:t>Meal, Dedication etc.</a:t>
            </a:r>
            <a:endParaRPr lang="en-GB" dirty="0"/>
          </a:p>
        </p:txBody>
      </p:sp>
    </p:spTree>
    <p:extLst>
      <p:ext uri="{BB962C8B-B14F-4D97-AF65-F5344CB8AC3E}">
        <p14:creationId xmlns:p14="http://schemas.microsoft.com/office/powerpoint/2010/main" val="352140120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TextBox 71"/>
          <p:cNvSpPr txBox="1"/>
          <p:nvPr/>
        </p:nvSpPr>
        <p:spPr>
          <a:xfrm>
            <a:off x="3552487" y="1215885"/>
            <a:ext cx="857496" cy="381592"/>
          </a:xfrm>
          <a:prstGeom prst="rect">
            <a:avLst/>
          </a:prstGeom>
          <a:noFill/>
        </p:spPr>
        <p:txBody>
          <a:bodyPr wrap="square" lIns="0" tIns="0" rIns="0" bIns="0" rtlCol="0">
            <a:normAutofit/>
          </a:bodyPr>
          <a:lstStyle/>
          <a:p>
            <a:pPr algn="ctr"/>
            <a:endParaRPr lang="en-GB" dirty="0">
              <a:solidFill>
                <a:prstClr val="white"/>
              </a:solidFill>
              <a:latin typeface="Arial" pitchFamily="34" charset="0"/>
              <a:cs typeface="Arial" pitchFamily="34" charset="0"/>
            </a:endParaRPr>
          </a:p>
        </p:txBody>
      </p:sp>
      <p:grpSp>
        <p:nvGrpSpPr>
          <p:cNvPr id="2" name="Group 1"/>
          <p:cNvGrpSpPr/>
          <p:nvPr/>
        </p:nvGrpSpPr>
        <p:grpSpPr>
          <a:xfrm>
            <a:off x="2197143" y="1406681"/>
            <a:ext cx="3906434" cy="3906434"/>
            <a:chOff x="1411140" y="1406681"/>
            <a:chExt cx="3906434" cy="3906434"/>
          </a:xfrm>
        </p:grpSpPr>
        <p:sp>
          <p:nvSpPr>
            <p:cNvPr id="3" name="Oval 2"/>
            <p:cNvSpPr/>
            <p:nvPr/>
          </p:nvSpPr>
          <p:spPr>
            <a:xfrm>
              <a:off x="1411140" y="1406681"/>
              <a:ext cx="3906434" cy="3906434"/>
            </a:xfrm>
            <a:prstGeom prst="ellipse">
              <a:avLst/>
            </a:prstGeom>
            <a:solidFill>
              <a:srgbClr val="FFFF00"/>
            </a:solid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 name="Oval 3"/>
            <p:cNvSpPr/>
            <p:nvPr/>
          </p:nvSpPr>
          <p:spPr>
            <a:xfrm>
              <a:off x="2271445" y="2268279"/>
              <a:ext cx="2185824" cy="2185824"/>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 name="Oval 4"/>
            <p:cNvSpPr/>
            <p:nvPr/>
          </p:nvSpPr>
          <p:spPr>
            <a:xfrm>
              <a:off x="2011355" y="2008189"/>
              <a:ext cx="2706004" cy="2706004"/>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6" name="Oval 5"/>
            <p:cNvSpPr/>
            <p:nvPr/>
          </p:nvSpPr>
          <p:spPr>
            <a:xfrm>
              <a:off x="1739938" y="1736772"/>
              <a:ext cx="3248838" cy="3248838"/>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
        <p:nvSpPr>
          <p:cNvPr id="8" name="TextBox 7"/>
          <p:cNvSpPr txBox="1"/>
          <p:nvPr/>
        </p:nvSpPr>
        <p:spPr>
          <a:xfrm>
            <a:off x="2069274" y="15949"/>
            <a:ext cx="4824536" cy="369332"/>
          </a:xfrm>
          <a:prstGeom prst="rect">
            <a:avLst/>
          </a:prstGeom>
          <a:noFill/>
        </p:spPr>
        <p:txBody>
          <a:bodyPr wrap="square" lIns="0" tIns="0" rIns="0" bIns="0" rtlCol="0">
            <a:spAutoFit/>
          </a:bodyPr>
          <a:lstStyle/>
          <a:p>
            <a:pPr algn="ctr"/>
            <a:r>
              <a:rPr lang="en-GB" sz="2400" dirty="0" smtClean="0">
                <a:solidFill>
                  <a:prstClr val="black"/>
                </a:solidFill>
              </a:rPr>
              <a:t>Governmental Structure of Church</a:t>
            </a:r>
            <a:endParaRPr lang="en-GB" sz="2400" dirty="0">
              <a:solidFill>
                <a:prstClr val="black"/>
              </a:solidFill>
            </a:endParaRPr>
          </a:p>
        </p:txBody>
      </p:sp>
      <p:cxnSp>
        <p:nvCxnSpPr>
          <p:cNvPr id="9" name="Straight Connector 8"/>
          <p:cNvCxnSpPr/>
          <p:nvPr/>
        </p:nvCxnSpPr>
        <p:spPr>
          <a:xfrm>
            <a:off x="4175956" y="1449358"/>
            <a:ext cx="0" cy="1224136"/>
          </a:xfrm>
          <a:prstGeom prst="line">
            <a:avLst/>
          </a:prstGeom>
          <a:ln w="38100">
            <a:solidFill>
              <a:srgbClr val="2304A8"/>
            </a:solidFill>
            <a:prstDash val="sysDash"/>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4665663" y="2199419"/>
            <a:ext cx="1064725" cy="948149"/>
          </a:xfrm>
          <a:prstGeom prst="line">
            <a:avLst/>
          </a:prstGeom>
          <a:ln w="38100">
            <a:solidFill>
              <a:srgbClr val="2304A8"/>
            </a:solidFill>
            <a:prstDash val="sysDash"/>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652375" y="2224206"/>
            <a:ext cx="1017408" cy="748832"/>
          </a:xfrm>
          <a:prstGeom prst="line">
            <a:avLst/>
          </a:prstGeom>
          <a:ln w="38100">
            <a:solidFill>
              <a:srgbClr val="2304A8"/>
            </a:solidFill>
            <a:prstDash val="sysDash"/>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flipV="1">
            <a:off x="4727978" y="3574313"/>
            <a:ext cx="1375599" cy="385242"/>
          </a:xfrm>
          <a:prstGeom prst="line">
            <a:avLst/>
          </a:prstGeom>
          <a:ln w="38100">
            <a:solidFill>
              <a:srgbClr val="2304A8"/>
            </a:solidFill>
            <a:prstDash val="sysDash"/>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flipV="1">
            <a:off x="4293167" y="3973380"/>
            <a:ext cx="611870" cy="1141708"/>
          </a:xfrm>
          <a:prstGeom prst="line">
            <a:avLst/>
          </a:prstGeom>
          <a:ln w="38100">
            <a:solidFill>
              <a:srgbClr val="2304A8"/>
            </a:solidFill>
            <a:prstDash val="sysDash"/>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2197143" y="3577394"/>
            <a:ext cx="1275990" cy="73142"/>
          </a:xfrm>
          <a:prstGeom prst="line">
            <a:avLst/>
          </a:prstGeom>
          <a:ln w="38100">
            <a:solidFill>
              <a:srgbClr val="2304A8"/>
            </a:solidFill>
            <a:prstDash val="sysDash"/>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flipH="1">
            <a:off x="3161079" y="3959555"/>
            <a:ext cx="726845" cy="1155533"/>
          </a:xfrm>
          <a:prstGeom prst="line">
            <a:avLst/>
          </a:prstGeom>
          <a:ln w="38100">
            <a:solidFill>
              <a:srgbClr val="2304A8"/>
            </a:solidFill>
            <a:prstDash val="sysDash"/>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1322416" y="470142"/>
            <a:ext cx="6175134" cy="745744"/>
          </a:xfrm>
          <a:prstGeom prst="rect">
            <a:avLst/>
          </a:prstGeom>
          <a:noFill/>
        </p:spPr>
        <p:txBody>
          <a:bodyPr wrap="square" lIns="0" tIns="0" rIns="0" bIns="0" rtlCol="0">
            <a:noAutofit/>
          </a:bodyPr>
          <a:lstStyle/>
          <a:p>
            <a:pPr algn="ctr"/>
            <a:r>
              <a:rPr lang="en-GB" sz="2000" dirty="0" smtClean="0">
                <a:solidFill>
                  <a:prstClr val="black"/>
                </a:solidFill>
                <a:latin typeface="Arial" pitchFamily="34" charset="0"/>
                <a:cs typeface="Arial" pitchFamily="34" charset="0"/>
              </a:rPr>
              <a:t>House Church</a:t>
            </a:r>
            <a:br>
              <a:rPr lang="en-GB" sz="2000" dirty="0" smtClean="0">
                <a:solidFill>
                  <a:prstClr val="black"/>
                </a:solidFill>
                <a:latin typeface="Arial" pitchFamily="34" charset="0"/>
                <a:cs typeface="Arial" pitchFamily="34" charset="0"/>
              </a:rPr>
            </a:br>
            <a:r>
              <a:rPr lang="en-GB" sz="2000" dirty="0" smtClean="0">
                <a:solidFill>
                  <a:prstClr val="black"/>
                </a:solidFill>
                <a:latin typeface="Arial" pitchFamily="34" charset="0"/>
                <a:cs typeface="Arial" pitchFamily="34" charset="0"/>
              </a:rPr>
              <a:t>7 house officers, elders, gate keepers</a:t>
            </a:r>
            <a:endParaRPr lang="en-GB" sz="2000" dirty="0">
              <a:solidFill>
                <a:prstClr val="white"/>
              </a:solidFill>
              <a:latin typeface="Arial" pitchFamily="34" charset="0"/>
              <a:cs typeface="Arial" pitchFamily="34" charset="0"/>
            </a:endParaRPr>
          </a:p>
        </p:txBody>
      </p:sp>
      <p:sp>
        <p:nvSpPr>
          <p:cNvPr id="20" name="TextBox 19"/>
          <p:cNvSpPr txBox="1"/>
          <p:nvPr/>
        </p:nvSpPr>
        <p:spPr>
          <a:xfrm>
            <a:off x="2921215" y="6180340"/>
            <a:ext cx="2846060" cy="432048"/>
          </a:xfrm>
          <a:prstGeom prst="rect">
            <a:avLst/>
          </a:prstGeom>
          <a:noFill/>
        </p:spPr>
        <p:txBody>
          <a:bodyPr wrap="square" lIns="0" tIns="0" rIns="0" bIns="0" rtlCol="0">
            <a:normAutofit/>
          </a:bodyPr>
          <a:lstStyle/>
          <a:p>
            <a:pPr algn="ctr"/>
            <a:r>
              <a:rPr lang="en-GB" sz="2400" dirty="0" smtClean="0">
                <a:solidFill>
                  <a:prstClr val="black"/>
                </a:solidFill>
                <a:latin typeface="Arial" pitchFamily="34" charset="0"/>
                <a:cs typeface="Arial" pitchFamily="34" charset="0"/>
              </a:rPr>
              <a:t>7 redemptive gifts</a:t>
            </a:r>
            <a:endParaRPr lang="en-GB" sz="2400" dirty="0">
              <a:solidFill>
                <a:prstClr val="white"/>
              </a:solidFill>
              <a:latin typeface="Arial" pitchFamily="34" charset="0"/>
              <a:cs typeface="Arial" pitchFamily="34" charset="0"/>
            </a:endParaRPr>
          </a:p>
        </p:txBody>
      </p:sp>
      <p:sp>
        <p:nvSpPr>
          <p:cNvPr id="21" name="Oval 20"/>
          <p:cNvSpPr/>
          <p:nvPr/>
        </p:nvSpPr>
        <p:spPr>
          <a:xfrm>
            <a:off x="3446875" y="2633423"/>
            <a:ext cx="1458162" cy="1458162"/>
          </a:xfrm>
          <a:prstGeom prst="ellipse">
            <a:avLst/>
          </a:prstGeom>
          <a:solidFill>
            <a:srgbClr val="2304A8"/>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endParaRPr lang="en-GB" dirty="0">
              <a:solidFill>
                <a:prstClr val="white"/>
              </a:solidFill>
            </a:endParaRPr>
          </a:p>
        </p:txBody>
      </p:sp>
      <p:sp>
        <p:nvSpPr>
          <p:cNvPr id="22" name="Oval 21"/>
          <p:cNvSpPr/>
          <p:nvPr/>
        </p:nvSpPr>
        <p:spPr>
          <a:xfrm>
            <a:off x="3887924" y="3074472"/>
            <a:ext cx="576064" cy="57606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fontScale="85000" lnSpcReduction="20000"/>
          </a:bodyPr>
          <a:lstStyle/>
          <a:p>
            <a:pPr algn="ctr"/>
            <a:r>
              <a:rPr lang="en-GB" dirty="0" smtClean="0">
                <a:solidFill>
                  <a:srgbClr val="FFFF00"/>
                </a:solidFill>
              </a:rPr>
              <a:t>3 </a:t>
            </a:r>
            <a:r>
              <a:rPr lang="en-GB" dirty="0" smtClean="0">
                <a:solidFill>
                  <a:srgbClr val="FFFF00"/>
                </a:solidFill>
              </a:rPr>
              <a:t>God</a:t>
            </a:r>
            <a:endParaRPr lang="en-GB" dirty="0">
              <a:solidFill>
                <a:srgbClr val="FFFF00"/>
              </a:solidFill>
            </a:endParaRPr>
          </a:p>
        </p:txBody>
      </p:sp>
      <p:sp>
        <p:nvSpPr>
          <p:cNvPr id="36" name="TextBox 35"/>
          <p:cNvSpPr txBox="1"/>
          <p:nvPr/>
        </p:nvSpPr>
        <p:spPr>
          <a:xfrm>
            <a:off x="3173977" y="1948989"/>
            <a:ext cx="807258" cy="243148"/>
          </a:xfrm>
          <a:prstGeom prst="rect">
            <a:avLst/>
          </a:prstGeom>
          <a:noFill/>
        </p:spPr>
        <p:txBody>
          <a:bodyPr wrap="square" lIns="0" tIns="0" rIns="0" bIns="0" rtlCol="0">
            <a:normAutofit fontScale="92500" lnSpcReduction="10000"/>
          </a:bodyPr>
          <a:lstStyle/>
          <a:p>
            <a:pPr algn="ctr"/>
            <a:r>
              <a:rPr lang="en-GB" dirty="0" smtClean="0">
                <a:solidFill>
                  <a:prstClr val="black"/>
                </a:solidFill>
                <a:latin typeface="Arial" pitchFamily="34" charset="0"/>
                <a:cs typeface="Arial" pitchFamily="34" charset="0"/>
              </a:rPr>
              <a:t>Ruler</a:t>
            </a:r>
            <a:endParaRPr lang="en-GB" dirty="0">
              <a:solidFill>
                <a:prstClr val="white"/>
              </a:solidFill>
              <a:latin typeface="Arial" pitchFamily="34" charset="0"/>
              <a:cs typeface="Arial" pitchFamily="34" charset="0"/>
            </a:endParaRPr>
          </a:p>
        </p:txBody>
      </p:sp>
      <p:sp>
        <p:nvSpPr>
          <p:cNvPr id="37" name="TextBox 36"/>
          <p:cNvSpPr txBox="1"/>
          <p:nvPr/>
        </p:nvSpPr>
        <p:spPr>
          <a:xfrm>
            <a:off x="2431509" y="2952898"/>
            <a:ext cx="807258" cy="243148"/>
          </a:xfrm>
          <a:prstGeom prst="rect">
            <a:avLst/>
          </a:prstGeom>
          <a:noFill/>
        </p:spPr>
        <p:txBody>
          <a:bodyPr wrap="square" lIns="0" tIns="0" rIns="0" bIns="0" rtlCol="0">
            <a:normAutofit fontScale="92500" lnSpcReduction="10000"/>
          </a:bodyPr>
          <a:lstStyle/>
          <a:p>
            <a:pPr algn="ctr"/>
            <a:r>
              <a:rPr lang="en-GB" dirty="0" smtClean="0">
                <a:solidFill>
                  <a:prstClr val="black"/>
                </a:solidFill>
                <a:latin typeface="Arial" pitchFamily="34" charset="0"/>
                <a:cs typeface="Arial" pitchFamily="34" charset="0"/>
              </a:rPr>
              <a:t>Servant</a:t>
            </a:r>
            <a:endParaRPr lang="en-GB" dirty="0">
              <a:solidFill>
                <a:prstClr val="white"/>
              </a:solidFill>
              <a:latin typeface="Arial" pitchFamily="34" charset="0"/>
              <a:cs typeface="Arial" pitchFamily="34" charset="0"/>
            </a:endParaRPr>
          </a:p>
        </p:txBody>
      </p:sp>
      <p:sp>
        <p:nvSpPr>
          <p:cNvPr id="38" name="TextBox 37"/>
          <p:cNvSpPr txBox="1"/>
          <p:nvPr/>
        </p:nvSpPr>
        <p:spPr>
          <a:xfrm>
            <a:off x="2658130" y="4045240"/>
            <a:ext cx="807258" cy="243148"/>
          </a:xfrm>
          <a:prstGeom prst="rect">
            <a:avLst/>
          </a:prstGeom>
          <a:noFill/>
        </p:spPr>
        <p:txBody>
          <a:bodyPr wrap="square" lIns="0" tIns="0" rIns="0" bIns="0" rtlCol="0">
            <a:normAutofit fontScale="92500" lnSpcReduction="10000"/>
          </a:bodyPr>
          <a:lstStyle/>
          <a:p>
            <a:pPr algn="ctr"/>
            <a:r>
              <a:rPr lang="en-GB" dirty="0" smtClean="0">
                <a:solidFill>
                  <a:prstClr val="black"/>
                </a:solidFill>
                <a:latin typeface="Arial" pitchFamily="34" charset="0"/>
                <a:cs typeface="Arial" pitchFamily="34" charset="0"/>
              </a:rPr>
              <a:t>Giver</a:t>
            </a:r>
            <a:endParaRPr lang="en-GB" dirty="0">
              <a:solidFill>
                <a:prstClr val="white"/>
              </a:solidFill>
              <a:latin typeface="Arial" pitchFamily="34" charset="0"/>
              <a:cs typeface="Arial" pitchFamily="34" charset="0"/>
            </a:endParaRPr>
          </a:p>
        </p:txBody>
      </p:sp>
      <p:sp>
        <p:nvSpPr>
          <p:cNvPr id="39" name="TextBox 38"/>
          <p:cNvSpPr txBox="1"/>
          <p:nvPr/>
        </p:nvSpPr>
        <p:spPr>
          <a:xfrm>
            <a:off x="3674284" y="4701838"/>
            <a:ext cx="807258" cy="243148"/>
          </a:xfrm>
          <a:prstGeom prst="rect">
            <a:avLst/>
          </a:prstGeom>
          <a:noFill/>
        </p:spPr>
        <p:txBody>
          <a:bodyPr wrap="square" lIns="0" tIns="0" rIns="0" bIns="0" rtlCol="0">
            <a:normAutofit fontScale="92500" lnSpcReduction="10000"/>
          </a:bodyPr>
          <a:lstStyle/>
          <a:p>
            <a:pPr algn="ctr"/>
            <a:r>
              <a:rPr lang="en-GB" dirty="0" smtClean="0">
                <a:solidFill>
                  <a:prstClr val="black"/>
                </a:solidFill>
                <a:latin typeface="Arial" pitchFamily="34" charset="0"/>
                <a:cs typeface="Arial" pitchFamily="34" charset="0"/>
              </a:rPr>
              <a:t>Mercy</a:t>
            </a:r>
            <a:endParaRPr lang="en-GB" dirty="0">
              <a:solidFill>
                <a:prstClr val="white"/>
              </a:solidFill>
              <a:latin typeface="Arial" pitchFamily="34" charset="0"/>
              <a:cs typeface="Arial" pitchFamily="34" charset="0"/>
            </a:endParaRPr>
          </a:p>
        </p:txBody>
      </p:sp>
      <p:sp>
        <p:nvSpPr>
          <p:cNvPr id="40" name="TextBox 39"/>
          <p:cNvSpPr txBox="1"/>
          <p:nvPr/>
        </p:nvSpPr>
        <p:spPr>
          <a:xfrm>
            <a:off x="4693933" y="4185885"/>
            <a:ext cx="949092" cy="243148"/>
          </a:xfrm>
          <a:prstGeom prst="rect">
            <a:avLst/>
          </a:prstGeom>
          <a:noFill/>
        </p:spPr>
        <p:txBody>
          <a:bodyPr wrap="square" lIns="0" tIns="0" rIns="0" bIns="0" rtlCol="0">
            <a:normAutofit fontScale="92500" lnSpcReduction="10000"/>
          </a:bodyPr>
          <a:lstStyle/>
          <a:p>
            <a:pPr algn="ctr"/>
            <a:r>
              <a:rPr lang="en-GB" dirty="0" smtClean="0">
                <a:solidFill>
                  <a:prstClr val="black"/>
                </a:solidFill>
                <a:latin typeface="Arial" pitchFamily="34" charset="0"/>
                <a:cs typeface="Arial" pitchFamily="34" charset="0"/>
              </a:rPr>
              <a:t>Exhorter</a:t>
            </a:r>
            <a:endParaRPr lang="en-GB" dirty="0">
              <a:solidFill>
                <a:prstClr val="white"/>
              </a:solidFill>
              <a:latin typeface="Arial" pitchFamily="34" charset="0"/>
              <a:cs typeface="Arial" pitchFamily="34" charset="0"/>
            </a:endParaRPr>
          </a:p>
        </p:txBody>
      </p:sp>
      <p:sp>
        <p:nvSpPr>
          <p:cNvPr id="41" name="TextBox 40"/>
          <p:cNvSpPr txBox="1"/>
          <p:nvPr/>
        </p:nvSpPr>
        <p:spPr>
          <a:xfrm>
            <a:off x="5149033" y="3196046"/>
            <a:ext cx="807258" cy="243148"/>
          </a:xfrm>
          <a:prstGeom prst="rect">
            <a:avLst/>
          </a:prstGeom>
          <a:noFill/>
        </p:spPr>
        <p:txBody>
          <a:bodyPr wrap="square" lIns="0" tIns="0" rIns="0" bIns="0" rtlCol="0">
            <a:normAutofit fontScale="92500" lnSpcReduction="10000"/>
          </a:bodyPr>
          <a:lstStyle/>
          <a:p>
            <a:pPr algn="ctr"/>
            <a:r>
              <a:rPr lang="en-GB" dirty="0" smtClean="0">
                <a:solidFill>
                  <a:prstClr val="black"/>
                </a:solidFill>
                <a:latin typeface="Arial" pitchFamily="34" charset="0"/>
                <a:cs typeface="Arial" pitchFamily="34" charset="0"/>
              </a:rPr>
              <a:t>Prophet</a:t>
            </a:r>
            <a:endParaRPr lang="en-GB" dirty="0">
              <a:solidFill>
                <a:prstClr val="white"/>
              </a:solidFill>
              <a:latin typeface="Arial" pitchFamily="34" charset="0"/>
              <a:cs typeface="Arial" pitchFamily="34" charset="0"/>
            </a:endParaRPr>
          </a:p>
        </p:txBody>
      </p:sp>
      <p:sp>
        <p:nvSpPr>
          <p:cNvPr id="42" name="TextBox 41"/>
          <p:cNvSpPr txBox="1"/>
          <p:nvPr/>
        </p:nvSpPr>
        <p:spPr>
          <a:xfrm>
            <a:off x="4344245" y="2061426"/>
            <a:ext cx="962703" cy="258567"/>
          </a:xfrm>
          <a:prstGeom prst="rect">
            <a:avLst/>
          </a:prstGeom>
          <a:noFill/>
        </p:spPr>
        <p:txBody>
          <a:bodyPr wrap="square" lIns="0" tIns="0" rIns="0" bIns="0" rtlCol="0">
            <a:normAutofit fontScale="92500" lnSpcReduction="10000"/>
          </a:bodyPr>
          <a:lstStyle/>
          <a:p>
            <a:pPr algn="ctr"/>
            <a:r>
              <a:rPr lang="en-GB" dirty="0" smtClean="0">
                <a:solidFill>
                  <a:prstClr val="black"/>
                </a:solidFill>
                <a:latin typeface="Arial" pitchFamily="34" charset="0"/>
                <a:cs typeface="Arial" pitchFamily="34" charset="0"/>
              </a:rPr>
              <a:t>Teacher</a:t>
            </a:r>
            <a:endParaRPr lang="en-GB" dirty="0">
              <a:solidFill>
                <a:prstClr val="white"/>
              </a:solidFill>
              <a:latin typeface="Arial" pitchFamily="34" charset="0"/>
              <a:cs typeface="Arial" pitchFamily="34" charset="0"/>
            </a:endParaRPr>
          </a:p>
        </p:txBody>
      </p:sp>
      <p:sp>
        <p:nvSpPr>
          <p:cNvPr id="7" name="TextBox 6"/>
          <p:cNvSpPr txBox="1"/>
          <p:nvPr/>
        </p:nvSpPr>
        <p:spPr>
          <a:xfrm>
            <a:off x="6732240" y="1406681"/>
            <a:ext cx="1728192" cy="646331"/>
          </a:xfrm>
          <a:prstGeom prst="rect">
            <a:avLst/>
          </a:prstGeom>
          <a:noFill/>
        </p:spPr>
        <p:txBody>
          <a:bodyPr wrap="square" rtlCol="0">
            <a:spAutoFit/>
          </a:bodyPr>
          <a:lstStyle/>
          <a:p>
            <a:pPr algn="ctr"/>
            <a:r>
              <a:rPr lang="en-GB" dirty="0" smtClean="0">
                <a:solidFill>
                  <a:prstClr val="black"/>
                </a:solidFill>
              </a:rPr>
              <a:t>Ministry to the church</a:t>
            </a:r>
            <a:endParaRPr lang="en-GB" dirty="0">
              <a:solidFill>
                <a:prstClr val="black"/>
              </a:solidFill>
            </a:endParaRPr>
          </a:p>
        </p:txBody>
      </p:sp>
      <p:sp>
        <p:nvSpPr>
          <p:cNvPr id="28" name="TextBox 27"/>
          <p:cNvSpPr txBox="1"/>
          <p:nvPr/>
        </p:nvSpPr>
        <p:spPr>
          <a:xfrm>
            <a:off x="6855546" y="2792863"/>
            <a:ext cx="1728192" cy="646331"/>
          </a:xfrm>
          <a:prstGeom prst="rect">
            <a:avLst/>
          </a:prstGeom>
          <a:noFill/>
        </p:spPr>
        <p:txBody>
          <a:bodyPr wrap="square" rtlCol="0">
            <a:spAutoFit/>
          </a:bodyPr>
          <a:lstStyle/>
          <a:p>
            <a:pPr algn="ctr"/>
            <a:r>
              <a:rPr lang="en-GB" dirty="0" smtClean="0">
                <a:solidFill>
                  <a:prstClr val="black"/>
                </a:solidFill>
              </a:rPr>
              <a:t>7 Gate keepers</a:t>
            </a:r>
          </a:p>
          <a:p>
            <a:pPr algn="ctr"/>
            <a:r>
              <a:rPr lang="en-GB" dirty="0" smtClean="0">
                <a:solidFill>
                  <a:prstClr val="black"/>
                </a:solidFill>
              </a:rPr>
              <a:t>In and out</a:t>
            </a:r>
            <a:endParaRPr lang="en-GB" dirty="0">
              <a:solidFill>
                <a:prstClr val="black"/>
              </a:solidFill>
            </a:endParaRPr>
          </a:p>
        </p:txBody>
      </p:sp>
      <p:sp>
        <p:nvSpPr>
          <p:cNvPr id="29" name="TextBox 28"/>
          <p:cNvSpPr txBox="1"/>
          <p:nvPr/>
        </p:nvSpPr>
        <p:spPr>
          <a:xfrm>
            <a:off x="6732240" y="4221068"/>
            <a:ext cx="1728192" cy="1754326"/>
          </a:xfrm>
          <a:prstGeom prst="rect">
            <a:avLst/>
          </a:prstGeom>
          <a:noFill/>
        </p:spPr>
        <p:txBody>
          <a:bodyPr wrap="square" rtlCol="0">
            <a:spAutoFit/>
          </a:bodyPr>
          <a:lstStyle/>
          <a:p>
            <a:pPr algn="ctr"/>
            <a:r>
              <a:rPr lang="en-GB" dirty="0" smtClean="0">
                <a:solidFill>
                  <a:prstClr val="black"/>
                </a:solidFill>
              </a:rPr>
              <a:t>Love, safety, security, growth, transformation</a:t>
            </a:r>
          </a:p>
          <a:p>
            <a:pPr algn="ctr"/>
            <a:r>
              <a:rPr lang="en-GB" dirty="0" smtClean="0">
                <a:solidFill>
                  <a:prstClr val="black"/>
                </a:solidFill>
              </a:rPr>
              <a:t>Culture of Honour</a:t>
            </a:r>
          </a:p>
        </p:txBody>
      </p:sp>
      <p:sp>
        <p:nvSpPr>
          <p:cNvPr id="30" name="TextBox 29"/>
          <p:cNvSpPr txBox="1"/>
          <p:nvPr/>
        </p:nvSpPr>
        <p:spPr>
          <a:xfrm>
            <a:off x="276935" y="1415095"/>
            <a:ext cx="1728192" cy="923330"/>
          </a:xfrm>
          <a:prstGeom prst="rect">
            <a:avLst/>
          </a:prstGeom>
          <a:noFill/>
        </p:spPr>
        <p:txBody>
          <a:bodyPr wrap="square" rtlCol="0">
            <a:spAutoFit/>
          </a:bodyPr>
          <a:lstStyle/>
          <a:p>
            <a:pPr algn="ctr"/>
            <a:r>
              <a:rPr lang="en-GB" dirty="0" smtClean="0">
                <a:solidFill>
                  <a:prstClr val="black"/>
                </a:solidFill>
              </a:rPr>
              <a:t>4 Visionary principles  is outworked</a:t>
            </a:r>
            <a:endParaRPr lang="en-GB" dirty="0">
              <a:solidFill>
                <a:prstClr val="black"/>
              </a:solidFill>
            </a:endParaRPr>
          </a:p>
        </p:txBody>
      </p:sp>
      <p:sp>
        <p:nvSpPr>
          <p:cNvPr id="31" name="TextBox 30"/>
          <p:cNvSpPr txBox="1"/>
          <p:nvPr/>
        </p:nvSpPr>
        <p:spPr>
          <a:xfrm>
            <a:off x="3591916" y="2768715"/>
            <a:ext cx="1224136" cy="323385"/>
          </a:xfrm>
          <a:prstGeom prst="rect">
            <a:avLst/>
          </a:prstGeom>
          <a:noFill/>
        </p:spPr>
        <p:txBody>
          <a:bodyPr wrap="square" lIns="0" tIns="0" rIns="0" bIns="0" rtlCol="0">
            <a:normAutofit/>
          </a:bodyPr>
          <a:lstStyle/>
          <a:p>
            <a:pPr algn="ctr"/>
            <a:r>
              <a:rPr lang="en-GB" dirty="0" smtClean="0">
                <a:solidFill>
                  <a:schemeClr val="bg1"/>
                </a:solidFill>
                <a:latin typeface="Arial" pitchFamily="34" charset="0"/>
                <a:cs typeface="Arial" pitchFamily="34" charset="0"/>
              </a:rPr>
              <a:t>3 AC</a:t>
            </a:r>
            <a:endParaRPr lang="en-GB" dirty="0">
              <a:solidFill>
                <a:schemeClr val="bg1"/>
              </a:solidFill>
              <a:latin typeface="Arial" pitchFamily="34" charset="0"/>
              <a:cs typeface="Arial" pitchFamily="34" charset="0"/>
            </a:endParaRPr>
          </a:p>
        </p:txBody>
      </p:sp>
    </p:spTree>
    <p:extLst>
      <p:ext uri="{BB962C8B-B14F-4D97-AF65-F5344CB8AC3E}">
        <p14:creationId xmlns:p14="http://schemas.microsoft.com/office/powerpoint/2010/main" val="7131495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Vision Destiny 2014</a:t>
            </a:r>
          </a:p>
        </p:txBody>
      </p:sp>
      <p:sp>
        <p:nvSpPr>
          <p:cNvPr id="3" name="Content Placeholder 2"/>
          <p:cNvSpPr>
            <a:spLocks noGrp="1"/>
          </p:cNvSpPr>
          <p:nvPr>
            <p:ph idx="1"/>
          </p:nvPr>
        </p:nvSpPr>
        <p:spPr>
          <a:xfrm>
            <a:off x="0" y="908720"/>
            <a:ext cx="9144000" cy="5949280"/>
          </a:xfrm>
          <a:effectLst/>
        </p:spPr>
        <p:txBody>
          <a:bodyPr lIns="0" tIns="0" rIns="0" bIns="0">
            <a:normAutofit fontScale="77500" lnSpcReduction="20000"/>
          </a:bodyPr>
          <a:lstStyle/>
          <a:p>
            <a:pPr>
              <a:lnSpc>
                <a:spcPct val="120000"/>
              </a:lnSpc>
              <a:spcBef>
                <a:spcPts val="600"/>
              </a:spcBef>
            </a:pPr>
            <a:r>
              <a:rPr lang="en-GB" sz="4500" dirty="0" smtClean="0">
                <a:effectLst>
                  <a:outerShdw blurRad="38100" dist="38100" dir="2700000" algn="ctr" rotWithShape="0">
                    <a:schemeClr val="tx1"/>
                  </a:outerShdw>
                </a:effectLst>
              </a:rPr>
              <a:t>7 elders or gatekeepers are responsible for outworking the visionary principles</a:t>
            </a:r>
          </a:p>
          <a:p>
            <a:pPr>
              <a:lnSpc>
                <a:spcPct val="120000"/>
              </a:lnSpc>
              <a:spcBef>
                <a:spcPts val="600"/>
              </a:spcBef>
            </a:pPr>
            <a:r>
              <a:rPr lang="en-GB" sz="4500" dirty="0" smtClean="0">
                <a:effectLst>
                  <a:outerShdw blurRad="38100" dist="38100" dir="2700000" algn="ctr" rotWithShape="0">
                    <a:schemeClr val="tx1"/>
                  </a:outerShdw>
                </a:effectLst>
              </a:rPr>
              <a:t>So we have an environment where people can:</a:t>
            </a:r>
          </a:p>
          <a:p>
            <a:pPr>
              <a:lnSpc>
                <a:spcPct val="120000"/>
              </a:lnSpc>
              <a:spcBef>
                <a:spcPts val="600"/>
              </a:spcBef>
            </a:pPr>
            <a:r>
              <a:rPr lang="en-GB" sz="4500" dirty="0" smtClean="0">
                <a:effectLst>
                  <a:outerShdw blurRad="38100" dist="38100" dir="2700000" algn="ctr" rotWithShape="0">
                    <a:schemeClr val="tx1"/>
                  </a:outerShdw>
                </a:effectLst>
              </a:rPr>
              <a:t>Live in and live out the manifest presence of God</a:t>
            </a:r>
          </a:p>
          <a:p>
            <a:pPr>
              <a:lnSpc>
                <a:spcPct val="120000"/>
              </a:lnSpc>
              <a:spcBef>
                <a:spcPts val="600"/>
              </a:spcBef>
            </a:pPr>
            <a:r>
              <a:rPr lang="en-GB" sz="4500" dirty="0" smtClean="0">
                <a:effectLst>
                  <a:outerShdw blurRad="38100" dist="38100" dir="2700000" algn="ctr" rotWithShape="0">
                    <a:schemeClr val="tx1"/>
                  </a:outerShdw>
                </a:effectLst>
              </a:rPr>
              <a:t>Find and fulfil their destiny</a:t>
            </a:r>
          </a:p>
          <a:p>
            <a:pPr>
              <a:lnSpc>
                <a:spcPct val="120000"/>
              </a:lnSpc>
              <a:spcBef>
                <a:spcPts val="600"/>
              </a:spcBef>
            </a:pPr>
            <a:r>
              <a:rPr lang="en-GB" sz="4500" dirty="0" smtClean="0">
                <a:effectLst>
                  <a:outerShdw blurRad="38100" dist="38100" dir="2700000" algn="ctr" rotWithShape="0">
                    <a:schemeClr val="tx1"/>
                  </a:outerShdw>
                </a:effectLst>
              </a:rPr>
              <a:t>Be </a:t>
            </a:r>
            <a:r>
              <a:rPr lang="en-GB" sz="4500" dirty="0">
                <a:effectLst>
                  <a:outerShdw blurRad="38100" dist="38100" dir="2700000" algn="ctr" rotWithShape="0">
                    <a:schemeClr val="tx1"/>
                  </a:outerShdw>
                </a:effectLst>
              </a:rPr>
              <a:t>free </a:t>
            </a:r>
            <a:r>
              <a:rPr lang="en-GB" sz="4500" dirty="0" smtClean="0">
                <a:effectLst>
                  <a:outerShdw blurRad="38100" dist="38100" dir="2700000" algn="ctr" rotWithShape="0">
                    <a:schemeClr val="tx1"/>
                  </a:outerShdw>
                </a:effectLst>
              </a:rPr>
              <a:t>in </a:t>
            </a:r>
            <a:r>
              <a:rPr lang="en-GB" sz="4500" dirty="0">
                <a:effectLst>
                  <a:outerShdw blurRad="38100" dist="38100" dir="2700000" algn="ctr" rotWithShape="0">
                    <a:schemeClr val="tx1"/>
                  </a:outerShdw>
                </a:effectLst>
              </a:rPr>
              <a:t>accordance with their redemptive gifts and </a:t>
            </a:r>
            <a:r>
              <a:rPr lang="en-GB" sz="4500" dirty="0" smtClean="0">
                <a:effectLst>
                  <a:outerShdw blurRad="38100" dist="38100" dir="2700000" algn="ctr" rotWithShape="0">
                    <a:schemeClr val="tx1"/>
                  </a:outerShdw>
                </a:effectLst>
              </a:rPr>
              <a:t>destiny</a:t>
            </a:r>
          </a:p>
          <a:p>
            <a:pPr>
              <a:lnSpc>
                <a:spcPct val="120000"/>
              </a:lnSpc>
              <a:spcBef>
                <a:spcPts val="600"/>
              </a:spcBef>
            </a:pPr>
            <a:r>
              <a:rPr lang="en-GB" sz="4500" dirty="0" smtClean="0">
                <a:effectLst>
                  <a:outerShdw blurRad="38100" dist="38100" dir="2700000" algn="ctr" rotWithShape="0">
                    <a:schemeClr val="tx1"/>
                  </a:outerShdw>
                </a:effectLst>
              </a:rPr>
              <a:t>In the context of being an ARC</a:t>
            </a:r>
          </a:p>
          <a:p>
            <a:pPr>
              <a:lnSpc>
                <a:spcPct val="120000"/>
              </a:lnSpc>
              <a:spcBef>
                <a:spcPts val="600"/>
              </a:spcBef>
            </a:pPr>
            <a:r>
              <a:rPr lang="en-GB" sz="4500" dirty="0" smtClean="0">
                <a:effectLst>
                  <a:outerShdw blurRad="38100" dist="38100" dir="2700000" algn="ctr" rotWithShape="0">
                    <a:schemeClr val="tx1"/>
                  </a:outerShdw>
                </a:effectLst>
              </a:rPr>
              <a:t>Heavenly and earthly </a:t>
            </a:r>
            <a:r>
              <a:rPr lang="en-GB" sz="4500" dirty="0" smtClean="0">
                <a:effectLst>
                  <a:outerShdw blurRad="38100" dist="38100" dir="2700000" algn="ctr" rotWithShape="0">
                    <a:schemeClr val="tx1"/>
                  </a:outerShdw>
                </a:effectLst>
              </a:rPr>
              <a:t>resonance unity</a:t>
            </a:r>
            <a:r>
              <a:rPr lang="en-GB" sz="4500" dirty="0" smtClean="0">
                <a:effectLst>
                  <a:outerShdw blurRad="38100" dist="38100" dir="2700000" algn="ctr" rotWithShape="0">
                    <a:schemeClr val="tx1"/>
                  </a:outerShdw>
                </a:effectLst>
              </a:rPr>
              <a:t>, harmony </a:t>
            </a:r>
          </a:p>
          <a:p>
            <a:pPr marL="0" indent="0">
              <a:buNone/>
            </a:pPr>
            <a:endParaRPr lang="en-GB" sz="4400" dirty="0">
              <a:effectLst>
                <a:outerShdw blurRad="38100" dist="38100" dir="2700000" algn="ctr" rotWithShape="0">
                  <a:schemeClr val="tx1"/>
                </a:outerShdw>
              </a:effectLst>
            </a:endParaRPr>
          </a:p>
          <a:p>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30000897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758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11164" y="1700414"/>
            <a:ext cx="752475" cy="473075"/>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758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00873" y="333375"/>
            <a:ext cx="449262" cy="674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588" name="Text Box 4"/>
          <p:cNvSpPr txBox="1">
            <a:spLocks noChangeArrowheads="1"/>
          </p:cNvSpPr>
          <p:nvPr/>
        </p:nvSpPr>
        <p:spPr bwMode="auto">
          <a:xfrm>
            <a:off x="1320245" y="5628747"/>
            <a:ext cx="11525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a:solidFill>
                  <a:schemeClr val="bg1"/>
                </a:solidFill>
                <a:latin typeface="Tahoma" pitchFamily="34" charset="0"/>
              </a:rPr>
              <a:t>Health</a:t>
            </a:r>
          </a:p>
        </p:txBody>
      </p:sp>
      <p:sp>
        <p:nvSpPr>
          <p:cNvPr id="67589" name="Text Box 5"/>
          <p:cNvSpPr txBox="1">
            <a:spLocks noChangeArrowheads="1"/>
          </p:cNvSpPr>
          <p:nvPr/>
        </p:nvSpPr>
        <p:spPr bwMode="auto">
          <a:xfrm>
            <a:off x="2533863" y="5628747"/>
            <a:ext cx="1368425"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a:solidFill>
                  <a:schemeClr val="bg1"/>
                </a:solidFill>
                <a:latin typeface="Tahoma" pitchFamily="34" charset="0"/>
              </a:rPr>
              <a:t>Freedom</a:t>
            </a:r>
          </a:p>
        </p:txBody>
      </p:sp>
      <p:sp>
        <p:nvSpPr>
          <p:cNvPr id="67590" name="Text Box 6"/>
          <p:cNvSpPr txBox="1">
            <a:spLocks noChangeArrowheads="1"/>
          </p:cNvSpPr>
          <p:nvPr/>
        </p:nvSpPr>
        <p:spPr bwMode="auto">
          <a:xfrm>
            <a:off x="3948236" y="5626385"/>
            <a:ext cx="11525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smtClean="0">
                <a:solidFill>
                  <a:schemeClr val="bg1"/>
                </a:solidFill>
                <a:latin typeface="Tahoma" pitchFamily="34" charset="0"/>
              </a:rPr>
              <a:t>Harmony</a:t>
            </a:r>
            <a:endParaRPr lang="en-GB" dirty="0">
              <a:solidFill>
                <a:schemeClr val="bg1"/>
              </a:solidFill>
              <a:latin typeface="Tahoma" pitchFamily="34" charset="0"/>
            </a:endParaRPr>
          </a:p>
        </p:txBody>
      </p:sp>
      <p:sp>
        <p:nvSpPr>
          <p:cNvPr id="67591" name="Text Box 7"/>
          <p:cNvSpPr txBox="1">
            <a:spLocks noChangeArrowheads="1"/>
          </p:cNvSpPr>
          <p:nvPr/>
        </p:nvSpPr>
        <p:spPr bwMode="auto">
          <a:xfrm>
            <a:off x="5273257" y="5626385"/>
            <a:ext cx="115252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smtClean="0">
                <a:solidFill>
                  <a:schemeClr val="bg1"/>
                </a:solidFill>
                <a:latin typeface="Tahoma" pitchFamily="34" charset="0"/>
              </a:rPr>
              <a:t>Blessing</a:t>
            </a:r>
            <a:endParaRPr lang="en-GB" dirty="0">
              <a:solidFill>
                <a:schemeClr val="bg1"/>
              </a:solidFill>
              <a:latin typeface="Tahoma" pitchFamily="34" charset="0"/>
            </a:endParaRPr>
          </a:p>
        </p:txBody>
      </p:sp>
      <p:sp>
        <p:nvSpPr>
          <p:cNvPr id="67592" name="Text Box 8"/>
          <p:cNvSpPr txBox="1">
            <a:spLocks noChangeArrowheads="1"/>
          </p:cNvSpPr>
          <p:nvPr/>
        </p:nvSpPr>
        <p:spPr bwMode="auto">
          <a:xfrm>
            <a:off x="160048" y="5626385"/>
            <a:ext cx="119749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smtClean="0">
                <a:solidFill>
                  <a:schemeClr val="bg1"/>
                </a:solidFill>
                <a:latin typeface="Tahoma" pitchFamily="34" charset="0"/>
              </a:rPr>
              <a:t>Good news</a:t>
            </a:r>
            <a:endParaRPr lang="en-GB" dirty="0">
              <a:solidFill>
                <a:schemeClr val="bg1"/>
              </a:solidFill>
              <a:latin typeface="Tahoma" pitchFamily="34" charset="0"/>
            </a:endParaRPr>
          </a:p>
        </p:txBody>
      </p:sp>
      <p:sp>
        <p:nvSpPr>
          <p:cNvPr id="67593" name="Text Box 9"/>
          <p:cNvSpPr txBox="1">
            <a:spLocks noChangeArrowheads="1"/>
          </p:cNvSpPr>
          <p:nvPr/>
        </p:nvSpPr>
        <p:spPr bwMode="auto">
          <a:xfrm>
            <a:off x="3313112" y="2420888"/>
            <a:ext cx="200501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smtClean="0">
                <a:solidFill>
                  <a:schemeClr val="bg1"/>
                </a:solidFill>
                <a:latin typeface="Tahoma" pitchFamily="34" charset="0"/>
              </a:rPr>
              <a:t>FREEDOM ARC</a:t>
            </a:r>
            <a:endParaRPr lang="en-GB" dirty="0">
              <a:solidFill>
                <a:schemeClr val="bg1"/>
              </a:solidFill>
              <a:latin typeface="Tahoma" pitchFamily="34" charset="0"/>
            </a:endParaRPr>
          </a:p>
        </p:txBody>
      </p:sp>
      <p:sp>
        <p:nvSpPr>
          <p:cNvPr id="67594" name="AutoShape 10"/>
          <p:cNvSpPr>
            <a:spLocks noChangeAspect="1" noChangeArrowheads="1"/>
          </p:cNvSpPr>
          <p:nvPr/>
        </p:nvSpPr>
        <p:spPr bwMode="auto">
          <a:xfrm rot="10800000">
            <a:off x="3628230" y="1177924"/>
            <a:ext cx="1312863" cy="1260475"/>
          </a:xfrm>
          <a:custGeom>
            <a:avLst/>
            <a:gdLst>
              <a:gd name="T0" fmla="*/ 1148755 w 21600"/>
              <a:gd name="T1" fmla="*/ 630238 h 21600"/>
              <a:gd name="T2" fmla="*/ 656432 w 21600"/>
              <a:gd name="T3" fmla="*/ 1260475 h 21600"/>
              <a:gd name="T4" fmla="*/ 164108 w 21600"/>
              <a:gd name="T5" fmla="*/ 630238 h 21600"/>
              <a:gd name="T6" fmla="*/ 656432 w 21600"/>
              <a:gd name="T7" fmla="*/ 0 h 21600"/>
              <a:gd name="T8" fmla="*/ 0 60000 65536"/>
              <a:gd name="T9" fmla="*/ 0 60000 65536"/>
              <a:gd name="T10" fmla="*/ 0 60000 65536"/>
              <a:gd name="T11" fmla="*/ 0 60000 65536"/>
              <a:gd name="T12" fmla="*/ 4500 w 21600"/>
              <a:gd name="T13" fmla="*/ 4500 h 21600"/>
              <a:gd name="T14" fmla="*/ 17100 w 21600"/>
              <a:gd name="T15" fmla="*/ 17100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254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chemeClr val="bg1"/>
              </a:solidFill>
            </a:endParaRPr>
          </a:p>
        </p:txBody>
      </p:sp>
      <p:sp>
        <p:nvSpPr>
          <p:cNvPr id="67598" name="Text Box 18"/>
          <p:cNvSpPr txBox="1">
            <a:spLocks noChangeArrowheads="1"/>
          </p:cNvSpPr>
          <p:nvPr/>
        </p:nvSpPr>
        <p:spPr bwMode="auto">
          <a:xfrm>
            <a:off x="3708400" y="0"/>
            <a:ext cx="11525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smtClean="0">
                <a:solidFill>
                  <a:schemeClr val="bg1"/>
                </a:solidFill>
                <a:latin typeface="Tahoma" pitchFamily="34" charset="0"/>
              </a:rPr>
              <a:t>Kings</a:t>
            </a:r>
            <a:endParaRPr lang="en-GB" dirty="0">
              <a:solidFill>
                <a:schemeClr val="bg1"/>
              </a:solidFill>
              <a:latin typeface="Tahoma" pitchFamily="34" charset="0"/>
            </a:endParaRPr>
          </a:p>
        </p:txBody>
      </p:sp>
      <p:sp>
        <p:nvSpPr>
          <p:cNvPr id="67605" name="Text Box 37"/>
          <p:cNvSpPr txBox="1">
            <a:spLocks noChangeArrowheads="1"/>
          </p:cNvSpPr>
          <p:nvPr/>
        </p:nvSpPr>
        <p:spPr bwMode="auto">
          <a:xfrm>
            <a:off x="73843" y="6181766"/>
            <a:ext cx="1350334" cy="553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a:solidFill>
                  <a:schemeClr val="bg1"/>
                </a:solidFill>
                <a:latin typeface="Tahoma" pitchFamily="34" charset="0"/>
              </a:rPr>
              <a:t>Good </a:t>
            </a:r>
            <a:r>
              <a:rPr lang="en-GB" dirty="0" smtClean="0">
                <a:solidFill>
                  <a:schemeClr val="bg1"/>
                </a:solidFill>
                <a:latin typeface="Tahoma" pitchFamily="34" charset="0"/>
              </a:rPr>
              <a:t>to</a:t>
            </a:r>
            <a:br>
              <a:rPr lang="en-GB" dirty="0" smtClean="0">
                <a:solidFill>
                  <a:schemeClr val="bg1"/>
                </a:solidFill>
                <a:latin typeface="Tahoma" pitchFamily="34" charset="0"/>
              </a:rPr>
            </a:br>
            <a:r>
              <a:rPr lang="en-GB" dirty="0" smtClean="0">
                <a:solidFill>
                  <a:schemeClr val="bg1"/>
                </a:solidFill>
                <a:latin typeface="Tahoma" pitchFamily="34" charset="0"/>
              </a:rPr>
              <a:t> </a:t>
            </a:r>
            <a:r>
              <a:rPr lang="en-GB" dirty="0">
                <a:solidFill>
                  <a:schemeClr val="bg1"/>
                </a:solidFill>
                <a:latin typeface="Tahoma" pitchFamily="34" charset="0"/>
              </a:rPr>
              <a:t>News Poor</a:t>
            </a:r>
          </a:p>
        </p:txBody>
      </p:sp>
      <p:sp>
        <p:nvSpPr>
          <p:cNvPr id="67606" name="Text Box 38"/>
          <p:cNvSpPr txBox="1">
            <a:spLocks noChangeArrowheads="1"/>
          </p:cNvSpPr>
          <p:nvPr/>
        </p:nvSpPr>
        <p:spPr bwMode="auto">
          <a:xfrm>
            <a:off x="1340538" y="6186488"/>
            <a:ext cx="1223962"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a:solidFill>
                  <a:schemeClr val="bg1"/>
                </a:solidFill>
                <a:latin typeface="Tahoma" pitchFamily="34" charset="0"/>
              </a:rPr>
              <a:t>Sight to</a:t>
            </a:r>
            <a:br>
              <a:rPr lang="en-GB" dirty="0">
                <a:solidFill>
                  <a:schemeClr val="bg1"/>
                </a:solidFill>
                <a:latin typeface="Tahoma" pitchFamily="34" charset="0"/>
              </a:rPr>
            </a:br>
            <a:r>
              <a:rPr lang="en-GB" dirty="0">
                <a:solidFill>
                  <a:schemeClr val="bg1"/>
                </a:solidFill>
                <a:latin typeface="Tahoma" pitchFamily="34" charset="0"/>
              </a:rPr>
              <a:t>Blind</a:t>
            </a:r>
          </a:p>
        </p:txBody>
      </p:sp>
      <p:sp>
        <p:nvSpPr>
          <p:cNvPr id="67607" name="Text Box 39"/>
          <p:cNvSpPr txBox="1">
            <a:spLocks noChangeArrowheads="1"/>
          </p:cNvSpPr>
          <p:nvPr/>
        </p:nvSpPr>
        <p:spPr bwMode="auto">
          <a:xfrm>
            <a:off x="2605300" y="6186488"/>
            <a:ext cx="1223963"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a:solidFill>
                  <a:schemeClr val="bg1"/>
                </a:solidFill>
                <a:latin typeface="Tahoma" pitchFamily="34" charset="0"/>
              </a:rPr>
              <a:t>Freedom</a:t>
            </a:r>
            <a:br>
              <a:rPr lang="en-GB">
                <a:solidFill>
                  <a:schemeClr val="bg1"/>
                </a:solidFill>
                <a:latin typeface="Tahoma" pitchFamily="34" charset="0"/>
              </a:rPr>
            </a:br>
            <a:r>
              <a:rPr lang="en-GB">
                <a:solidFill>
                  <a:schemeClr val="bg1"/>
                </a:solidFill>
                <a:latin typeface="Tahoma" pitchFamily="34" charset="0"/>
              </a:rPr>
              <a:t>to Captives</a:t>
            </a:r>
          </a:p>
        </p:txBody>
      </p:sp>
      <p:sp>
        <p:nvSpPr>
          <p:cNvPr id="67608" name="Text Box 40"/>
          <p:cNvSpPr txBox="1">
            <a:spLocks noChangeArrowheads="1"/>
          </p:cNvSpPr>
          <p:nvPr/>
        </p:nvSpPr>
        <p:spPr bwMode="auto">
          <a:xfrm>
            <a:off x="3948236" y="6186488"/>
            <a:ext cx="1223963"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a:solidFill>
                  <a:schemeClr val="bg1"/>
                </a:solidFill>
                <a:latin typeface="Tahoma" pitchFamily="34" charset="0"/>
              </a:rPr>
              <a:t>Free the</a:t>
            </a:r>
            <a:br>
              <a:rPr lang="en-GB">
                <a:solidFill>
                  <a:schemeClr val="bg1"/>
                </a:solidFill>
                <a:latin typeface="Tahoma" pitchFamily="34" charset="0"/>
              </a:rPr>
            </a:br>
            <a:r>
              <a:rPr lang="en-GB">
                <a:solidFill>
                  <a:schemeClr val="bg1"/>
                </a:solidFill>
                <a:latin typeface="Tahoma" pitchFamily="34" charset="0"/>
              </a:rPr>
              <a:t>Oppressed</a:t>
            </a:r>
          </a:p>
        </p:txBody>
      </p:sp>
      <p:sp>
        <p:nvSpPr>
          <p:cNvPr id="67609" name="Text Box 41"/>
          <p:cNvSpPr txBox="1">
            <a:spLocks noChangeArrowheads="1"/>
          </p:cNvSpPr>
          <p:nvPr/>
        </p:nvSpPr>
        <p:spPr bwMode="auto">
          <a:xfrm>
            <a:off x="5273257" y="6186488"/>
            <a:ext cx="1223962"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a:solidFill>
                  <a:schemeClr val="bg1"/>
                </a:solidFill>
                <a:latin typeface="Tahoma" pitchFamily="34" charset="0"/>
              </a:rPr>
              <a:t>Favourable</a:t>
            </a:r>
            <a:br>
              <a:rPr lang="en-GB" dirty="0">
                <a:solidFill>
                  <a:schemeClr val="bg1"/>
                </a:solidFill>
                <a:latin typeface="Tahoma" pitchFamily="34" charset="0"/>
              </a:rPr>
            </a:br>
            <a:r>
              <a:rPr lang="en-GB" dirty="0">
                <a:solidFill>
                  <a:schemeClr val="bg1"/>
                </a:solidFill>
                <a:latin typeface="Tahoma" pitchFamily="34" charset="0"/>
              </a:rPr>
              <a:t>Year Lord</a:t>
            </a:r>
          </a:p>
        </p:txBody>
      </p:sp>
      <p:sp>
        <p:nvSpPr>
          <p:cNvPr id="118844" name="Text Box 60"/>
          <p:cNvSpPr txBox="1">
            <a:spLocks noChangeArrowheads="1"/>
          </p:cNvSpPr>
          <p:nvPr/>
        </p:nvSpPr>
        <p:spPr bwMode="auto">
          <a:xfrm>
            <a:off x="6537662" y="5628746"/>
            <a:ext cx="11525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a:solidFill>
                  <a:schemeClr val="bg1"/>
                </a:solidFill>
                <a:latin typeface="Tahoma" pitchFamily="34" charset="0"/>
              </a:rPr>
              <a:t>Media</a:t>
            </a:r>
          </a:p>
        </p:txBody>
      </p:sp>
      <p:sp>
        <p:nvSpPr>
          <p:cNvPr id="118845" name="Text Box 61"/>
          <p:cNvSpPr txBox="1">
            <a:spLocks noChangeArrowheads="1"/>
          </p:cNvSpPr>
          <p:nvPr/>
        </p:nvSpPr>
        <p:spPr bwMode="auto">
          <a:xfrm>
            <a:off x="7780665" y="5628746"/>
            <a:ext cx="115252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a:solidFill>
                  <a:schemeClr val="bg1"/>
                </a:solidFill>
                <a:latin typeface="Tahoma" pitchFamily="34" charset="0"/>
              </a:rPr>
              <a:t>Enterprise</a:t>
            </a:r>
          </a:p>
        </p:txBody>
      </p:sp>
      <p:grpSp>
        <p:nvGrpSpPr>
          <p:cNvPr id="67595" name="Group 11"/>
          <p:cNvGrpSpPr>
            <a:grpSpLocks/>
          </p:cNvGrpSpPr>
          <p:nvPr/>
        </p:nvGrpSpPr>
        <p:grpSpPr bwMode="auto">
          <a:xfrm>
            <a:off x="1444636" y="4527177"/>
            <a:ext cx="833241" cy="956050"/>
            <a:chOff x="112" y="2840"/>
            <a:chExt cx="592" cy="568"/>
          </a:xfrm>
        </p:grpSpPr>
        <p:pic>
          <p:nvPicPr>
            <p:cNvPr id="67645"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87" y="3124"/>
              <a:ext cx="292" cy="18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646" name="AutoShape 13"/>
            <p:cNvSpPr>
              <a:spLocks noChangeAspect="1" noChangeArrowheads="1"/>
            </p:cNvSpPr>
            <p:nvPr/>
          </p:nvSpPr>
          <p:spPr bwMode="auto">
            <a:xfrm rot="10800000">
              <a:off x="112" y="2840"/>
              <a:ext cx="592" cy="568"/>
            </a:xfrm>
            <a:custGeom>
              <a:avLst/>
              <a:gdLst>
                <a:gd name="T0" fmla="*/ 518 w 21600"/>
                <a:gd name="T1" fmla="*/ 284 h 21600"/>
                <a:gd name="T2" fmla="*/ 296 w 21600"/>
                <a:gd name="T3" fmla="*/ 568 h 21600"/>
                <a:gd name="T4" fmla="*/ 74 w 21600"/>
                <a:gd name="T5" fmla="*/ 284 h 21600"/>
                <a:gd name="T6" fmla="*/ 296 w 21600"/>
                <a:gd name="T7" fmla="*/ 0 h 21600"/>
                <a:gd name="T8" fmla="*/ 0 60000 65536"/>
                <a:gd name="T9" fmla="*/ 0 60000 65536"/>
                <a:gd name="T10" fmla="*/ 0 60000 65536"/>
                <a:gd name="T11" fmla="*/ 0 60000 65536"/>
                <a:gd name="T12" fmla="*/ 4488 w 21600"/>
                <a:gd name="T13" fmla="*/ 4487 h 21600"/>
                <a:gd name="T14" fmla="*/ 17112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254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chemeClr val="bg1"/>
                </a:solidFill>
              </a:endParaRPr>
            </a:p>
          </p:txBody>
        </p:sp>
      </p:grpSp>
      <p:grpSp>
        <p:nvGrpSpPr>
          <p:cNvPr id="67599" name="Group 19"/>
          <p:cNvGrpSpPr>
            <a:grpSpLocks/>
          </p:cNvGrpSpPr>
          <p:nvPr/>
        </p:nvGrpSpPr>
        <p:grpSpPr bwMode="auto">
          <a:xfrm>
            <a:off x="2722647" y="4527177"/>
            <a:ext cx="833241" cy="956050"/>
            <a:chOff x="113" y="2840"/>
            <a:chExt cx="592" cy="568"/>
          </a:xfrm>
        </p:grpSpPr>
        <p:pic>
          <p:nvPicPr>
            <p:cNvPr id="67641" name="Picture 20"/>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9" y="3113"/>
              <a:ext cx="292" cy="18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642" name="AutoShape 21"/>
            <p:cNvSpPr>
              <a:spLocks noChangeAspect="1" noChangeArrowheads="1"/>
            </p:cNvSpPr>
            <p:nvPr/>
          </p:nvSpPr>
          <p:spPr bwMode="auto">
            <a:xfrm rot="10800000">
              <a:off x="113" y="2840"/>
              <a:ext cx="592" cy="568"/>
            </a:xfrm>
            <a:custGeom>
              <a:avLst/>
              <a:gdLst>
                <a:gd name="T0" fmla="*/ 518 w 21600"/>
                <a:gd name="T1" fmla="*/ 284 h 21600"/>
                <a:gd name="T2" fmla="*/ 296 w 21600"/>
                <a:gd name="T3" fmla="*/ 568 h 21600"/>
                <a:gd name="T4" fmla="*/ 74 w 21600"/>
                <a:gd name="T5" fmla="*/ 284 h 21600"/>
                <a:gd name="T6" fmla="*/ 296 w 21600"/>
                <a:gd name="T7" fmla="*/ 0 h 21600"/>
                <a:gd name="T8" fmla="*/ 0 60000 65536"/>
                <a:gd name="T9" fmla="*/ 0 60000 65536"/>
                <a:gd name="T10" fmla="*/ 0 60000 65536"/>
                <a:gd name="T11" fmla="*/ 0 60000 65536"/>
                <a:gd name="T12" fmla="*/ 4488 w 21600"/>
                <a:gd name="T13" fmla="*/ 4487 h 21600"/>
                <a:gd name="T14" fmla="*/ 17112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254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chemeClr val="bg1"/>
                </a:solidFill>
              </a:endParaRPr>
            </a:p>
          </p:txBody>
        </p:sp>
      </p:grpSp>
      <p:grpSp>
        <p:nvGrpSpPr>
          <p:cNvPr id="67600" name="Group 22"/>
          <p:cNvGrpSpPr>
            <a:grpSpLocks/>
          </p:cNvGrpSpPr>
          <p:nvPr/>
        </p:nvGrpSpPr>
        <p:grpSpPr bwMode="auto">
          <a:xfrm>
            <a:off x="3999250" y="4527177"/>
            <a:ext cx="833241" cy="956050"/>
            <a:chOff x="113" y="2840"/>
            <a:chExt cx="592" cy="568"/>
          </a:xfrm>
        </p:grpSpPr>
        <p:pic>
          <p:nvPicPr>
            <p:cNvPr id="67639" name="Picture 23"/>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9" y="3113"/>
              <a:ext cx="292" cy="18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640" name="AutoShape 24"/>
            <p:cNvSpPr>
              <a:spLocks noChangeAspect="1" noChangeArrowheads="1"/>
            </p:cNvSpPr>
            <p:nvPr/>
          </p:nvSpPr>
          <p:spPr bwMode="auto">
            <a:xfrm rot="10800000">
              <a:off x="113" y="2840"/>
              <a:ext cx="592" cy="568"/>
            </a:xfrm>
            <a:custGeom>
              <a:avLst/>
              <a:gdLst>
                <a:gd name="T0" fmla="*/ 518 w 21600"/>
                <a:gd name="T1" fmla="*/ 284 h 21600"/>
                <a:gd name="T2" fmla="*/ 296 w 21600"/>
                <a:gd name="T3" fmla="*/ 568 h 21600"/>
                <a:gd name="T4" fmla="*/ 74 w 21600"/>
                <a:gd name="T5" fmla="*/ 284 h 21600"/>
                <a:gd name="T6" fmla="*/ 296 w 21600"/>
                <a:gd name="T7" fmla="*/ 0 h 21600"/>
                <a:gd name="T8" fmla="*/ 0 60000 65536"/>
                <a:gd name="T9" fmla="*/ 0 60000 65536"/>
                <a:gd name="T10" fmla="*/ 0 60000 65536"/>
                <a:gd name="T11" fmla="*/ 0 60000 65536"/>
                <a:gd name="T12" fmla="*/ 4488 w 21600"/>
                <a:gd name="T13" fmla="*/ 4487 h 21600"/>
                <a:gd name="T14" fmla="*/ 17112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254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chemeClr val="bg1"/>
                </a:solidFill>
              </a:endParaRPr>
            </a:p>
          </p:txBody>
        </p:sp>
      </p:grpSp>
      <p:grpSp>
        <p:nvGrpSpPr>
          <p:cNvPr id="67601" name="Group 25"/>
          <p:cNvGrpSpPr>
            <a:grpSpLocks/>
          </p:cNvGrpSpPr>
          <p:nvPr/>
        </p:nvGrpSpPr>
        <p:grpSpPr bwMode="auto">
          <a:xfrm>
            <a:off x="5275854" y="4527177"/>
            <a:ext cx="833241" cy="956050"/>
            <a:chOff x="113" y="2840"/>
            <a:chExt cx="592" cy="568"/>
          </a:xfrm>
        </p:grpSpPr>
        <p:pic>
          <p:nvPicPr>
            <p:cNvPr id="67637" name="Picture 26"/>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9" y="3113"/>
              <a:ext cx="292" cy="18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638" name="AutoShape 27"/>
            <p:cNvSpPr>
              <a:spLocks noChangeAspect="1" noChangeArrowheads="1"/>
            </p:cNvSpPr>
            <p:nvPr/>
          </p:nvSpPr>
          <p:spPr bwMode="auto">
            <a:xfrm rot="10800000">
              <a:off x="113" y="2840"/>
              <a:ext cx="592" cy="568"/>
            </a:xfrm>
            <a:custGeom>
              <a:avLst/>
              <a:gdLst>
                <a:gd name="T0" fmla="*/ 518 w 21600"/>
                <a:gd name="T1" fmla="*/ 284 h 21600"/>
                <a:gd name="T2" fmla="*/ 296 w 21600"/>
                <a:gd name="T3" fmla="*/ 568 h 21600"/>
                <a:gd name="T4" fmla="*/ 74 w 21600"/>
                <a:gd name="T5" fmla="*/ 284 h 21600"/>
                <a:gd name="T6" fmla="*/ 296 w 21600"/>
                <a:gd name="T7" fmla="*/ 0 h 21600"/>
                <a:gd name="T8" fmla="*/ 0 60000 65536"/>
                <a:gd name="T9" fmla="*/ 0 60000 65536"/>
                <a:gd name="T10" fmla="*/ 0 60000 65536"/>
                <a:gd name="T11" fmla="*/ 0 60000 65536"/>
                <a:gd name="T12" fmla="*/ 4488 w 21600"/>
                <a:gd name="T13" fmla="*/ 4487 h 21600"/>
                <a:gd name="T14" fmla="*/ 17112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254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chemeClr val="bg1"/>
                </a:solidFill>
              </a:endParaRPr>
            </a:p>
          </p:txBody>
        </p:sp>
      </p:grpSp>
      <p:grpSp>
        <p:nvGrpSpPr>
          <p:cNvPr id="118832" name="Group 48"/>
          <p:cNvGrpSpPr>
            <a:grpSpLocks/>
          </p:cNvGrpSpPr>
          <p:nvPr/>
        </p:nvGrpSpPr>
        <p:grpSpPr bwMode="auto">
          <a:xfrm>
            <a:off x="6717010" y="4527177"/>
            <a:ext cx="833241" cy="956050"/>
            <a:chOff x="113" y="2840"/>
            <a:chExt cx="592" cy="568"/>
          </a:xfrm>
        </p:grpSpPr>
        <p:pic>
          <p:nvPicPr>
            <p:cNvPr id="67625" name="Picture 49"/>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49" y="3113"/>
              <a:ext cx="292" cy="18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626" name="AutoShape 50"/>
            <p:cNvSpPr>
              <a:spLocks noChangeAspect="1" noChangeArrowheads="1"/>
            </p:cNvSpPr>
            <p:nvPr/>
          </p:nvSpPr>
          <p:spPr bwMode="auto">
            <a:xfrm rot="10800000">
              <a:off x="113" y="2840"/>
              <a:ext cx="592" cy="568"/>
            </a:xfrm>
            <a:custGeom>
              <a:avLst/>
              <a:gdLst>
                <a:gd name="T0" fmla="*/ 518 w 21600"/>
                <a:gd name="T1" fmla="*/ 284 h 21600"/>
                <a:gd name="T2" fmla="*/ 296 w 21600"/>
                <a:gd name="T3" fmla="*/ 568 h 21600"/>
                <a:gd name="T4" fmla="*/ 74 w 21600"/>
                <a:gd name="T5" fmla="*/ 284 h 21600"/>
                <a:gd name="T6" fmla="*/ 296 w 21600"/>
                <a:gd name="T7" fmla="*/ 0 h 21600"/>
                <a:gd name="T8" fmla="*/ 0 60000 65536"/>
                <a:gd name="T9" fmla="*/ 0 60000 65536"/>
                <a:gd name="T10" fmla="*/ 0 60000 65536"/>
                <a:gd name="T11" fmla="*/ 0 60000 65536"/>
                <a:gd name="T12" fmla="*/ 4488 w 21600"/>
                <a:gd name="T13" fmla="*/ 4487 h 21600"/>
                <a:gd name="T14" fmla="*/ 17112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254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chemeClr val="bg1"/>
                </a:solidFill>
              </a:endParaRPr>
            </a:p>
          </p:txBody>
        </p:sp>
      </p:grpSp>
      <p:grpSp>
        <p:nvGrpSpPr>
          <p:cNvPr id="118835" name="Group 51"/>
          <p:cNvGrpSpPr>
            <a:grpSpLocks/>
          </p:cNvGrpSpPr>
          <p:nvPr/>
        </p:nvGrpSpPr>
        <p:grpSpPr bwMode="auto">
          <a:xfrm>
            <a:off x="7916898" y="4533910"/>
            <a:ext cx="833241" cy="956050"/>
            <a:chOff x="257" y="2844"/>
            <a:chExt cx="592" cy="568"/>
          </a:xfrm>
        </p:grpSpPr>
        <p:pic>
          <p:nvPicPr>
            <p:cNvPr id="67623" name="Picture 5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23" y="3099"/>
              <a:ext cx="292" cy="18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7624" name="AutoShape 53"/>
            <p:cNvSpPr>
              <a:spLocks noChangeAspect="1" noChangeArrowheads="1"/>
            </p:cNvSpPr>
            <p:nvPr/>
          </p:nvSpPr>
          <p:spPr bwMode="auto">
            <a:xfrm rot="10800000">
              <a:off x="257" y="2844"/>
              <a:ext cx="592" cy="568"/>
            </a:xfrm>
            <a:custGeom>
              <a:avLst/>
              <a:gdLst>
                <a:gd name="T0" fmla="*/ 518 w 21600"/>
                <a:gd name="T1" fmla="*/ 284 h 21600"/>
                <a:gd name="T2" fmla="*/ 296 w 21600"/>
                <a:gd name="T3" fmla="*/ 568 h 21600"/>
                <a:gd name="T4" fmla="*/ 74 w 21600"/>
                <a:gd name="T5" fmla="*/ 284 h 21600"/>
                <a:gd name="T6" fmla="*/ 296 w 21600"/>
                <a:gd name="T7" fmla="*/ 0 h 21600"/>
                <a:gd name="T8" fmla="*/ 0 60000 65536"/>
                <a:gd name="T9" fmla="*/ 0 60000 65536"/>
                <a:gd name="T10" fmla="*/ 0 60000 65536"/>
                <a:gd name="T11" fmla="*/ 0 60000 65536"/>
                <a:gd name="T12" fmla="*/ 4488 w 21600"/>
                <a:gd name="T13" fmla="*/ 4487 h 21600"/>
                <a:gd name="T14" fmla="*/ 17112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254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chemeClr val="bg1"/>
                </a:solidFill>
              </a:endParaRPr>
            </a:p>
          </p:txBody>
        </p:sp>
      </p:grpSp>
      <p:sp>
        <p:nvSpPr>
          <p:cNvPr id="58" name="AutoShape 13"/>
          <p:cNvSpPr>
            <a:spLocks noChangeAspect="1" noChangeArrowheads="1"/>
          </p:cNvSpPr>
          <p:nvPr/>
        </p:nvSpPr>
        <p:spPr bwMode="auto">
          <a:xfrm rot="10800000">
            <a:off x="255758" y="4527177"/>
            <a:ext cx="833241" cy="956050"/>
          </a:xfrm>
          <a:custGeom>
            <a:avLst/>
            <a:gdLst>
              <a:gd name="T0" fmla="*/ 518 w 21600"/>
              <a:gd name="T1" fmla="*/ 284 h 21600"/>
              <a:gd name="T2" fmla="*/ 296 w 21600"/>
              <a:gd name="T3" fmla="*/ 568 h 21600"/>
              <a:gd name="T4" fmla="*/ 74 w 21600"/>
              <a:gd name="T5" fmla="*/ 284 h 21600"/>
              <a:gd name="T6" fmla="*/ 296 w 21600"/>
              <a:gd name="T7" fmla="*/ 0 h 21600"/>
              <a:gd name="T8" fmla="*/ 0 60000 65536"/>
              <a:gd name="T9" fmla="*/ 0 60000 65536"/>
              <a:gd name="T10" fmla="*/ 0 60000 65536"/>
              <a:gd name="T11" fmla="*/ 0 60000 65536"/>
              <a:gd name="T12" fmla="*/ 4488 w 21600"/>
              <a:gd name="T13" fmla="*/ 4487 h 21600"/>
              <a:gd name="T14" fmla="*/ 17112 w 21600"/>
              <a:gd name="T15" fmla="*/ 17113 h 21600"/>
            </a:gdLst>
            <a:ahLst/>
            <a:cxnLst>
              <a:cxn ang="T8">
                <a:pos x="T0" y="T1"/>
              </a:cxn>
              <a:cxn ang="T9">
                <a:pos x="T2" y="T3"/>
              </a:cxn>
              <a:cxn ang="T10">
                <a:pos x="T4" y="T5"/>
              </a:cxn>
              <a:cxn ang="T11">
                <a:pos x="T6" y="T7"/>
              </a:cxn>
            </a:cxnLst>
            <a:rect l="T12" t="T13" r="T14" b="T15"/>
            <a:pathLst>
              <a:path w="21600" h="21600">
                <a:moveTo>
                  <a:pt x="0" y="0"/>
                </a:moveTo>
                <a:lnTo>
                  <a:pt x="5400" y="21600"/>
                </a:lnTo>
                <a:lnTo>
                  <a:pt x="16200" y="21600"/>
                </a:lnTo>
                <a:lnTo>
                  <a:pt x="21600" y="0"/>
                </a:lnTo>
                <a:lnTo>
                  <a:pt x="0" y="0"/>
                </a:lnTo>
                <a:close/>
              </a:path>
            </a:pathLst>
          </a:custGeom>
          <a:noFill/>
          <a:ln w="25400">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solidFill>
                <a:schemeClr val="bg1"/>
              </a:solidFill>
            </a:endParaRPr>
          </a:p>
        </p:txBody>
      </p:sp>
      <p:pic>
        <p:nvPicPr>
          <p:cNvPr id="61" name="Picture 1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479551" y="5012419"/>
            <a:ext cx="410990" cy="30802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2" name="Text Box 37"/>
          <p:cNvSpPr txBox="1">
            <a:spLocks noChangeArrowheads="1"/>
          </p:cNvSpPr>
          <p:nvPr/>
        </p:nvSpPr>
        <p:spPr bwMode="auto">
          <a:xfrm>
            <a:off x="6404105" y="6181766"/>
            <a:ext cx="1350334" cy="553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a:solidFill>
                  <a:schemeClr val="bg1"/>
                </a:solidFill>
                <a:latin typeface="Tahoma" pitchFamily="34" charset="0"/>
              </a:rPr>
              <a:t>Good </a:t>
            </a:r>
            <a:r>
              <a:rPr lang="en-GB" dirty="0" smtClean="0">
                <a:solidFill>
                  <a:schemeClr val="bg1"/>
                </a:solidFill>
                <a:latin typeface="Tahoma" pitchFamily="34" charset="0"/>
              </a:rPr>
              <a:t>to</a:t>
            </a:r>
            <a:br>
              <a:rPr lang="en-GB" dirty="0" smtClean="0">
                <a:solidFill>
                  <a:schemeClr val="bg1"/>
                </a:solidFill>
                <a:latin typeface="Tahoma" pitchFamily="34" charset="0"/>
              </a:rPr>
            </a:br>
            <a:r>
              <a:rPr lang="en-GB" dirty="0" smtClean="0">
                <a:solidFill>
                  <a:schemeClr val="bg1"/>
                </a:solidFill>
                <a:latin typeface="Tahoma" pitchFamily="34" charset="0"/>
              </a:rPr>
              <a:t> </a:t>
            </a:r>
            <a:r>
              <a:rPr lang="en-GB" dirty="0">
                <a:solidFill>
                  <a:schemeClr val="bg1"/>
                </a:solidFill>
                <a:latin typeface="Tahoma" pitchFamily="34" charset="0"/>
              </a:rPr>
              <a:t>News Poor</a:t>
            </a:r>
          </a:p>
        </p:txBody>
      </p:sp>
      <p:pic>
        <p:nvPicPr>
          <p:cNvPr id="6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45196" y="333375"/>
            <a:ext cx="449262" cy="674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64"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73253" y="333375"/>
            <a:ext cx="449262" cy="674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0" name="Text Box 16"/>
          <p:cNvSpPr txBox="1">
            <a:spLocks noChangeArrowheads="1"/>
          </p:cNvSpPr>
          <p:nvPr/>
        </p:nvSpPr>
        <p:spPr bwMode="auto">
          <a:xfrm>
            <a:off x="256977" y="3517776"/>
            <a:ext cx="1003633" cy="2453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a:solidFill>
                  <a:schemeClr val="bg1"/>
                </a:solidFill>
                <a:latin typeface="Tahoma" pitchFamily="34" charset="0"/>
              </a:rPr>
              <a:t>Lords</a:t>
            </a:r>
          </a:p>
        </p:txBody>
      </p:sp>
      <p:pic>
        <p:nvPicPr>
          <p:cNvPr id="65" name="Picture 15"/>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537773" y="3875348"/>
            <a:ext cx="274266" cy="422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1" name="Text Box 16"/>
          <p:cNvSpPr txBox="1">
            <a:spLocks noChangeArrowheads="1"/>
          </p:cNvSpPr>
          <p:nvPr/>
        </p:nvSpPr>
        <p:spPr bwMode="auto">
          <a:xfrm>
            <a:off x="4068685" y="3531325"/>
            <a:ext cx="1021846" cy="245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a:solidFill>
                  <a:schemeClr val="bg1"/>
                </a:solidFill>
                <a:latin typeface="Tahoma" pitchFamily="34" charset="0"/>
              </a:rPr>
              <a:t>Lords</a:t>
            </a:r>
          </a:p>
        </p:txBody>
      </p:sp>
      <p:pic>
        <p:nvPicPr>
          <p:cNvPr id="72" name="Picture 15"/>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331577" y="3885207"/>
            <a:ext cx="279243" cy="422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1" name="Text Box 16"/>
          <p:cNvSpPr txBox="1">
            <a:spLocks noChangeArrowheads="1"/>
          </p:cNvSpPr>
          <p:nvPr/>
        </p:nvSpPr>
        <p:spPr bwMode="auto">
          <a:xfrm>
            <a:off x="2707152" y="3521811"/>
            <a:ext cx="1021846" cy="245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a:solidFill>
                  <a:schemeClr val="bg1"/>
                </a:solidFill>
                <a:latin typeface="Tahoma" pitchFamily="34" charset="0"/>
              </a:rPr>
              <a:t>Lords</a:t>
            </a:r>
          </a:p>
        </p:txBody>
      </p:sp>
      <p:pic>
        <p:nvPicPr>
          <p:cNvPr id="82" name="Picture 15"/>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3028823" y="3875693"/>
            <a:ext cx="279243" cy="422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6" name="Text Box 16"/>
          <p:cNvSpPr txBox="1">
            <a:spLocks noChangeArrowheads="1"/>
          </p:cNvSpPr>
          <p:nvPr/>
        </p:nvSpPr>
        <p:spPr bwMode="auto">
          <a:xfrm>
            <a:off x="1450924" y="3531325"/>
            <a:ext cx="1021846" cy="245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a:solidFill>
                  <a:schemeClr val="bg1"/>
                </a:solidFill>
                <a:latin typeface="Tahoma" pitchFamily="34" charset="0"/>
              </a:rPr>
              <a:t>Lords</a:t>
            </a:r>
          </a:p>
        </p:txBody>
      </p:sp>
      <p:pic>
        <p:nvPicPr>
          <p:cNvPr id="87" name="Picture 15"/>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1750629" y="3885207"/>
            <a:ext cx="279243" cy="422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1" name="Text Box 16"/>
          <p:cNvSpPr txBox="1">
            <a:spLocks noChangeArrowheads="1"/>
          </p:cNvSpPr>
          <p:nvPr/>
        </p:nvSpPr>
        <p:spPr bwMode="auto">
          <a:xfrm>
            <a:off x="5338596" y="3521812"/>
            <a:ext cx="1021846" cy="245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a:solidFill>
                  <a:schemeClr val="bg1"/>
                </a:solidFill>
                <a:latin typeface="Tahoma" pitchFamily="34" charset="0"/>
              </a:rPr>
              <a:t>Lords</a:t>
            </a:r>
          </a:p>
        </p:txBody>
      </p:sp>
      <p:pic>
        <p:nvPicPr>
          <p:cNvPr id="92" name="Picture 15"/>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5601488" y="3875694"/>
            <a:ext cx="279243" cy="422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6" name="Text Box 16"/>
          <p:cNvSpPr txBox="1">
            <a:spLocks noChangeArrowheads="1"/>
          </p:cNvSpPr>
          <p:nvPr/>
        </p:nvSpPr>
        <p:spPr bwMode="auto">
          <a:xfrm>
            <a:off x="6631995" y="3521812"/>
            <a:ext cx="1021846" cy="245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a:solidFill>
                  <a:schemeClr val="bg1"/>
                </a:solidFill>
                <a:latin typeface="Tahoma" pitchFamily="34" charset="0"/>
              </a:rPr>
              <a:t>Lords</a:t>
            </a:r>
          </a:p>
        </p:txBody>
      </p:sp>
      <p:pic>
        <p:nvPicPr>
          <p:cNvPr id="97" name="Picture 15"/>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003297" y="3875694"/>
            <a:ext cx="279243" cy="422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1" name="Text Box 16"/>
          <p:cNvSpPr txBox="1">
            <a:spLocks noChangeArrowheads="1"/>
          </p:cNvSpPr>
          <p:nvPr/>
        </p:nvSpPr>
        <p:spPr bwMode="auto">
          <a:xfrm>
            <a:off x="7911344" y="3531325"/>
            <a:ext cx="1021846" cy="2451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a:solidFill>
                  <a:schemeClr val="bg1"/>
                </a:solidFill>
                <a:latin typeface="Tahoma" pitchFamily="34" charset="0"/>
              </a:rPr>
              <a:t>Lords</a:t>
            </a:r>
          </a:p>
        </p:txBody>
      </p:sp>
      <p:pic>
        <p:nvPicPr>
          <p:cNvPr id="102" name="Picture 15"/>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8282646" y="3885209"/>
            <a:ext cx="279243" cy="4222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4" name="Text Box 41"/>
          <p:cNvSpPr txBox="1">
            <a:spLocks noChangeArrowheads="1"/>
          </p:cNvSpPr>
          <p:nvPr/>
        </p:nvSpPr>
        <p:spPr bwMode="auto">
          <a:xfrm>
            <a:off x="7704935" y="6186488"/>
            <a:ext cx="1223962"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spcBef>
                <a:spcPct val="50000"/>
              </a:spcBef>
            </a:pPr>
            <a:r>
              <a:rPr lang="en-GB" dirty="0">
                <a:solidFill>
                  <a:schemeClr val="bg1"/>
                </a:solidFill>
                <a:latin typeface="Tahoma" pitchFamily="34" charset="0"/>
              </a:rPr>
              <a:t>Favourable</a:t>
            </a:r>
            <a:br>
              <a:rPr lang="en-GB" dirty="0">
                <a:solidFill>
                  <a:schemeClr val="bg1"/>
                </a:solidFill>
                <a:latin typeface="Tahoma" pitchFamily="34" charset="0"/>
              </a:rPr>
            </a:br>
            <a:r>
              <a:rPr lang="en-GB" dirty="0">
                <a:solidFill>
                  <a:schemeClr val="bg1"/>
                </a:solidFill>
                <a:latin typeface="Tahoma" pitchFamily="34" charset="0"/>
              </a:rPr>
              <a:t>Year Lord</a:t>
            </a:r>
          </a:p>
        </p:txBody>
      </p:sp>
    </p:spTree>
    <p:extLst>
      <p:ext uri="{BB962C8B-B14F-4D97-AF65-F5344CB8AC3E}">
        <p14:creationId xmlns:p14="http://schemas.microsoft.com/office/powerpoint/2010/main" val="2743303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a:xfrm>
            <a:off x="0" y="1052736"/>
            <a:ext cx="9144000" cy="5805264"/>
          </a:xfrm>
        </p:spPr>
        <p:txBody>
          <a:bodyPr>
            <a:normAutofit/>
          </a:bodyPr>
          <a:lstStyle/>
          <a:p>
            <a:r>
              <a:rPr lang="en-GB" sz="4800" dirty="0"/>
              <a:t>Sunday </a:t>
            </a:r>
            <a:r>
              <a:rPr lang="en-GB" sz="4800" dirty="0" smtClean="0"/>
              <a:t>23</a:t>
            </a:r>
            <a:r>
              <a:rPr lang="en-GB" sz="4800" baseline="30000" dirty="0" smtClean="0"/>
              <a:t>rd </a:t>
            </a:r>
            <a:r>
              <a:rPr lang="en-GB" sz="4800" dirty="0" smtClean="0"/>
              <a:t>March </a:t>
            </a:r>
          </a:p>
          <a:p>
            <a:r>
              <a:rPr lang="en-GB" sz="4800" dirty="0" smtClean="0"/>
              <a:t>Calling solemn yet joyful assembly</a:t>
            </a:r>
          </a:p>
          <a:p>
            <a:r>
              <a:rPr lang="en-GB" sz="4800" dirty="0" smtClean="0"/>
              <a:t>Go on an adventure, journey and quest together</a:t>
            </a:r>
          </a:p>
        </p:txBody>
      </p:sp>
    </p:spTree>
    <p:extLst>
      <p:ext uri="{BB962C8B-B14F-4D97-AF65-F5344CB8AC3E}">
        <p14:creationId xmlns:p14="http://schemas.microsoft.com/office/powerpoint/2010/main" val="34541593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8125560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850709"/>
          </a:xfrm>
        </p:spPr>
        <p:txBody>
          <a:bodyPr>
            <a:normAutofit/>
          </a:bodyPr>
          <a:lstStyle/>
          <a:p>
            <a:r>
              <a:rPr lang="en-GB" dirty="0"/>
              <a:t>Vision Destiny 2014</a:t>
            </a:r>
            <a:endParaRPr lang="en-GB" dirty="0"/>
          </a:p>
        </p:txBody>
      </p:sp>
      <p:sp>
        <p:nvSpPr>
          <p:cNvPr id="3" name="Content Placeholder 2"/>
          <p:cNvSpPr>
            <a:spLocks noGrp="1"/>
          </p:cNvSpPr>
          <p:nvPr>
            <p:ph idx="1"/>
          </p:nvPr>
        </p:nvSpPr>
        <p:spPr>
          <a:xfrm>
            <a:off x="0" y="980728"/>
            <a:ext cx="9144000" cy="5877272"/>
          </a:xfrm>
        </p:spPr>
        <p:txBody>
          <a:bodyPr/>
          <a:lstStyle/>
          <a:p>
            <a:r>
              <a:rPr lang="en-GB" dirty="0" smtClean="0"/>
              <a:t>2 angels released to herald a new season</a:t>
            </a:r>
          </a:p>
          <a:p>
            <a:r>
              <a:rPr lang="en-GB" dirty="0" smtClean="0"/>
              <a:t>Transformation</a:t>
            </a:r>
          </a:p>
          <a:p>
            <a:r>
              <a:rPr lang="en-GB" dirty="0" smtClean="0"/>
              <a:t>Winds of change</a:t>
            </a:r>
          </a:p>
          <a:p>
            <a:r>
              <a:rPr lang="en-GB" dirty="0" smtClean="0"/>
              <a:t>Fiery golden scroll – mandate for the harvest</a:t>
            </a:r>
          </a:p>
          <a:p>
            <a:r>
              <a:rPr lang="en-GB" dirty="0" smtClean="0"/>
              <a:t>2 more angels to be released</a:t>
            </a:r>
            <a:endParaRPr lang="en-GB" dirty="0"/>
          </a:p>
          <a:p>
            <a:r>
              <a:rPr lang="en-GB" dirty="0" smtClean="0"/>
              <a:t>Sound </a:t>
            </a:r>
            <a:r>
              <a:rPr lang="en-GB" dirty="0"/>
              <a:t>of Many </a:t>
            </a:r>
            <a:r>
              <a:rPr lang="en-GB" dirty="0" smtClean="0"/>
              <a:t>waters.</a:t>
            </a:r>
          </a:p>
          <a:p>
            <a:r>
              <a:rPr lang="en-GB" dirty="0" smtClean="0"/>
              <a:t>Refining Fire</a:t>
            </a:r>
          </a:p>
          <a:p>
            <a:pPr marL="0" indent="0">
              <a:buNone/>
            </a:pPr>
            <a:endParaRPr lang="en-GB" dirty="0"/>
          </a:p>
        </p:txBody>
      </p:sp>
    </p:spTree>
    <p:extLst>
      <p:ext uri="{BB962C8B-B14F-4D97-AF65-F5344CB8AC3E}">
        <p14:creationId xmlns:p14="http://schemas.microsoft.com/office/powerpoint/2010/main" val="136428102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lnSpcReduction="10000"/>
          </a:bodyPr>
          <a:lstStyle/>
          <a:p>
            <a:r>
              <a:rPr lang="en-GB" sz="4400" dirty="0">
                <a:effectLst>
                  <a:outerShdw blurRad="38100" dist="38100" dir="2700000" algn="ctr" rotWithShape="0">
                    <a:schemeClr val="tx1"/>
                  </a:outerShdw>
                </a:effectLst>
              </a:rPr>
              <a:t>God speaks of the great shakings – through Wind, Severe Rain and Storms in specific areas of the nations of the world – targeted by Heaven for a "massive movement" of the Spirit of God</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a:p>
            <a:r>
              <a:rPr lang="en-GB" sz="4400" dirty="0">
                <a:effectLst>
                  <a:outerShdw blurRad="38100" dist="38100" dir="2700000" algn="ctr" rotWithShape="0">
                    <a:schemeClr val="tx1"/>
                  </a:outerShdw>
                </a:effectLst>
              </a:rPr>
              <a:t>Watch in 2014 where the earth shakes and where unusual weather breaks out. For there, God is allowing a sign to show you where He is moving at this time – in the most unusual and "stormy" ways!</a:t>
            </a:r>
          </a:p>
        </p:txBody>
      </p:sp>
    </p:spTree>
    <p:extLst>
      <p:ext uri="{BB962C8B-B14F-4D97-AF65-F5344CB8AC3E}">
        <p14:creationId xmlns:p14="http://schemas.microsoft.com/office/powerpoint/2010/main" val="2807671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tx1"/>
                  </a:outerShdw>
                </a:effectLst>
              </a:rPr>
              <a:t>Memo from heaven delivered </a:t>
            </a:r>
            <a:r>
              <a:rPr lang="en-GB" sz="4400" dirty="0" err="1" smtClean="0">
                <a:effectLst>
                  <a:outerShdw blurRad="38100" dist="38100" dir="2700000" algn="ctr" rotWithShape="0">
                    <a:schemeClr val="tx1"/>
                  </a:outerShdw>
                </a:effectLst>
              </a:rPr>
              <a:t>byan</a:t>
            </a:r>
            <a:r>
              <a:rPr lang="en-GB" sz="4400" dirty="0" smtClean="0">
                <a:effectLst>
                  <a:outerShdw blurRad="38100" dist="38100" dir="2700000" algn="ctr" rotWithShape="0">
                    <a:schemeClr val="tx1"/>
                  </a:outerShdw>
                </a:effectLst>
              </a:rPr>
              <a:t> angel</a:t>
            </a:r>
          </a:p>
          <a:p>
            <a:r>
              <a:rPr lang="en-GB" sz="4400" dirty="0" smtClean="0">
                <a:effectLst>
                  <a:outerShdw blurRad="38100" dist="38100" dir="2700000" algn="ctr" rotWithShape="0">
                    <a:schemeClr val="tx1"/>
                  </a:outerShdw>
                </a:effectLst>
              </a:rPr>
              <a:t>FIRE</a:t>
            </a:r>
            <a:endParaRPr lang="en-GB" sz="4400" dirty="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WIND</a:t>
            </a:r>
            <a:endParaRPr lang="en-GB" sz="4400" dirty="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SHAKING</a:t>
            </a:r>
            <a:endParaRPr lang="en-GB" sz="4400" dirty="0">
              <a:effectLst>
                <a:outerShdw blurRad="38100" dist="38100" dir="2700000" algn="ctr" rotWithShape="0">
                  <a:schemeClr val="tx1"/>
                </a:outerShdw>
              </a:effectLst>
            </a:endParaRPr>
          </a:p>
          <a:p>
            <a:r>
              <a:rPr lang="en-GB" sz="4400" dirty="0" smtClean="0">
                <a:effectLst>
                  <a:outerShdw blurRad="38100" dist="38100" dir="2700000" algn="ctr" rotWithShape="0">
                    <a:schemeClr val="tx1"/>
                  </a:outerShdw>
                </a:effectLst>
              </a:rPr>
              <a:t>TRANSFORMATION</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645521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 name="TextBox 71"/>
          <p:cNvSpPr txBox="1"/>
          <p:nvPr/>
        </p:nvSpPr>
        <p:spPr>
          <a:xfrm>
            <a:off x="3552487" y="1215885"/>
            <a:ext cx="857496" cy="381592"/>
          </a:xfrm>
          <a:prstGeom prst="rect">
            <a:avLst/>
          </a:prstGeom>
          <a:noFill/>
        </p:spPr>
        <p:txBody>
          <a:bodyPr wrap="square" lIns="0" tIns="0" rIns="0" bIns="0" rtlCol="0">
            <a:normAutofit/>
          </a:bodyPr>
          <a:lstStyle/>
          <a:p>
            <a:pPr algn="ctr"/>
            <a:endParaRPr lang="en-GB" dirty="0">
              <a:solidFill>
                <a:prstClr val="white"/>
              </a:solidFill>
              <a:latin typeface="Arial" pitchFamily="34" charset="0"/>
              <a:cs typeface="Arial" pitchFamily="34" charset="0"/>
            </a:endParaRPr>
          </a:p>
        </p:txBody>
      </p:sp>
      <p:grpSp>
        <p:nvGrpSpPr>
          <p:cNvPr id="3" name="Group 2"/>
          <p:cNvGrpSpPr/>
          <p:nvPr/>
        </p:nvGrpSpPr>
        <p:grpSpPr>
          <a:xfrm>
            <a:off x="66648" y="124200"/>
            <a:ext cx="6361047" cy="6417096"/>
            <a:chOff x="1221461" y="262606"/>
            <a:chExt cx="6361047" cy="6417096"/>
          </a:xfrm>
        </p:grpSpPr>
        <p:grpSp>
          <p:nvGrpSpPr>
            <p:cNvPr id="71" name="Group 70"/>
            <p:cNvGrpSpPr/>
            <p:nvPr/>
          </p:nvGrpSpPr>
          <p:grpSpPr>
            <a:xfrm>
              <a:off x="1221461" y="262606"/>
              <a:ext cx="6361047" cy="6417096"/>
              <a:chOff x="1243608" y="365880"/>
              <a:chExt cx="6361047" cy="6417096"/>
            </a:xfrm>
          </p:grpSpPr>
          <p:sp>
            <p:nvSpPr>
              <p:cNvPr id="9" name="Oval 8"/>
              <p:cNvSpPr/>
              <p:nvPr/>
            </p:nvSpPr>
            <p:spPr>
              <a:xfrm>
                <a:off x="1817694" y="890718"/>
                <a:ext cx="5400600" cy="5400600"/>
              </a:xfrm>
              <a:prstGeom prst="ellipse">
                <a:avLst/>
              </a:prstGeom>
              <a:solidFill>
                <a:schemeClr val="bg1"/>
              </a:solid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 name="Oval 6"/>
              <p:cNvSpPr/>
              <p:nvPr/>
            </p:nvSpPr>
            <p:spPr>
              <a:xfrm>
                <a:off x="2564777" y="1637801"/>
                <a:ext cx="3906434" cy="3906434"/>
              </a:xfrm>
              <a:prstGeom prst="ellipse">
                <a:avLst/>
              </a:prstGeom>
              <a:solidFill>
                <a:srgbClr val="FFFF00"/>
              </a:solid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6" name="Oval 5"/>
              <p:cNvSpPr/>
              <p:nvPr/>
            </p:nvSpPr>
            <p:spPr>
              <a:xfrm>
                <a:off x="3788913" y="2861937"/>
                <a:ext cx="1458162" cy="1458162"/>
              </a:xfrm>
              <a:prstGeom prst="ellipse">
                <a:avLst/>
              </a:prstGeom>
              <a:solidFill>
                <a:srgbClr val="2304A8"/>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endParaRPr lang="en-GB" dirty="0">
                  <a:solidFill>
                    <a:prstClr val="white"/>
                  </a:solidFill>
                </a:endParaRPr>
              </a:p>
            </p:txBody>
          </p:sp>
          <p:sp>
            <p:nvSpPr>
              <p:cNvPr id="5" name="Oval 4"/>
              <p:cNvSpPr/>
              <p:nvPr/>
            </p:nvSpPr>
            <p:spPr>
              <a:xfrm>
                <a:off x="4229962" y="3302986"/>
                <a:ext cx="576064" cy="57606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FFFF00"/>
                    </a:solidFill>
                  </a:rPr>
                  <a:t>3 G</a:t>
                </a:r>
                <a:endParaRPr lang="en-GB" dirty="0">
                  <a:solidFill>
                    <a:srgbClr val="FFFF00"/>
                  </a:solidFill>
                </a:endParaRPr>
              </a:p>
            </p:txBody>
          </p:sp>
          <p:sp>
            <p:nvSpPr>
              <p:cNvPr id="11" name="Oval 10"/>
              <p:cNvSpPr/>
              <p:nvPr/>
            </p:nvSpPr>
            <p:spPr>
              <a:xfrm>
                <a:off x="4353469" y="365880"/>
                <a:ext cx="1321169" cy="1321169"/>
              </a:xfrm>
              <a:prstGeom prst="ellipse">
                <a:avLst/>
              </a:prstGeom>
              <a:solidFill>
                <a:srgbClr val="230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2" name="Oval 11"/>
              <p:cNvSpPr/>
              <p:nvPr/>
            </p:nvSpPr>
            <p:spPr>
              <a:xfrm>
                <a:off x="6283486" y="3942550"/>
                <a:ext cx="1321169" cy="1321169"/>
              </a:xfrm>
              <a:prstGeom prst="ellipse">
                <a:avLst/>
              </a:prstGeom>
              <a:solidFill>
                <a:srgbClr val="230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 name="Oval 12"/>
              <p:cNvSpPr/>
              <p:nvPr/>
            </p:nvSpPr>
            <p:spPr>
              <a:xfrm>
                <a:off x="4586490" y="5461807"/>
                <a:ext cx="1321169" cy="1321169"/>
              </a:xfrm>
              <a:prstGeom prst="ellipse">
                <a:avLst/>
              </a:prstGeom>
              <a:solidFill>
                <a:srgbClr val="230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4" name="Oval 13"/>
              <p:cNvSpPr/>
              <p:nvPr/>
            </p:nvSpPr>
            <p:spPr>
              <a:xfrm>
                <a:off x="1243608" y="2861937"/>
                <a:ext cx="1321169" cy="1321169"/>
              </a:xfrm>
              <a:prstGeom prst="ellipse">
                <a:avLst/>
              </a:prstGeom>
              <a:solidFill>
                <a:srgbClr val="230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5" name="Oval 14"/>
              <p:cNvSpPr/>
              <p:nvPr/>
            </p:nvSpPr>
            <p:spPr>
              <a:xfrm>
                <a:off x="2221136" y="890718"/>
                <a:ext cx="1321169" cy="1321169"/>
              </a:xfrm>
              <a:prstGeom prst="ellipse">
                <a:avLst/>
              </a:prstGeom>
              <a:solidFill>
                <a:srgbClr val="230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6" name="Oval 15"/>
              <p:cNvSpPr/>
              <p:nvPr/>
            </p:nvSpPr>
            <p:spPr>
              <a:xfrm>
                <a:off x="2157636" y="4883650"/>
                <a:ext cx="1321169" cy="1321169"/>
              </a:xfrm>
              <a:prstGeom prst="ellipse">
                <a:avLst/>
              </a:prstGeom>
              <a:solidFill>
                <a:srgbClr val="230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7" name="Oval 16"/>
              <p:cNvSpPr/>
              <p:nvPr/>
            </p:nvSpPr>
            <p:spPr>
              <a:xfrm>
                <a:off x="6165736" y="1674592"/>
                <a:ext cx="1321169" cy="1321169"/>
              </a:xfrm>
              <a:prstGeom prst="ellipse">
                <a:avLst/>
              </a:prstGeom>
              <a:solidFill>
                <a:srgbClr val="230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cxnSp>
            <p:nvCxnSpPr>
              <p:cNvPr id="19" name="Straight Connector 18"/>
              <p:cNvCxnSpPr/>
              <p:nvPr/>
            </p:nvCxnSpPr>
            <p:spPr>
              <a:xfrm flipH="1">
                <a:off x="4619854" y="1637801"/>
                <a:ext cx="216024" cy="1224136"/>
              </a:xfrm>
              <a:prstGeom prst="line">
                <a:avLst/>
              </a:prstGeom>
              <a:ln w="38100">
                <a:solidFill>
                  <a:srgbClr val="2304A8"/>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5212441" y="2636912"/>
                <a:ext cx="1071045" cy="799111"/>
              </a:xfrm>
              <a:prstGeom prst="line">
                <a:avLst/>
              </a:prstGeom>
              <a:ln w="38100">
                <a:solidFill>
                  <a:srgbClr val="2304A8"/>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203848" y="2060848"/>
                <a:ext cx="813556" cy="1080120"/>
              </a:xfrm>
              <a:prstGeom prst="line">
                <a:avLst/>
              </a:prstGeom>
              <a:ln w="38100">
                <a:solidFill>
                  <a:srgbClr val="2304A8"/>
                </a:solidFill>
                <a:prstDash val="sys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4" idx="6"/>
              </p:cNvCxnSpPr>
              <p:nvPr/>
            </p:nvCxnSpPr>
            <p:spPr>
              <a:xfrm>
                <a:off x="2564777" y="3522522"/>
                <a:ext cx="1224136" cy="126013"/>
              </a:xfrm>
              <a:prstGeom prst="line">
                <a:avLst/>
              </a:prstGeom>
              <a:ln w="38100">
                <a:solidFill>
                  <a:srgbClr val="2304A8"/>
                </a:solidFill>
                <a:prstDash val="sys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flipV="1">
                <a:off x="5139063" y="3965358"/>
                <a:ext cx="1144423" cy="471754"/>
              </a:xfrm>
              <a:prstGeom prst="line">
                <a:avLst/>
              </a:prstGeom>
              <a:ln w="38100">
                <a:solidFill>
                  <a:srgbClr val="2304A8"/>
                </a:solidFill>
                <a:prstDash val="sys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flipV="1">
                <a:off x="4540708" y="4320099"/>
                <a:ext cx="473345" cy="1141708"/>
              </a:xfrm>
              <a:prstGeom prst="line">
                <a:avLst/>
              </a:prstGeom>
              <a:ln w="38100">
                <a:solidFill>
                  <a:srgbClr val="2304A8"/>
                </a:solidFill>
                <a:prstDash val="sys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endCxn id="16" idx="7"/>
              </p:cNvCxnSpPr>
              <p:nvPr/>
            </p:nvCxnSpPr>
            <p:spPr>
              <a:xfrm flipH="1">
                <a:off x="3285324" y="4183106"/>
                <a:ext cx="732080" cy="894025"/>
              </a:xfrm>
              <a:prstGeom prst="line">
                <a:avLst/>
              </a:prstGeom>
              <a:ln w="38100">
                <a:solidFill>
                  <a:srgbClr val="2304A8"/>
                </a:solidFill>
                <a:prstDash val="sysDash"/>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3448405" y="2509959"/>
                <a:ext cx="2185824" cy="2185824"/>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5" name="Oval 34"/>
              <p:cNvSpPr/>
              <p:nvPr/>
            </p:nvSpPr>
            <p:spPr>
              <a:xfrm>
                <a:off x="3188315" y="2249869"/>
                <a:ext cx="2706004" cy="2706004"/>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6" name="Oval 35"/>
              <p:cNvSpPr/>
              <p:nvPr/>
            </p:nvSpPr>
            <p:spPr>
              <a:xfrm>
                <a:off x="2916898" y="1978452"/>
                <a:ext cx="3248838" cy="3248838"/>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7" name="TextBox 36"/>
              <p:cNvSpPr txBox="1"/>
              <p:nvPr/>
            </p:nvSpPr>
            <p:spPr>
              <a:xfrm>
                <a:off x="4401985" y="838824"/>
                <a:ext cx="1224136" cy="375279"/>
              </a:xfrm>
              <a:prstGeom prst="rect">
                <a:avLst/>
              </a:prstGeom>
              <a:noFill/>
            </p:spPr>
            <p:txBody>
              <a:bodyPr wrap="square" lIns="0" tIns="0" rIns="0" bIns="0" rtlCol="0">
                <a:normAutofit/>
              </a:bodyPr>
              <a:lstStyle/>
              <a:p>
                <a:pPr algn="ctr"/>
                <a:r>
                  <a:rPr lang="en-GB" dirty="0" smtClean="0">
                    <a:solidFill>
                      <a:prstClr val="white"/>
                    </a:solidFill>
                  </a:rPr>
                  <a:t>Good News</a:t>
                </a:r>
                <a:endParaRPr lang="en-GB" dirty="0">
                  <a:solidFill>
                    <a:prstClr val="white"/>
                  </a:solidFill>
                </a:endParaRPr>
              </a:p>
            </p:txBody>
          </p:sp>
          <p:sp>
            <p:nvSpPr>
              <p:cNvPr id="38" name="TextBox 37"/>
              <p:cNvSpPr txBox="1"/>
              <p:nvPr/>
            </p:nvSpPr>
            <p:spPr>
              <a:xfrm>
                <a:off x="6214252" y="2122779"/>
                <a:ext cx="1224136" cy="387180"/>
              </a:xfrm>
              <a:prstGeom prst="rect">
                <a:avLst/>
              </a:prstGeom>
              <a:noFill/>
            </p:spPr>
            <p:txBody>
              <a:bodyPr wrap="square" lIns="0" tIns="0" rIns="0" bIns="0" rtlCol="0">
                <a:normAutofit/>
              </a:bodyPr>
              <a:lstStyle/>
              <a:p>
                <a:pPr algn="ctr"/>
                <a:r>
                  <a:rPr lang="en-GB" dirty="0" smtClean="0">
                    <a:solidFill>
                      <a:prstClr val="white"/>
                    </a:solidFill>
                  </a:rPr>
                  <a:t>Health</a:t>
                </a:r>
                <a:endParaRPr lang="en-GB" dirty="0">
                  <a:solidFill>
                    <a:prstClr val="white"/>
                  </a:solidFill>
                </a:endParaRPr>
              </a:p>
            </p:txBody>
          </p:sp>
          <p:sp>
            <p:nvSpPr>
              <p:cNvPr id="39" name="TextBox 38"/>
              <p:cNvSpPr txBox="1"/>
              <p:nvPr/>
            </p:nvSpPr>
            <p:spPr>
              <a:xfrm>
                <a:off x="6332002" y="4442276"/>
                <a:ext cx="1224136" cy="375684"/>
              </a:xfrm>
              <a:prstGeom prst="rect">
                <a:avLst/>
              </a:prstGeom>
              <a:noFill/>
            </p:spPr>
            <p:txBody>
              <a:bodyPr wrap="square" lIns="0" tIns="0" rIns="0" bIns="0" rtlCol="0">
                <a:normAutofit/>
              </a:bodyPr>
              <a:lstStyle/>
              <a:p>
                <a:pPr algn="ctr"/>
                <a:r>
                  <a:rPr lang="en-GB" dirty="0" smtClean="0">
                    <a:solidFill>
                      <a:prstClr val="white"/>
                    </a:solidFill>
                  </a:rPr>
                  <a:t>Freedom</a:t>
                </a:r>
                <a:endParaRPr lang="en-GB" dirty="0">
                  <a:solidFill>
                    <a:prstClr val="white"/>
                  </a:solidFill>
                </a:endParaRPr>
              </a:p>
            </p:txBody>
          </p:sp>
          <p:sp>
            <p:nvSpPr>
              <p:cNvPr id="40" name="TextBox 39"/>
              <p:cNvSpPr txBox="1"/>
              <p:nvPr/>
            </p:nvSpPr>
            <p:spPr>
              <a:xfrm>
                <a:off x="4645750" y="5953385"/>
                <a:ext cx="1224136" cy="384906"/>
              </a:xfrm>
              <a:prstGeom prst="rect">
                <a:avLst/>
              </a:prstGeom>
              <a:noFill/>
            </p:spPr>
            <p:txBody>
              <a:bodyPr wrap="square" lIns="0" tIns="0" rIns="0" bIns="0" rtlCol="0">
                <a:normAutofit/>
              </a:bodyPr>
              <a:lstStyle/>
              <a:p>
                <a:pPr algn="ctr"/>
                <a:r>
                  <a:rPr lang="en-GB" dirty="0" smtClean="0">
                    <a:solidFill>
                      <a:prstClr val="white"/>
                    </a:solidFill>
                  </a:rPr>
                  <a:t>Harmony</a:t>
                </a:r>
                <a:endParaRPr lang="en-GB" dirty="0">
                  <a:solidFill>
                    <a:prstClr val="white"/>
                  </a:solidFill>
                </a:endParaRPr>
              </a:p>
            </p:txBody>
          </p:sp>
          <p:sp>
            <p:nvSpPr>
              <p:cNvPr id="41" name="TextBox 40"/>
              <p:cNvSpPr txBox="1"/>
              <p:nvPr/>
            </p:nvSpPr>
            <p:spPr>
              <a:xfrm>
                <a:off x="2172792" y="5405735"/>
                <a:ext cx="1224136" cy="276999"/>
              </a:xfrm>
              <a:prstGeom prst="rect">
                <a:avLst/>
              </a:prstGeom>
              <a:noFill/>
            </p:spPr>
            <p:txBody>
              <a:bodyPr wrap="square" lIns="0" tIns="0" rIns="0" bIns="0" rtlCol="0">
                <a:normAutofit/>
              </a:bodyPr>
              <a:lstStyle/>
              <a:p>
                <a:pPr algn="ctr"/>
                <a:r>
                  <a:rPr lang="en-GB" dirty="0" smtClean="0">
                    <a:solidFill>
                      <a:prstClr val="white"/>
                    </a:solidFill>
                  </a:rPr>
                  <a:t>Blessing</a:t>
                </a:r>
                <a:endParaRPr lang="en-GB" dirty="0">
                  <a:solidFill>
                    <a:prstClr val="white"/>
                  </a:solidFill>
                </a:endParaRPr>
              </a:p>
            </p:txBody>
          </p:sp>
          <p:sp>
            <p:nvSpPr>
              <p:cNvPr id="42" name="TextBox 41"/>
              <p:cNvSpPr txBox="1"/>
              <p:nvPr/>
            </p:nvSpPr>
            <p:spPr>
              <a:xfrm>
                <a:off x="1254324" y="3368319"/>
                <a:ext cx="1224136" cy="276999"/>
              </a:xfrm>
              <a:prstGeom prst="rect">
                <a:avLst/>
              </a:prstGeom>
              <a:noFill/>
            </p:spPr>
            <p:txBody>
              <a:bodyPr wrap="square" lIns="0" tIns="0" rIns="0" bIns="0" rtlCol="0">
                <a:normAutofit/>
              </a:bodyPr>
              <a:lstStyle/>
              <a:p>
                <a:pPr algn="ctr"/>
                <a:r>
                  <a:rPr lang="en-GB" dirty="0" smtClean="0">
                    <a:solidFill>
                      <a:prstClr val="white"/>
                    </a:solidFill>
                  </a:rPr>
                  <a:t>Enterprise</a:t>
                </a:r>
                <a:endParaRPr lang="en-GB" dirty="0">
                  <a:solidFill>
                    <a:prstClr val="white"/>
                  </a:solidFill>
                </a:endParaRPr>
              </a:p>
            </p:txBody>
          </p:sp>
          <p:sp>
            <p:nvSpPr>
              <p:cNvPr id="43" name="TextBox 42"/>
              <p:cNvSpPr txBox="1"/>
              <p:nvPr/>
            </p:nvSpPr>
            <p:spPr>
              <a:xfrm>
                <a:off x="2269652" y="1408056"/>
                <a:ext cx="1224136" cy="276999"/>
              </a:xfrm>
              <a:prstGeom prst="rect">
                <a:avLst/>
              </a:prstGeom>
              <a:noFill/>
            </p:spPr>
            <p:txBody>
              <a:bodyPr wrap="square" lIns="0" tIns="0" rIns="0" bIns="0" rtlCol="0">
                <a:normAutofit/>
              </a:bodyPr>
              <a:lstStyle/>
              <a:p>
                <a:pPr algn="ctr"/>
                <a:r>
                  <a:rPr lang="en-GB" dirty="0" smtClean="0">
                    <a:solidFill>
                      <a:prstClr val="white"/>
                    </a:solidFill>
                  </a:rPr>
                  <a:t>Media</a:t>
                </a:r>
                <a:endParaRPr lang="en-GB" dirty="0">
                  <a:solidFill>
                    <a:prstClr val="white"/>
                  </a:solidFill>
                </a:endParaRPr>
              </a:p>
            </p:txBody>
          </p:sp>
          <p:sp>
            <p:nvSpPr>
              <p:cNvPr id="44" name="TextBox 43"/>
              <p:cNvSpPr txBox="1"/>
              <p:nvPr/>
            </p:nvSpPr>
            <p:spPr>
              <a:xfrm>
                <a:off x="3895827" y="2967525"/>
                <a:ext cx="1224136" cy="323385"/>
              </a:xfrm>
              <a:prstGeom prst="rect">
                <a:avLst/>
              </a:prstGeom>
              <a:noFill/>
            </p:spPr>
            <p:txBody>
              <a:bodyPr wrap="square" lIns="0" tIns="0" rIns="0" bIns="0" rtlCol="0">
                <a:normAutofit/>
              </a:bodyPr>
              <a:lstStyle/>
              <a:p>
                <a:pPr algn="ctr"/>
                <a:r>
                  <a:rPr lang="en-GB" dirty="0" smtClean="0">
                    <a:solidFill>
                      <a:prstClr val="black"/>
                    </a:solidFill>
                    <a:latin typeface="Arial" pitchFamily="34" charset="0"/>
                    <a:cs typeface="Arial" pitchFamily="34" charset="0"/>
                  </a:rPr>
                  <a:t>3 AC</a:t>
                </a:r>
                <a:endParaRPr lang="en-GB" dirty="0">
                  <a:solidFill>
                    <a:prstClr val="white"/>
                  </a:solidFill>
                  <a:latin typeface="Arial" pitchFamily="34" charset="0"/>
                  <a:cs typeface="Arial" pitchFamily="34" charset="0"/>
                </a:endParaRPr>
              </a:p>
            </p:txBody>
          </p:sp>
          <p:grpSp>
            <p:nvGrpSpPr>
              <p:cNvPr id="54" name="Group 53"/>
              <p:cNvGrpSpPr/>
              <p:nvPr/>
            </p:nvGrpSpPr>
            <p:grpSpPr>
              <a:xfrm>
                <a:off x="5862588" y="617907"/>
                <a:ext cx="817113" cy="817113"/>
                <a:chOff x="755576" y="1232753"/>
                <a:chExt cx="817113" cy="817113"/>
              </a:xfrm>
            </p:grpSpPr>
            <p:sp>
              <p:nvSpPr>
                <p:cNvPr id="46" name="Oval 45"/>
                <p:cNvSpPr/>
                <p:nvPr/>
              </p:nvSpPr>
              <p:spPr>
                <a:xfrm>
                  <a:off x="755576" y="1232753"/>
                  <a:ext cx="817113" cy="817113"/>
                </a:xfrm>
                <a:prstGeom prst="ellipse">
                  <a:avLst/>
                </a:prstGeom>
                <a:solidFill>
                  <a:srgbClr val="0C5AA0"/>
                </a:solidFill>
                <a:ln>
                  <a:solidFill>
                    <a:srgbClr val="2304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8" name="TextBox 47"/>
                <p:cNvSpPr txBox="1"/>
                <p:nvPr/>
              </p:nvSpPr>
              <p:spPr>
                <a:xfrm>
                  <a:off x="944980" y="1499301"/>
                  <a:ext cx="438304" cy="276999"/>
                </a:xfrm>
                <a:prstGeom prst="rect">
                  <a:avLst/>
                </a:prstGeom>
                <a:noFill/>
              </p:spPr>
              <p:txBody>
                <a:bodyPr wrap="square" lIns="0" tIns="0" rIns="0" bIns="0" rtlCol="0">
                  <a:normAutofit/>
                </a:bodyPr>
                <a:lstStyle/>
                <a:p>
                  <a:pPr algn="ctr"/>
                  <a:r>
                    <a:rPr lang="en-GB" dirty="0" smtClean="0">
                      <a:solidFill>
                        <a:prstClr val="black"/>
                      </a:solidFill>
                    </a:rPr>
                    <a:t>FSP</a:t>
                  </a:r>
                  <a:endParaRPr lang="en-GB" dirty="0">
                    <a:solidFill>
                      <a:prstClr val="white"/>
                    </a:solidFill>
                  </a:endParaRPr>
                </a:p>
              </p:txBody>
            </p:sp>
          </p:grpSp>
          <p:grpSp>
            <p:nvGrpSpPr>
              <p:cNvPr id="55" name="Group 54"/>
              <p:cNvGrpSpPr/>
              <p:nvPr/>
            </p:nvGrpSpPr>
            <p:grpSpPr>
              <a:xfrm>
                <a:off x="1254324" y="4338822"/>
                <a:ext cx="817113" cy="817113"/>
                <a:chOff x="371802" y="2285742"/>
                <a:chExt cx="817113" cy="817113"/>
              </a:xfrm>
            </p:grpSpPr>
            <p:sp>
              <p:nvSpPr>
                <p:cNvPr id="47" name="Oval 46"/>
                <p:cNvSpPr/>
                <p:nvPr/>
              </p:nvSpPr>
              <p:spPr>
                <a:xfrm>
                  <a:off x="371802" y="2285742"/>
                  <a:ext cx="817113" cy="817113"/>
                </a:xfrm>
                <a:prstGeom prst="ellipse">
                  <a:avLst/>
                </a:prstGeom>
                <a:solidFill>
                  <a:srgbClr val="0C5AA0"/>
                </a:solidFill>
                <a:ln>
                  <a:solidFill>
                    <a:srgbClr val="2304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9" name="TextBox 48"/>
                <p:cNvSpPr txBox="1"/>
                <p:nvPr/>
              </p:nvSpPr>
              <p:spPr>
                <a:xfrm>
                  <a:off x="536423" y="2582160"/>
                  <a:ext cx="438304" cy="276999"/>
                </a:xfrm>
                <a:prstGeom prst="rect">
                  <a:avLst/>
                </a:prstGeom>
                <a:noFill/>
                <a:ln>
                  <a:noFill/>
                </a:ln>
              </p:spPr>
              <p:txBody>
                <a:bodyPr wrap="square" lIns="0" tIns="0" rIns="0" bIns="0" rtlCol="0">
                  <a:normAutofit/>
                </a:bodyPr>
                <a:lstStyle/>
                <a:p>
                  <a:pPr algn="ctr"/>
                  <a:r>
                    <a:rPr lang="en-GB" dirty="0" smtClean="0">
                      <a:solidFill>
                        <a:prstClr val="black"/>
                      </a:solidFill>
                    </a:rPr>
                    <a:t>FSE</a:t>
                  </a:r>
                  <a:endParaRPr lang="en-GB" dirty="0">
                    <a:solidFill>
                      <a:prstClr val="white"/>
                    </a:solidFill>
                  </a:endParaRPr>
                </a:p>
              </p:txBody>
            </p:sp>
          </p:grpSp>
          <p:grpSp>
            <p:nvGrpSpPr>
              <p:cNvPr id="56" name="Group 55"/>
              <p:cNvGrpSpPr/>
              <p:nvPr/>
            </p:nvGrpSpPr>
            <p:grpSpPr>
              <a:xfrm>
                <a:off x="6214252" y="5474205"/>
                <a:ext cx="817113" cy="817113"/>
                <a:chOff x="219003" y="3625163"/>
                <a:chExt cx="817113" cy="817113"/>
              </a:xfrm>
            </p:grpSpPr>
            <p:sp>
              <p:nvSpPr>
                <p:cNvPr id="50" name="Oval 49"/>
                <p:cNvSpPr/>
                <p:nvPr/>
              </p:nvSpPr>
              <p:spPr>
                <a:xfrm>
                  <a:off x="219003" y="3625163"/>
                  <a:ext cx="817113" cy="817113"/>
                </a:xfrm>
                <a:prstGeom prst="ellipse">
                  <a:avLst/>
                </a:prstGeom>
                <a:solidFill>
                  <a:srgbClr val="0C5AA0"/>
                </a:solidFill>
                <a:ln>
                  <a:solidFill>
                    <a:srgbClr val="2304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1" name="TextBox 50"/>
                <p:cNvSpPr txBox="1"/>
                <p:nvPr/>
              </p:nvSpPr>
              <p:spPr>
                <a:xfrm>
                  <a:off x="408407" y="3879050"/>
                  <a:ext cx="438304" cy="276999"/>
                </a:xfrm>
                <a:prstGeom prst="rect">
                  <a:avLst/>
                </a:prstGeom>
                <a:noFill/>
              </p:spPr>
              <p:txBody>
                <a:bodyPr wrap="square" lIns="0" tIns="0" rIns="0" bIns="0" rtlCol="0">
                  <a:normAutofit/>
                </a:bodyPr>
                <a:lstStyle/>
                <a:p>
                  <a:pPr algn="ctr"/>
                  <a:r>
                    <a:rPr lang="en-GB" dirty="0" smtClean="0">
                      <a:solidFill>
                        <a:prstClr val="black"/>
                      </a:solidFill>
                    </a:rPr>
                    <a:t>FC</a:t>
                  </a:r>
                  <a:endParaRPr lang="en-GB" dirty="0">
                    <a:solidFill>
                      <a:prstClr val="white"/>
                    </a:solidFill>
                  </a:endParaRPr>
                </a:p>
              </p:txBody>
            </p:sp>
          </p:grpSp>
          <p:grpSp>
            <p:nvGrpSpPr>
              <p:cNvPr id="57" name="Group 56"/>
              <p:cNvGrpSpPr/>
              <p:nvPr/>
            </p:nvGrpSpPr>
            <p:grpSpPr>
              <a:xfrm>
                <a:off x="3457262" y="518533"/>
                <a:ext cx="817113" cy="817113"/>
                <a:chOff x="359411" y="5897176"/>
                <a:chExt cx="817113" cy="817113"/>
              </a:xfrm>
            </p:grpSpPr>
            <p:sp>
              <p:nvSpPr>
                <p:cNvPr id="53" name="Oval 52"/>
                <p:cNvSpPr/>
                <p:nvPr/>
              </p:nvSpPr>
              <p:spPr>
                <a:xfrm>
                  <a:off x="359411" y="5897176"/>
                  <a:ext cx="817113" cy="817113"/>
                </a:xfrm>
                <a:prstGeom prst="ellipse">
                  <a:avLst/>
                </a:prstGeom>
                <a:solidFill>
                  <a:srgbClr val="0C5AA0"/>
                </a:solidFill>
                <a:ln>
                  <a:solidFill>
                    <a:srgbClr val="2304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2" name="TextBox 51"/>
                <p:cNvSpPr txBox="1"/>
                <p:nvPr/>
              </p:nvSpPr>
              <p:spPr>
                <a:xfrm>
                  <a:off x="567612" y="6140629"/>
                  <a:ext cx="438304" cy="276999"/>
                </a:xfrm>
                <a:prstGeom prst="rect">
                  <a:avLst/>
                </a:prstGeom>
                <a:noFill/>
              </p:spPr>
              <p:txBody>
                <a:bodyPr wrap="square" lIns="0" tIns="0" rIns="0" bIns="0" rtlCol="0">
                  <a:normAutofit/>
                </a:bodyPr>
                <a:lstStyle/>
                <a:p>
                  <a:pPr algn="ctr"/>
                  <a:r>
                    <a:rPr lang="en-GB" dirty="0" smtClean="0">
                      <a:solidFill>
                        <a:prstClr val="black"/>
                      </a:solidFill>
                    </a:rPr>
                    <a:t>FT</a:t>
                  </a:r>
                  <a:endParaRPr lang="en-GB" dirty="0">
                    <a:solidFill>
                      <a:prstClr val="white"/>
                    </a:solidFill>
                  </a:endParaRPr>
                </a:p>
              </p:txBody>
            </p:sp>
          </p:grpSp>
          <p:sp>
            <p:nvSpPr>
              <p:cNvPr id="58" name="TextBox 57"/>
              <p:cNvSpPr txBox="1"/>
              <p:nvPr/>
            </p:nvSpPr>
            <p:spPr>
              <a:xfrm>
                <a:off x="5498275" y="1509955"/>
                <a:ext cx="792088" cy="468497"/>
              </a:xfrm>
              <a:prstGeom prst="rect">
                <a:avLst/>
              </a:prstGeom>
              <a:noFill/>
            </p:spPr>
            <p:txBody>
              <a:bodyPr wrap="square" lIns="0" tIns="0" rIns="0" bIns="0" rtlCol="0">
                <a:noAutofit/>
              </a:bodyPr>
              <a:lstStyle/>
              <a:p>
                <a:pPr algn="ctr"/>
                <a:r>
                  <a:rPr lang="en-GB" sz="3200" dirty="0">
                    <a:solidFill>
                      <a:prstClr val="black"/>
                    </a:solidFill>
                  </a:rPr>
                  <a:t>S</a:t>
                </a:r>
                <a:endParaRPr lang="en-GB" sz="3200" dirty="0">
                  <a:solidFill>
                    <a:prstClr val="white"/>
                  </a:solidFill>
                </a:endParaRPr>
              </a:p>
            </p:txBody>
          </p:sp>
          <p:sp>
            <p:nvSpPr>
              <p:cNvPr id="59" name="TextBox 58"/>
              <p:cNvSpPr txBox="1"/>
              <p:nvPr/>
            </p:nvSpPr>
            <p:spPr>
              <a:xfrm>
                <a:off x="6420298" y="3201774"/>
                <a:ext cx="792088" cy="468497"/>
              </a:xfrm>
              <a:prstGeom prst="rect">
                <a:avLst/>
              </a:prstGeom>
              <a:noFill/>
            </p:spPr>
            <p:txBody>
              <a:bodyPr wrap="square" lIns="0" tIns="0" rIns="0" bIns="0" rtlCol="0">
                <a:noAutofit/>
              </a:bodyPr>
              <a:lstStyle/>
              <a:p>
                <a:pPr algn="ctr"/>
                <a:r>
                  <a:rPr lang="en-GB" sz="3200" dirty="0" smtClean="0">
                    <a:solidFill>
                      <a:prstClr val="black"/>
                    </a:solidFill>
                  </a:rPr>
                  <a:t>H</a:t>
                </a:r>
                <a:endParaRPr lang="en-GB" sz="3200" dirty="0">
                  <a:solidFill>
                    <a:prstClr val="white"/>
                  </a:solidFill>
                </a:endParaRPr>
              </a:p>
            </p:txBody>
          </p:sp>
          <p:sp>
            <p:nvSpPr>
              <p:cNvPr id="60" name="TextBox 59"/>
              <p:cNvSpPr txBox="1"/>
              <p:nvPr/>
            </p:nvSpPr>
            <p:spPr>
              <a:xfrm>
                <a:off x="5711274" y="5145096"/>
                <a:ext cx="792088" cy="468497"/>
              </a:xfrm>
              <a:prstGeom prst="rect">
                <a:avLst/>
              </a:prstGeom>
              <a:noFill/>
            </p:spPr>
            <p:txBody>
              <a:bodyPr wrap="square" lIns="0" tIns="0" rIns="0" bIns="0" rtlCol="0">
                <a:noAutofit/>
              </a:bodyPr>
              <a:lstStyle/>
              <a:p>
                <a:pPr algn="ctr"/>
                <a:r>
                  <a:rPr lang="en-GB" sz="3200" dirty="0" smtClean="0">
                    <a:solidFill>
                      <a:prstClr val="black"/>
                    </a:solidFill>
                  </a:rPr>
                  <a:t>A</a:t>
                </a:r>
                <a:endParaRPr lang="en-GB" sz="3200" dirty="0">
                  <a:solidFill>
                    <a:prstClr val="white"/>
                  </a:solidFill>
                </a:endParaRPr>
              </a:p>
            </p:txBody>
          </p:sp>
          <p:sp>
            <p:nvSpPr>
              <p:cNvPr id="61" name="TextBox 60"/>
              <p:cNvSpPr txBox="1"/>
              <p:nvPr/>
            </p:nvSpPr>
            <p:spPr>
              <a:xfrm>
                <a:off x="3592543" y="5681884"/>
                <a:ext cx="809442" cy="434302"/>
              </a:xfrm>
              <a:prstGeom prst="rect">
                <a:avLst/>
              </a:prstGeom>
              <a:noFill/>
            </p:spPr>
            <p:txBody>
              <a:bodyPr wrap="square" lIns="0" tIns="0" rIns="0" bIns="0" rtlCol="0">
                <a:noAutofit/>
              </a:bodyPr>
              <a:lstStyle/>
              <a:p>
                <a:pPr algn="ctr"/>
                <a:r>
                  <a:rPr lang="en-GB" sz="3200" dirty="0" smtClean="0">
                    <a:solidFill>
                      <a:prstClr val="black"/>
                    </a:solidFill>
                  </a:rPr>
                  <a:t>L</a:t>
                </a:r>
                <a:endParaRPr lang="en-GB" sz="3200" dirty="0">
                  <a:solidFill>
                    <a:prstClr val="white"/>
                  </a:solidFill>
                </a:endParaRPr>
              </a:p>
            </p:txBody>
          </p:sp>
          <p:sp>
            <p:nvSpPr>
              <p:cNvPr id="62" name="TextBox 61"/>
              <p:cNvSpPr txBox="1"/>
              <p:nvPr/>
            </p:nvSpPr>
            <p:spPr>
              <a:xfrm>
                <a:off x="1992772" y="4257403"/>
                <a:ext cx="792088" cy="468497"/>
              </a:xfrm>
              <a:prstGeom prst="rect">
                <a:avLst/>
              </a:prstGeom>
              <a:noFill/>
            </p:spPr>
            <p:txBody>
              <a:bodyPr wrap="square" lIns="0" tIns="0" rIns="0" bIns="0" rtlCol="0">
                <a:noAutofit/>
              </a:bodyPr>
              <a:lstStyle/>
              <a:p>
                <a:pPr algn="ctr"/>
                <a:r>
                  <a:rPr lang="en-GB" sz="3200" dirty="0" smtClean="0">
                    <a:solidFill>
                      <a:prstClr val="black"/>
                    </a:solidFill>
                  </a:rPr>
                  <a:t>O</a:t>
                </a:r>
                <a:endParaRPr lang="en-GB" sz="3200" dirty="0">
                  <a:solidFill>
                    <a:prstClr val="white"/>
                  </a:solidFill>
                </a:endParaRPr>
              </a:p>
            </p:txBody>
          </p:sp>
          <p:sp>
            <p:nvSpPr>
              <p:cNvPr id="63" name="TextBox 62"/>
              <p:cNvSpPr txBox="1"/>
              <p:nvPr/>
            </p:nvSpPr>
            <p:spPr>
              <a:xfrm>
                <a:off x="2068530" y="2249869"/>
                <a:ext cx="792088" cy="468497"/>
              </a:xfrm>
              <a:prstGeom prst="rect">
                <a:avLst/>
              </a:prstGeom>
              <a:noFill/>
            </p:spPr>
            <p:txBody>
              <a:bodyPr wrap="square" lIns="0" tIns="0" rIns="0" bIns="0" rtlCol="0">
                <a:noAutofit/>
              </a:bodyPr>
              <a:lstStyle/>
              <a:p>
                <a:pPr algn="ctr"/>
                <a:r>
                  <a:rPr lang="en-GB" sz="3200" dirty="0" smtClean="0">
                    <a:solidFill>
                      <a:prstClr val="black"/>
                    </a:solidFill>
                  </a:rPr>
                  <a:t>M</a:t>
                </a:r>
                <a:endParaRPr lang="en-GB" sz="3200" dirty="0">
                  <a:solidFill>
                    <a:prstClr val="white"/>
                  </a:solidFill>
                </a:endParaRPr>
              </a:p>
            </p:txBody>
          </p:sp>
          <p:sp>
            <p:nvSpPr>
              <p:cNvPr id="64" name="TextBox 63"/>
              <p:cNvSpPr txBox="1"/>
              <p:nvPr/>
            </p:nvSpPr>
            <p:spPr>
              <a:xfrm>
                <a:off x="3779232" y="2092028"/>
                <a:ext cx="807258" cy="243148"/>
              </a:xfrm>
              <a:prstGeom prst="rect">
                <a:avLst/>
              </a:prstGeom>
              <a:noFill/>
            </p:spPr>
            <p:txBody>
              <a:bodyPr wrap="square" lIns="0" tIns="0" rIns="0" bIns="0" rtlCol="0">
                <a:normAutofit fontScale="92500" lnSpcReduction="10000"/>
              </a:bodyPr>
              <a:lstStyle/>
              <a:p>
                <a:pPr algn="ctr"/>
                <a:r>
                  <a:rPr lang="en-GB" dirty="0" smtClean="0">
                    <a:solidFill>
                      <a:prstClr val="black"/>
                    </a:solidFill>
                    <a:latin typeface="Arial" pitchFamily="34" charset="0"/>
                    <a:cs typeface="Arial" pitchFamily="34" charset="0"/>
                  </a:rPr>
                  <a:t>Ruler</a:t>
                </a:r>
                <a:endParaRPr lang="en-GB" dirty="0">
                  <a:solidFill>
                    <a:prstClr val="white"/>
                  </a:solidFill>
                  <a:latin typeface="Arial" pitchFamily="34" charset="0"/>
                  <a:cs typeface="Arial" pitchFamily="34" charset="0"/>
                </a:endParaRPr>
              </a:p>
            </p:txBody>
          </p:sp>
          <p:sp>
            <p:nvSpPr>
              <p:cNvPr id="65" name="TextBox 64"/>
              <p:cNvSpPr txBox="1"/>
              <p:nvPr/>
            </p:nvSpPr>
            <p:spPr>
              <a:xfrm>
                <a:off x="2859400" y="2914893"/>
                <a:ext cx="807258" cy="243148"/>
              </a:xfrm>
              <a:prstGeom prst="rect">
                <a:avLst/>
              </a:prstGeom>
              <a:noFill/>
            </p:spPr>
            <p:txBody>
              <a:bodyPr wrap="square" lIns="0" tIns="0" rIns="0" bIns="0" rtlCol="0">
                <a:normAutofit fontScale="92500" lnSpcReduction="10000"/>
              </a:bodyPr>
              <a:lstStyle/>
              <a:p>
                <a:pPr algn="ctr"/>
                <a:r>
                  <a:rPr lang="en-GB" dirty="0" smtClean="0">
                    <a:solidFill>
                      <a:prstClr val="black"/>
                    </a:solidFill>
                    <a:latin typeface="Arial" pitchFamily="34" charset="0"/>
                    <a:cs typeface="Arial" pitchFamily="34" charset="0"/>
                  </a:rPr>
                  <a:t>Servant</a:t>
                </a:r>
                <a:endParaRPr lang="en-GB" dirty="0">
                  <a:solidFill>
                    <a:prstClr val="white"/>
                  </a:solidFill>
                  <a:latin typeface="Arial" pitchFamily="34" charset="0"/>
                  <a:cs typeface="Arial" pitchFamily="34" charset="0"/>
                </a:endParaRPr>
              </a:p>
            </p:txBody>
          </p:sp>
          <p:sp>
            <p:nvSpPr>
              <p:cNvPr id="66" name="TextBox 65"/>
              <p:cNvSpPr txBox="1"/>
              <p:nvPr/>
            </p:nvSpPr>
            <p:spPr>
              <a:xfrm>
                <a:off x="2836865" y="4019478"/>
                <a:ext cx="807258" cy="243148"/>
              </a:xfrm>
              <a:prstGeom prst="rect">
                <a:avLst/>
              </a:prstGeom>
              <a:noFill/>
            </p:spPr>
            <p:txBody>
              <a:bodyPr wrap="square" lIns="0" tIns="0" rIns="0" bIns="0" rtlCol="0">
                <a:normAutofit fontScale="92500" lnSpcReduction="10000"/>
              </a:bodyPr>
              <a:lstStyle/>
              <a:p>
                <a:pPr algn="ctr"/>
                <a:r>
                  <a:rPr lang="en-GB" dirty="0" smtClean="0">
                    <a:solidFill>
                      <a:prstClr val="black"/>
                    </a:solidFill>
                    <a:latin typeface="Arial" pitchFamily="34" charset="0"/>
                    <a:cs typeface="Arial" pitchFamily="34" charset="0"/>
                  </a:rPr>
                  <a:t>Giver</a:t>
                </a:r>
                <a:endParaRPr lang="en-GB" dirty="0">
                  <a:solidFill>
                    <a:prstClr val="white"/>
                  </a:solidFill>
                  <a:latin typeface="Arial" pitchFamily="34" charset="0"/>
                  <a:cs typeface="Arial" pitchFamily="34" charset="0"/>
                </a:endParaRPr>
              </a:p>
            </p:txBody>
          </p:sp>
          <p:sp>
            <p:nvSpPr>
              <p:cNvPr id="67" name="TextBox 66"/>
              <p:cNvSpPr txBox="1"/>
              <p:nvPr/>
            </p:nvSpPr>
            <p:spPr>
              <a:xfrm>
                <a:off x="3865819" y="4834299"/>
                <a:ext cx="807258" cy="243148"/>
              </a:xfrm>
              <a:prstGeom prst="rect">
                <a:avLst/>
              </a:prstGeom>
              <a:noFill/>
            </p:spPr>
            <p:txBody>
              <a:bodyPr wrap="square" lIns="0" tIns="0" rIns="0" bIns="0" rtlCol="0">
                <a:normAutofit fontScale="92500" lnSpcReduction="10000"/>
              </a:bodyPr>
              <a:lstStyle/>
              <a:p>
                <a:pPr algn="ctr"/>
                <a:r>
                  <a:rPr lang="en-GB" dirty="0" smtClean="0">
                    <a:solidFill>
                      <a:prstClr val="black"/>
                    </a:solidFill>
                    <a:latin typeface="Arial" pitchFamily="34" charset="0"/>
                    <a:cs typeface="Arial" pitchFamily="34" charset="0"/>
                  </a:rPr>
                  <a:t>Mercy</a:t>
                </a:r>
                <a:endParaRPr lang="en-GB" dirty="0">
                  <a:solidFill>
                    <a:prstClr val="white"/>
                  </a:solidFill>
                  <a:latin typeface="Arial" pitchFamily="34" charset="0"/>
                  <a:cs typeface="Arial" pitchFamily="34" charset="0"/>
                </a:endParaRPr>
              </a:p>
            </p:txBody>
          </p:sp>
          <p:sp>
            <p:nvSpPr>
              <p:cNvPr id="68" name="TextBox 67"/>
              <p:cNvSpPr txBox="1"/>
              <p:nvPr/>
            </p:nvSpPr>
            <p:spPr>
              <a:xfrm>
                <a:off x="4958567" y="4553849"/>
                <a:ext cx="949092" cy="243148"/>
              </a:xfrm>
              <a:prstGeom prst="rect">
                <a:avLst/>
              </a:prstGeom>
              <a:noFill/>
            </p:spPr>
            <p:txBody>
              <a:bodyPr wrap="square" lIns="0" tIns="0" rIns="0" bIns="0" rtlCol="0">
                <a:normAutofit fontScale="92500" lnSpcReduction="10000"/>
              </a:bodyPr>
              <a:lstStyle/>
              <a:p>
                <a:pPr algn="ctr"/>
                <a:r>
                  <a:rPr lang="en-GB" dirty="0" smtClean="0">
                    <a:solidFill>
                      <a:prstClr val="black"/>
                    </a:solidFill>
                    <a:latin typeface="Arial" pitchFamily="34" charset="0"/>
                    <a:cs typeface="Arial" pitchFamily="34" charset="0"/>
                  </a:rPr>
                  <a:t>Exhorter</a:t>
                </a:r>
                <a:endParaRPr lang="en-GB" dirty="0">
                  <a:solidFill>
                    <a:prstClr val="white"/>
                  </a:solidFill>
                  <a:latin typeface="Arial" pitchFamily="34" charset="0"/>
                  <a:cs typeface="Arial" pitchFamily="34" charset="0"/>
                </a:endParaRPr>
              </a:p>
            </p:txBody>
          </p:sp>
          <p:sp>
            <p:nvSpPr>
              <p:cNvPr id="69" name="TextBox 68"/>
              <p:cNvSpPr txBox="1"/>
              <p:nvPr/>
            </p:nvSpPr>
            <p:spPr>
              <a:xfrm>
                <a:off x="5483105" y="3542760"/>
                <a:ext cx="807258" cy="243148"/>
              </a:xfrm>
              <a:prstGeom prst="rect">
                <a:avLst/>
              </a:prstGeom>
              <a:noFill/>
            </p:spPr>
            <p:txBody>
              <a:bodyPr wrap="square" lIns="0" tIns="0" rIns="0" bIns="0" rtlCol="0">
                <a:normAutofit fontScale="92500" lnSpcReduction="10000"/>
              </a:bodyPr>
              <a:lstStyle/>
              <a:p>
                <a:pPr algn="ctr"/>
                <a:r>
                  <a:rPr lang="en-GB" dirty="0" smtClean="0">
                    <a:solidFill>
                      <a:prstClr val="black"/>
                    </a:solidFill>
                    <a:latin typeface="Arial" pitchFamily="34" charset="0"/>
                    <a:cs typeface="Arial" pitchFamily="34" charset="0"/>
                  </a:rPr>
                  <a:t>Prophet</a:t>
                </a:r>
                <a:endParaRPr lang="en-GB" dirty="0">
                  <a:solidFill>
                    <a:prstClr val="white"/>
                  </a:solidFill>
                  <a:latin typeface="Arial" pitchFamily="34" charset="0"/>
                  <a:cs typeface="Arial" pitchFamily="34" charset="0"/>
                </a:endParaRPr>
              </a:p>
            </p:txBody>
          </p:sp>
          <p:sp>
            <p:nvSpPr>
              <p:cNvPr id="70" name="TextBox 69"/>
              <p:cNvSpPr txBox="1"/>
              <p:nvPr/>
            </p:nvSpPr>
            <p:spPr>
              <a:xfrm>
                <a:off x="4846618" y="2316369"/>
                <a:ext cx="962703" cy="258567"/>
              </a:xfrm>
              <a:prstGeom prst="rect">
                <a:avLst/>
              </a:prstGeom>
              <a:noFill/>
            </p:spPr>
            <p:txBody>
              <a:bodyPr wrap="square" lIns="0" tIns="0" rIns="0" bIns="0" rtlCol="0">
                <a:normAutofit fontScale="92500" lnSpcReduction="10000"/>
              </a:bodyPr>
              <a:lstStyle/>
              <a:p>
                <a:pPr algn="ctr"/>
                <a:r>
                  <a:rPr lang="en-GB" dirty="0" smtClean="0">
                    <a:solidFill>
                      <a:prstClr val="black"/>
                    </a:solidFill>
                    <a:latin typeface="Arial" pitchFamily="34" charset="0"/>
                    <a:cs typeface="Arial" pitchFamily="34" charset="0"/>
                  </a:rPr>
                  <a:t>Teacher</a:t>
                </a:r>
                <a:endParaRPr lang="en-GB" dirty="0">
                  <a:solidFill>
                    <a:prstClr val="white"/>
                  </a:solidFill>
                  <a:latin typeface="Arial" pitchFamily="34" charset="0"/>
                  <a:cs typeface="Arial" pitchFamily="34" charset="0"/>
                </a:endParaRPr>
              </a:p>
            </p:txBody>
          </p:sp>
          <p:sp>
            <p:nvSpPr>
              <p:cNvPr id="45" name="TextBox 44"/>
              <p:cNvSpPr txBox="1"/>
              <p:nvPr/>
            </p:nvSpPr>
            <p:spPr>
              <a:xfrm>
                <a:off x="3610626" y="1817700"/>
                <a:ext cx="807258" cy="243148"/>
              </a:xfrm>
              <a:prstGeom prst="rect">
                <a:avLst/>
              </a:prstGeom>
              <a:noFill/>
            </p:spPr>
            <p:txBody>
              <a:bodyPr wrap="square" lIns="0" tIns="0" rIns="0" bIns="0" rtlCol="0">
                <a:normAutofit fontScale="85000" lnSpcReduction="10000"/>
              </a:bodyPr>
              <a:lstStyle/>
              <a:p>
                <a:pPr algn="ctr"/>
                <a:r>
                  <a:rPr lang="en-GB" b="1" dirty="0" smtClean="0">
                    <a:solidFill>
                      <a:prstClr val="black"/>
                    </a:solidFill>
                    <a:latin typeface="Arial" pitchFamily="34" charset="0"/>
                    <a:cs typeface="Arial" pitchFamily="34" charset="0"/>
                  </a:rPr>
                  <a:t>7 Elders</a:t>
                </a:r>
                <a:endParaRPr lang="en-GB" b="1" dirty="0">
                  <a:solidFill>
                    <a:prstClr val="white"/>
                  </a:solidFill>
                  <a:latin typeface="Arial" pitchFamily="34" charset="0"/>
                  <a:cs typeface="Arial" pitchFamily="34" charset="0"/>
                </a:endParaRPr>
              </a:p>
            </p:txBody>
          </p:sp>
        </p:grpSp>
        <p:grpSp>
          <p:nvGrpSpPr>
            <p:cNvPr id="78" name="Group 77"/>
            <p:cNvGrpSpPr>
              <a:grpSpLocks noChangeAspect="1"/>
            </p:cNvGrpSpPr>
            <p:nvPr/>
          </p:nvGrpSpPr>
          <p:grpSpPr>
            <a:xfrm>
              <a:off x="2581399" y="1534527"/>
              <a:ext cx="3899816" cy="3906434"/>
              <a:chOff x="7582508" y="3419248"/>
              <a:chExt cx="3491146" cy="2863521"/>
            </a:xfrm>
          </p:grpSpPr>
          <p:cxnSp>
            <p:nvCxnSpPr>
              <p:cNvPr id="74" name="Straight Connector 73"/>
              <p:cNvCxnSpPr/>
              <p:nvPr/>
            </p:nvCxnSpPr>
            <p:spPr>
              <a:xfrm flipH="1">
                <a:off x="7582702" y="3419248"/>
                <a:ext cx="1745379" cy="1418120"/>
              </a:xfrm>
              <a:prstGeom prst="line">
                <a:avLst/>
              </a:prstGeom>
              <a:ln w="38100">
                <a:solidFill>
                  <a:srgbClr val="00B050"/>
                </a:solidFill>
                <a:prstDash val="sysDash"/>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7582508" y="4864491"/>
                <a:ext cx="1745573" cy="1418278"/>
              </a:xfrm>
              <a:prstGeom prst="line">
                <a:avLst/>
              </a:prstGeom>
              <a:ln w="38100">
                <a:solidFill>
                  <a:srgbClr val="00B050"/>
                </a:solidFill>
                <a:prstDash val="sysDash"/>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9328080" y="3439486"/>
                <a:ext cx="1745573" cy="1418278"/>
              </a:xfrm>
              <a:prstGeom prst="line">
                <a:avLst/>
              </a:prstGeom>
              <a:ln w="38100">
                <a:solidFill>
                  <a:srgbClr val="00B050"/>
                </a:solidFill>
                <a:prstDash val="sys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H="1">
                <a:off x="9328081" y="4846377"/>
                <a:ext cx="1745573" cy="1418120"/>
              </a:xfrm>
              <a:prstGeom prst="line">
                <a:avLst/>
              </a:prstGeom>
              <a:ln w="38100">
                <a:solidFill>
                  <a:srgbClr val="00B050"/>
                </a:solidFill>
                <a:prstDash val="sysDash"/>
              </a:ln>
            </p:spPr>
            <p:style>
              <a:lnRef idx="1">
                <a:schemeClr val="accent1"/>
              </a:lnRef>
              <a:fillRef idx="0">
                <a:schemeClr val="accent1"/>
              </a:fillRef>
              <a:effectRef idx="0">
                <a:schemeClr val="accent1"/>
              </a:effectRef>
              <a:fontRef idx="minor">
                <a:schemeClr val="tx1"/>
              </a:fontRef>
            </p:style>
          </p:cxnSp>
        </p:grpSp>
      </p:grpSp>
      <p:sp>
        <p:nvSpPr>
          <p:cNvPr id="4" name="TextBox 3"/>
          <p:cNvSpPr txBox="1"/>
          <p:nvPr/>
        </p:nvSpPr>
        <p:spPr>
          <a:xfrm>
            <a:off x="6513577" y="124200"/>
            <a:ext cx="2608801" cy="6733800"/>
          </a:xfrm>
          <a:prstGeom prst="rect">
            <a:avLst/>
          </a:prstGeom>
          <a:noFill/>
        </p:spPr>
        <p:txBody>
          <a:bodyPr wrap="square" lIns="0" tIns="0" rIns="0" bIns="0" rtlCol="0">
            <a:normAutofit/>
          </a:bodyPr>
          <a:lstStyle/>
          <a:p>
            <a:pPr algn="ctr"/>
            <a:r>
              <a:rPr lang="en-GB" dirty="0" smtClean="0">
                <a:solidFill>
                  <a:prstClr val="black"/>
                </a:solidFill>
              </a:rPr>
              <a:t>Legend</a:t>
            </a:r>
          </a:p>
          <a:p>
            <a:pPr algn="ctr"/>
            <a:endParaRPr lang="en-GB" sz="1400" dirty="0" smtClean="0">
              <a:solidFill>
                <a:prstClr val="black"/>
              </a:solidFill>
            </a:endParaRPr>
          </a:p>
          <a:p>
            <a:pPr>
              <a:spcAft>
                <a:spcPts val="600"/>
              </a:spcAft>
            </a:pPr>
            <a:r>
              <a:rPr lang="en-GB" sz="1200" dirty="0" smtClean="0">
                <a:solidFill>
                  <a:prstClr val="black"/>
                </a:solidFill>
              </a:rPr>
              <a:t>3G = Heavenly Bench</a:t>
            </a:r>
          </a:p>
          <a:p>
            <a:pPr>
              <a:spcAft>
                <a:spcPts val="600"/>
              </a:spcAft>
            </a:pPr>
            <a:r>
              <a:rPr lang="en-GB" sz="1200" dirty="0" smtClean="0">
                <a:solidFill>
                  <a:prstClr val="black"/>
                </a:solidFill>
              </a:rPr>
              <a:t>Father, Son, Holy Spirit</a:t>
            </a:r>
          </a:p>
          <a:p>
            <a:pPr>
              <a:spcAft>
                <a:spcPts val="600"/>
              </a:spcAft>
            </a:pPr>
            <a:r>
              <a:rPr lang="en-GB" sz="1200" dirty="0" smtClean="0">
                <a:solidFill>
                  <a:prstClr val="black"/>
                </a:solidFill>
              </a:rPr>
              <a:t>3 AC = Apostolic Council</a:t>
            </a:r>
          </a:p>
          <a:p>
            <a:pPr>
              <a:spcAft>
                <a:spcPts val="600"/>
              </a:spcAft>
            </a:pPr>
            <a:r>
              <a:rPr lang="en-GB" sz="1200" dirty="0" smtClean="0">
                <a:solidFill>
                  <a:prstClr val="black"/>
                </a:solidFill>
              </a:rPr>
              <a:t>7 =Elders</a:t>
            </a:r>
          </a:p>
          <a:p>
            <a:pPr>
              <a:spcAft>
                <a:spcPts val="600"/>
              </a:spcAft>
            </a:pPr>
            <a:r>
              <a:rPr lang="en-GB" sz="1200" dirty="0" smtClean="0">
                <a:solidFill>
                  <a:srgbClr val="FF0000"/>
                </a:solidFill>
              </a:rPr>
              <a:t>----</a:t>
            </a:r>
            <a:r>
              <a:rPr lang="en-GB" sz="1200" dirty="0" smtClean="0">
                <a:solidFill>
                  <a:prstClr val="black"/>
                </a:solidFill>
              </a:rPr>
              <a:t> = 4 Apostolic visionary principles</a:t>
            </a:r>
          </a:p>
          <a:p>
            <a:pPr>
              <a:spcAft>
                <a:spcPts val="600"/>
              </a:spcAft>
            </a:pPr>
            <a:r>
              <a:rPr lang="en-GB" sz="1200" dirty="0" smtClean="0">
                <a:solidFill>
                  <a:srgbClr val="2304A8"/>
                </a:solidFill>
              </a:rPr>
              <a:t>-----</a:t>
            </a:r>
            <a:r>
              <a:rPr lang="en-GB" sz="1200" dirty="0" smtClean="0">
                <a:solidFill>
                  <a:prstClr val="black"/>
                </a:solidFill>
              </a:rPr>
              <a:t> = 7 redemptive gifts</a:t>
            </a:r>
          </a:p>
          <a:p>
            <a:pPr>
              <a:spcAft>
                <a:spcPts val="600"/>
              </a:spcAft>
            </a:pPr>
            <a:r>
              <a:rPr lang="en-GB" sz="1200" dirty="0" smtClean="0">
                <a:solidFill>
                  <a:srgbClr val="00A800"/>
                </a:solidFill>
              </a:rPr>
              <a:t>-----</a:t>
            </a:r>
            <a:r>
              <a:rPr lang="en-GB" sz="1200" dirty="0" smtClean="0">
                <a:solidFill>
                  <a:prstClr val="black"/>
                </a:solidFill>
              </a:rPr>
              <a:t> = 4 ministry areas</a:t>
            </a:r>
          </a:p>
          <a:p>
            <a:pPr>
              <a:spcAft>
                <a:spcPts val="600"/>
              </a:spcAft>
            </a:pPr>
            <a:r>
              <a:rPr lang="en-GB" sz="1600" dirty="0" smtClean="0">
                <a:solidFill>
                  <a:prstClr val="black"/>
                </a:solidFill>
              </a:rPr>
              <a:t>      </a:t>
            </a:r>
            <a:r>
              <a:rPr lang="en-GB" sz="1200" dirty="0" smtClean="0">
                <a:solidFill>
                  <a:prstClr val="black"/>
                </a:solidFill>
              </a:rPr>
              <a:t>= 7 mountains</a:t>
            </a:r>
          </a:p>
          <a:p>
            <a:pPr>
              <a:spcAft>
                <a:spcPts val="600"/>
              </a:spcAft>
            </a:pPr>
            <a:r>
              <a:rPr lang="en-GB" sz="1200" dirty="0" smtClean="0">
                <a:solidFill>
                  <a:prstClr val="black"/>
                </a:solidFill>
              </a:rPr>
              <a:t>         = Church </a:t>
            </a:r>
          </a:p>
          <a:p>
            <a:pPr>
              <a:spcAft>
                <a:spcPts val="600"/>
              </a:spcAft>
            </a:pPr>
            <a:r>
              <a:rPr lang="en-GB" sz="1200" dirty="0">
                <a:solidFill>
                  <a:prstClr val="black"/>
                </a:solidFill>
              </a:rPr>
              <a:t> </a:t>
            </a:r>
            <a:r>
              <a:rPr lang="en-GB" sz="1200" dirty="0" smtClean="0">
                <a:solidFill>
                  <a:prstClr val="black"/>
                </a:solidFill>
              </a:rPr>
              <a:t>        = ARC</a:t>
            </a:r>
          </a:p>
          <a:p>
            <a:pPr>
              <a:spcAft>
                <a:spcPts val="600"/>
              </a:spcAft>
            </a:pPr>
            <a:endParaRPr lang="en-GB" sz="1200" dirty="0" smtClean="0">
              <a:solidFill>
                <a:prstClr val="black"/>
              </a:solidFill>
            </a:endParaRPr>
          </a:p>
          <a:p>
            <a:pPr>
              <a:spcAft>
                <a:spcPts val="600"/>
              </a:spcAft>
            </a:pPr>
            <a:r>
              <a:rPr lang="en-GB" sz="1200" dirty="0" smtClean="0">
                <a:solidFill>
                  <a:prstClr val="black"/>
                </a:solidFill>
              </a:rPr>
              <a:t>FT = Freedom Trust</a:t>
            </a:r>
          </a:p>
          <a:p>
            <a:pPr>
              <a:spcAft>
                <a:spcPts val="600"/>
              </a:spcAft>
            </a:pPr>
            <a:r>
              <a:rPr lang="en-GB" sz="1200" dirty="0" smtClean="0">
                <a:solidFill>
                  <a:prstClr val="black"/>
                </a:solidFill>
              </a:rPr>
              <a:t>FSP = Freedom Social Projects</a:t>
            </a:r>
          </a:p>
          <a:p>
            <a:pPr>
              <a:spcAft>
                <a:spcPts val="600"/>
              </a:spcAft>
            </a:pPr>
            <a:r>
              <a:rPr lang="en-GB" sz="1200" dirty="0" smtClean="0">
                <a:solidFill>
                  <a:prstClr val="black"/>
                </a:solidFill>
              </a:rPr>
              <a:t>FC = Freedom Communities</a:t>
            </a:r>
          </a:p>
          <a:p>
            <a:pPr>
              <a:spcAft>
                <a:spcPts val="600"/>
              </a:spcAft>
            </a:pPr>
            <a:r>
              <a:rPr lang="en-GB" sz="1200" dirty="0" smtClean="0">
                <a:solidFill>
                  <a:prstClr val="black"/>
                </a:solidFill>
              </a:rPr>
              <a:t>FSE = Freedom Social Enterprises</a:t>
            </a:r>
          </a:p>
          <a:p>
            <a:pPr>
              <a:spcAft>
                <a:spcPts val="600"/>
              </a:spcAft>
            </a:pPr>
            <a:endParaRPr lang="en-GB" sz="1200" dirty="0" smtClean="0">
              <a:solidFill>
                <a:prstClr val="black"/>
              </a:solidFill>
            </a:endParaRPr>
          </a:p>
          <a:p>
            <a:pPr>
              <a:spcAft>
                <a:spcPts val="600"/>
              </a:spcAft>
            </a:pPr>
            <a:r>
              <a:rPr lang="en-GB" sz="1200" dirty="0" smtClean="0">
                <a:solidFill>
                  <a:prstClr val="black"/>
                </a:solidFill>
              </a:rPr>
              <a:t>S = Spiritual </a:t>
            </a:r>
            <a:r>
              <a:rPr lang="en-GB" sz="1200" dirty="0">
                <a:solidFill>
                  <a:prstClr val="black"/>
                </a:solidFill>
              </a:rPr>
              <a:t>Social Supernatural </a:t>
            </a:r>
            <a:endParaRPr lang="en-GB" sz="1200" dirty="0" smtClean="0">
              <a:solidFill>
                <a:prstClr val="black"/>
              </a:solidFill>
            </a:endParaRPr>
          </a:p>
          <a:p>
            <a:pPr>
              <a:spcAft>
                <a:spcPts val="600"/>
              </a:spcAft>
            </a:pPr>
            <a:r>
              <a:rPr lang="en-GB" sz="1200" dirty="0" smtClean="0">
                <a:solidFill>
                  <a:prstClr val="black"/>
                </a:solidFill>
              </a:rPr>
              <a:t>H = Health </a:t>
            </a:r>
            <a:r>
              <a:rPr lang="en-GB" sz="1200" dirty="0">
                <a:solidFill>
                  <a:prstClr val="black"/>
                </a:solidFill>
              </a:rPr>
              <a:t>Holistic Hope </a:t>
            </a:r>
            <a:endParaRPr lang="en-GB" sz="1200" dirty="0" smtClean="0">
              <a:solidFill>
                <a:prstClr val="black"/>
              </a:solidFill>
            </a:endParaRPr>
          </a:p>
          <a:p>
            <a:pPr>
              <a:spcAft>
                <a:spcPts val="600"/>
              </a:spcAft>
            </a:pPr>
            <a:r>
              <a:rPr lang="en-GB" sz="1200" dirty="0" smtClean="0">
                <a:solidFill>
                  <a:prstClr val="black"/>
                </a:solidFill>
              </a:rPr>
              <a:t>A = Accommodation Administration </a:t>
            </a:r>
          </a:p>
          <a:p>
            <a:pPr>
              <a:spcAft>
                <a:spcPts val="600"/>
              </a:spcAft>
            </a:pPr>
            <a:r>
              <a:rPr lang="en-GB" sz="1200" dirty="0" smtClean="0">
                <a:solidFill>
                  <a:prstClr val="black"/>
                </a:solidFill>
              </a:rPr>
              <a:t>L = </a:t>
            </a:r>
            <a:r>
              <a:rPr lang="en-GB" sz="1200" dirty="0">
                <a:solidFill>
                  <a:prstClr val="black"/>
                </a:solidFill>
              </a:rPr>
              <a:t>Lifestyle Learning Liberty </a:t>
            </a:r>
            <a:r>
              <a:rPr lang="en-GB" sz="1200" dirty="0" smtClean="0">
                <a:solidFill>
                  <a:prstClr val="black"/>
                </a:solidFill>
              </a:rPr>
              <a:t>Love</a:t>
            </a:r>
          </a:p>
          <a:p>
            <a:pPr>
              <a:spcAft>
                <a:spcPts val="600"/>
              </a:spcAft>
            </a:pPr>
            <a:r>
              <a:rPr lang="en-GB" sz="1200" dirty="0" smtClean="0">
                <a:solidFill>
                  <a:prstClr val="black"/>
                </a:solidFill>
              </a:rPr>
              <a:t>O = </a:t>
            </a:r>
            <a:r>
              <a:rPr lang="en-GB" sz="1200" dirty="0">
                <a:solidFill>
                  <a:prstClr val="black"/>
                </a:solidFill>
              </a:rPr>
              <a:t>Occupation </a:t>
            </a:r>
            <a:r>
              <a:rPr lang="en-GB" sz="1200" dirty="0" smtClean="0">
                <a:solidFill>
                  <a:prstClr val="black"/>
                </a:solidFill>
              </a:rPr>
              <a:t>Opportunities</a:t>
            </a:r>
          </a:p>
          <a:p>
            <a:pPr>
              <a:spcAft>
                <a:spcPts val="600"/>
              </a:spcAft>
            </a:pPr>
            <a:r>
              <a:rPr lang="en-GB" sz="1200" dirty="0" smtClean="0">
                <a:solidFill>
                  <a:prstClr val="black"/>
                </a:solidFill>
              </a:rPr>
              <a:t>M = </a:t>
            </a:r>
            <a:r>
              <a:rPr lang="en-GB" sz="1200" dirty="0">
                <a:solidFill>
                  <a:prstClr val="black"/>
                </a:solidFill>
              </a:rPr>
              <a:t>Mentoring Mediation Ministry Media </a:t>
            </a:r>
          </a:p>
          <a:p>
            <a:endParaRPr lang="en-GB" sz="1200" dirty="0" smtClean="0">
              <a:solidFill>
                <a:prstClr val="black"/>
              </a:solidFill>
            </a:endParaRPr>
          </a:p>
        </p:txBody>
      </p:sp>
      <p:grpSp>
        <p:nvGrpSpPr>
          <p:cNvPr id="18" name="Group 17"/>
          <p:cNvGrpSpPr/>
          <p:nvPr/>
        </p:nvGrpSpPr>
        <p:grpSpPr>
          <a:xfrm>
            <a:off x="6597296" y="2448333"/>
            <a:ext cx="183480" cy="660585"/>
            <a:chOff x="6780776" y="2093496"/>
            <a:chExt cx="183480" cy="660585"/>
          </a:xfrm>
        </p:grpSpPr>
        <p:sp>
          <p:nvSpPr>
            <p:cNvPr id="8" name="Oval 7"/>
            <p:cNvSpPr/>
            <p:nvPr/>
          </p:nvSpPr>
          <p:spPr>
            <a:xfrm flipH="1">
              <a:off x="6787004" y="2093496"/>
              <a:ext cx="177252" cy="232213"/>
            </a:xfrm>
            <a:prstGeom prst="ellipse">
              <a:avLst/>
            </a:prstGeom>
            <a:solidFill>
              <a:srgbClr val="230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0" name="Oval 9"/>
            <p:cNvSpPr/>
            <p:nvPr/>
          </p:nvSpPr>
          <p:spPr>
            <a:xfrm>
              <a:off x="6780776" y="2333442"/>
              <a:ext cx="183480" cy="196527"/>
            </a:xfrm>
            <a:prstGeom prst="ellips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3" name="Oval 72"/>
            <p:cNvSpPr/>
            <p:nvPr/>
          </p:nvSpPr>
          <p:spPr>
            <a:xfrm>
              <a:off x="6780776" y="2557554"/>
              <a:ext cx="183480" cy="196527"/>
            </a:xfrm>
            <a:prstGeom prst="ellipse">
              <a:avLst/>
            </a:prstGeom>
            <a:solidFill>
              <a:srgbClr val="0C5A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grpSp>
    </p:spTree>
    <p:extLst>
      <p:ext uri="{BB962C8B-B14F-4D97-AF65-F5344CB8AC3E}">
        <p14:creationId xmlns:p14="http://schemas.microsoft.com/office/powerpoint/2010/main" val="12321888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85000" lnSpcReduction="20000"/>
          </a:bodyPr>
          <a:lstStyle/>
          <a:p>
            <a:pPr>
              <a:lnSpc>
                <a:spcPct val="120000"/>
              </a:lnSpc>
              <a:spcBef>
                <a:spcPts val="600"/>
              </a:spcBef>
            </a:pPr>
            <a:r>
              <a:rPr lang="en-GB" sz="4400" dirty="0" smtClean="0">
                <a:effectLst>
                  <a:outerShdw blurRad="38100" dist="38100" dir="2700000" algn="ctr" rotWithShape="0">
                    <a:schemeClr val="tx1"/>
                  </a:outerShdw>
                </a:effectLst>
              </a:rPr>
              <a:t>Fire</a:t>
            </a:r>
            <a:endParaRPr lang="en-GB" sz="4400" dirty="0">
              <a:effectLst>
                <a:outerShdw blurRad="38100" dist="38100" dir="2700000" algn="ctr" rotWithShape="0">
                  <a:schemeClr val="tx1"/>
                </a:outerShdw>
              </a:effectLst>
            </a:endParaRPr>
          </a:p>
          <a:p>
            <a:pPr>
              <a:lnSpc>
                <a:spcPct val="120000"/>
              </a:lnSpc>
              <a:spcBef>
                <a:spcPts val="600"/>
              </a:spcBef>
            </a:pPr>
            <a:r>
              <a:rPr lang="en-GB" sz="4400" dirty="0">
                <a:effectLst>
                  <a:outerShdw blurRad="38100" dist="38100" dir="2700000" algn="ctr" rotWithShape="0">
                    <a:schemeClr val="tx1"/>
                  </a:outerShdw>
                </a:effectLst>
              </a:rPr>
              <a:t>Heart of Fire and Passion, </a:t>
            </a:r>
            <a:r>
              <a:rPr lang="en-GB" sz="4400" dirty="0" smtClean="0">
                <a:effectLst>
                  <a:outerShdw blurRad="38100" dist="38100" dir="2700000" algn="ctr" rotWithShape="0">
                    <a:schemeClr val="tx1"/>
                  </a:outerShdw>
                </a:effectLst>
              </a:rPr>
              <a:t>Every </a:t>
            </a:r>
            <a:r>
              <a:rPr lang="en-GB" sz="4400" dirty="0">
                <a:effectLst>
                  <a:outerShdw blurRad="38100" dist="38100" dir="2700000" algn="ctr" rotWithShape="0">
                    <a:schemeClr val="tx1"/>
                  </a:outerShdw>
                </a:effectLst>
              </a:rPr>
              <a:t>time I spoke or wrote the words of the memo, a revelatory meaning was etched by holy FIRE and burned into my heart. God revealed His motivation. He wants to share His first desire of His passionate love to all the people of the whole world that He sent His Son Jesus to transform</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a:p>
            <a:pPr>
              <a:lnSpc>
                <a:spcPct val="120000"/>
              </a:lnSpc>
              <a:spcBef>
                <a:spcPts val="600"/>
              </a:spcBef>
            </a:pPr>
            <a:r>
              <a:rPr lang="en-GB" sz="4400" dirty="0">
                <a:effectLst>
                  <a:outerShdw blurRad="38100" dist="38100" dir="2700000" algn="ctr" rotWithShape="0">
                    <a:schemeClr val="tx1"/>
                  </a:outerShdw>
                </a:effectLst>
              </a:rPr>
              <a:t>The Lord told me, "The fire of My desire is to see My people restored to My heart.</a:t>
            </a:r>
          </a:p>
        </p:txBody>
      </p:sp>
    </p:spTree>
    <p:extLst>
      <p:ext uri="{BB962C8B-B14F-4D97-AF65-F5344CB8AC3E}">
        <p14:creationId xmlns:p14="http://schemas.microsoft.com/office/powerpoint/2010/main" val="1088461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85000" lnSpcReduction="20000"/>
          </a:bodyPr>
          <a:lstStyle/>
          <a:p>
            <a:pPr>
              <a:lnSpc>
                <a:spcPct val="120000"/>
              </a:lnSpc>
              <a:spcBef>
                <a:spcPts val="600"/>
              </a:spcBef>
            </a:pPr>
            <a:r>
              <a:rPr lang="en-GB" sz="4400" dirty="0" smtClean="0">
                <a:effectLst>
                  <a:outerShdw blurRad="38100" dist="38100" dir="2700000" algn="ctr" rotWithShape="0">
                    <a:schemeClr val="tx1"/>
                  </a:outerShdw>
                </a:effectLst>
              </a:rPr>
              <a:t>Wind</a:t>
            </a:r>
            <a:endParaRPr lang="en-GB" sz="4400" dirty="0">
              <a:effectLst>
                <a:outerShdw blurRad="38100" dist="38100" dir="2700000" algn="ctr" rotWithShape="0">
                  <a:schemeClr val="tx1"/>
                </a:outerShdw>
              </a:effectLst>
            </a:endParaRPr>
          </a:p>
          <a:p>
            <a:pPr>
              <a:lnSpc>
                <a:spcPct val="120000"/>
              </a:lnSpc>
              <a:spcBef>
                <a:spcPts val="600"/>
              </a:spcBef>
            </a:pPr>
            <a:r>
              <a:rPr lang="en-GB" sz="4400" dirty="0">
                <a:effectLst>
                  <a:outerShdw blurRad="38100" dist="38100" dir="2700000" algn="ctr" rotWithShape="0">
                    <a:schemeClr val="tx1"/>
                  </a:outerShdw>
                </a:effectLst>
              </a:rPr>
              <a:t>The vision of flowing letters in the word WIND on the memo is forever etched in my heart. Each letter blew as if by a strong wind released from the Holy Spirit during the Angel of Transformation's visitation. God highlighted wind to me as "</a:t>
            </a:r>
            <a:r>
              <a:rPr lang="en-GB" sz="4400" dirty="0" err="1">
                <a:effectLst>
                  <a:outerShdw blurRad="38100" dist="38100" dir="2700000" algn="ctr" rotWithShape="0">
                    <a:schemeClr val="tx1"/>
                  </a:outerShdw>
                </a:effectLst>
              </a:rPr>
              <a:t>Ruach</a:t>
            </a:r>
            <a:r>
              <a:rPr lang="en-GB" sz="4400" dirty="0">
                <a:effectLst>
                  <a:outerShdw blurRad="38100" dist="38100" dir="2700000" algn="ctr" rotWithShape="0">
                    <a:schemeClr val="tx1"/>
                  </a:outerShdw>
                </a:effectLst>
              </a:rPr>
              <a:t> (Breath of His Spirit) wanting again to 'breathe His refreshing Spirit and new life into all lost or discouraged hearts</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27748338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a:bodyPr>
          <a:lstStyle/>
          <a:p>
            <a:r>
              <a:rPr lang="en-GB" sz="4400" dirty="0" smtClean="0">
                <a:effectLst>
                  <a:outerShdw blurRad="38100" dist="38100" dir="2700000" algn="ctr" rotWithShape="0">
                    <a:schemeClr val="tx1"/>
                  </a:outerShdw>
                </a:effectLst>
              </a:rPr>
              <a:t>Genesis </a:t>
            </a:r>
            <a:r>
              <a:rPr lang="en-GB" sz="4400" dirty="0">
                <a:effectLst>
                  <a:outerShdw blurRad="38100" dist="38100" dir="2700000" algn="ctr" rotWithShape="0">
                    <a:schemeClr val="tx1"/>
                  </a:outerShdw>
                </a:effectLst>
              </a:rPr>
              <a:t>2:7 (NASB) "Then the Lord God formed man of dust from the ground, and breathed into his nostrils the breath of life; and man became a living being</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a:p>
            <a:r>
              <a:rPr lang="en-GB" sz="4400" dirty="0">
                <a:effectLst>
                  <a:outerShdw blurRad="38100" dist="38100" dir="2700000" algn="ctr" rotWithShape="0">
                    <a:schemeClr val="tx1"/>
                  </a:outerShdw>
                </a:effectLst>
              </a:rPr>
              <a:t>Winds of His Glory, </a:t>
            </a:r>
            <a:r>
              <a:rPr lang="en-GB" sz="4400" dirty="0" smtClean="0">
                <a:effectLst>
                  <a:outerShdw blurRad="38100" dist="38100" dir="2700000" algn="ctr" rotWithShape="0">
                    <a:schemeClr val="tx1"/>
                  </a:outerShdw>
                </a:effectLst>
              </a:rPr>
              <a:t>The </a:t>
            </a:r>
            <a:r>
              <a:rPr lang="en-GB" sz="4400" dirty="0">
                <a:effectLst>
                  <a:outerShdw blurRad="38100" dist="38100" dir="2700000" algn="ctr" rotWithShape="0">
                    <a:schemeClr val="tx1"/>
                  </a:outerShdw>
                </a:effectLst>
              </a:rPr>
              <a:t>Lord emphasized to me that His breath of Holy Spirit is more than enough wind of transformation to turn this nation back to His heart now. </a:t>
            </a:r>
          </a:p>
        </p:txBody>
      </p:sp>
    </p:spTree>
    <p:extLst>
      <p:ext uri="{BB962C8B-B14F-4D97-AF65-F5344CB8AC3E}">
        <p14:creationId xmlns:p14="http://schemas.microsoft.com/office/powerpoint/2010/main" val="3762574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lnSpcReduction="10000"/>
          </a:bodyPr>
          <a:lstStyle/>
          <a:p>
            <a:pPr>
              <a:lnSpc>
                <a:spcPct val="110000"/>
              </a:lnSpc>
              <a:spcBef>
                <a:spcPts val="600"/>
              </a:spcBef>
            </a:pPr>
            <a:r>
              <a:rPr lang="en-GB" sz="4400" dirty="0">
                <a:effectLst>
                  <a:outerShdw blurRad="38100" dist="38100" dir="2700000" algn="ctr" rotWithShape="0">
                    <a:schemeClr val="tx1"/>
                  </a:outerShdw>
                </a:effectLst>
              </a:rPr>
              <a:t>We must experience and activate the Holy Spirit breath of anointing to release God's holy breath of love to the many hurting people. </a:t>
            </a:r>
          </a:p>
          <a:p>
            <a:pPr>
              <a:lnSpc>
                <a:spcPct val="110000"/>
              </a:lnSpc>
              <a:spcBef>
                <a:spcPts val="600"/>
              </a:spcBef>
            </a:pPr>
            <a:r>
              <a:rPr lang="en-GB" sz="4400" dirty="0" smtClean="0">
                <a:effectLst>
                  <a:outerShdw blurRad="38100" dist="38100" dir="2700000" algn="ctr" rotWithShape="0">
                    <a:schemeClr val="tx1"/>
                  </a:outerShdw>
                </a:effectLst>
              </a:rPr>
              <a:t>As </a:t>
            </a:r>
            <a:r>
              <a:rPr lang="en-GB" sz="4400" dirty="0">
                <a:effectLst>
                  <a:outerShdw blurRad="38100" dist="38100" dir="2700000" algn="ctr" rotWithShape="0">
                    <a:schemeClr val="tx1"/>
                  </a:outerShdw>
                </a:effectLst>
              </a:rPr>
              <a:t>these people realize what has been missing in their lives, they will begin to be led by the Spirit of God and will be prepared to receive the transforming breath of God's Spirit.</a:t>
            </a:r>
          </a:p>
        </p:txBody>
      </p:sp>
    </p:spTree>
    <p:extLst>
      <p:ext uri="{BB962C8B-B14F-4D97-AF65-F5344CB8AC3E}">
        <p14:creationId xmlns:p14="http://schemas.microsoft.com/office/powerpoint/2010/main" val="3381478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85000" lnSpcReduction="10000"/>
          </a:bodyPr>
          <a:lstStyle/>
          <a:p>
            <a:pPr>
              <a:lnSpc>
                <a:spcPct val="110000"/>
              </a:lnSpc>
              <a:spcBef>
                <a:spcPts val="600"/>
              </a:spcBef>
            </a:pPr>
            <a:r>
              <a:rPr lang="en-GB" sz="4400" dirty="0">
                <a:effectLst>
                  <a:outerShdw blurRad="38100" dist="38100" dir="2700000" algn="ctr" rotWithShape="0">
                    <a:schemeClr val="tx1"/>
                  </a:outerShdw>
                </a:effectLst>
              </a:rPr>
              <a:t>T</a:t>
            </a:r>
            <a:r>
              <a:rPr lang="en-GB" sz="4400" dirty="0" smtClean="0">
                <a:effectLst>
                  <a:outerShdw blurRad="38100" dist="38100" dir="2700000" algn="ctr" rotWithShape="0">
                    <a:schemeClr val="tx1"/>
                  </a:outerShdw>
                </a:effectLst>
              </a:rPr>
              <a:t>he </a:t>
            </a:r>
            <a:r>
              <a:rPr lang="en-GB" sz="4400" dirty="0">
                <a:effectLst>
                  <a:outerShdw blurRad="38100" dist="38100" dir="2700000" algn="ctr" rotWithShape="0">
                    <a:schemeClr val="tx1"/>
                  </a:outerShdw>
                </a:effectLst>
              </a:rPr>
              <a:t>Lord reminded me of the prophet Ezekiel's vision in the valley of dry bones in Ezekiel 37:5 </a:t>
            </a:r>
            <a:r>
              <a:rPr lang="en-GB" sz="4400" dirty="0" smtClean="0">
                <a:effectLst>
                  <a:outerShdw blurRad="38100" dist="38100" dir="2700000" algn="ctr" rotWithShape="0">
                    <a:schemeClr val="tx1"/>
                  </a:outerShdw>
                </a:effectLst>
              </a:rPr>
              <a:t>"</a:t>
            </a:r>
            <a:r>
              <a:rPr lang="en-GB" sz="4400" dirty="0">
                <a:effectLst>
                  <a:outerShdw blurRad="38100" dist="38100" dir="2700000" algn="ctr" rotWithShape="0">
                    <a:schemeClr val="tx1"/>
                  </a:outerShdw>
                </a:effectLst>
              </a:rPr>
              <a:t>Thus says the Lord God to these bones, 'Behold, I will cause breath to enter you that you may come to life</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a:p>
            <a:pPr>
              <a:lnSpc>
                <a:spcPct val="110000"/>
              </a:lnSpc>
              <a:spcBef>
                <a:spcPts val="600"/>
              </a:spcBef>
            </a:pPr>
            <a:r>
              <a:rPr lang="en-GB" sz="4400" dirty="0">
                <a:effectLst>
                  <a:outerShdw blurRad="38100" dist="38100" dir="2700000" algn="ctr" rotWithShape="0">
                    <a:schemeClr val="tx1"/>
                  </a:outerShdw>
                </a:effectLst>
              </a:rPr>
              <a:t>Part of the limping Body of Christ has been breathing in the toxic breath of the enemy's lies for too long. We decree these deceptive toxins purged and cleansed from the Body of Christ in Jesus' name</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3402575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800" dirty="0" smtClean="0">
                <a:effectLst>
                  <a:outerShdw blurRad="38100" dist="38100" dir="2700000" algn="ctr" rotWithShape="0">
                    <a:schemeClr val="tx1"/>
                  </a:outerShdw>
                </a:effectLst>
              </a:rPr>
              <a:t>Today</a:t>
            </a:r>
            <a:r>
              <a:rPr lang="en-GB" sz="4800" dirty="0">
                <a:effectLst>
                  <a:outerShdw blurRad="38100" dist="38100" dir="2700000" algn="ctr" rotWithShape="0">
                    <a:schemeClr val="tx1"/>
                  </a:outerShdw>
                </a:effectLst>
              </a:rPr>
              <a:t>, filled with the powerful "breath of the Spirit of the Living God," we decree the transforming power of Christ's life and breath to fainthearted, discouraged, or lost people.</a:t>
            </a:r>
          </a:p>
        </p:txBody>
      </p:sp>
    </p:spTree>
    <p:extLst>
      <p:ext uri="{BB962C8B-B14F-4D97-AF65-F5344CB8AC3E}">
        <p14:creationId xmlns:p14="http://schemas.microsoft.com/office/powerpoint/2010/main" val="306392196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85000" lnSpcReduction="20000"/>
          </a:bodyPr>
          <a:lstStyle/>
          <a:p>
            <a:pPr>
              <a:lnSpc>
                <a:spcPct val="120000"/>
              </a:lnSpc>
              <a:spcBef>
                <a:spcPts val="600"/>
              </a:spcBef>
            </a:pPr>
            <a:r>
              <a:rPr lang="en-GB" sz="4400" dirty="0" smtClean="0">
                <a:effectLst>
                  <a:outerShdw blurRad="38100" dist="38100" dir="2700000" algn="ctr" rotWithShape="0">
                    <a:schemeClr val="tx1"/>
                  </a:outerShdw>
                </a:effectLst>
              </a:rPr>
              <a:t>Shaking</a:t>
            </a:r>
            <a:endParaRPr lang="en-GB" sz="4400" dirty="0">
              <a:effectLst>
                <a:outerShdw blurRad="38100" dist="38100" dir="2700000" algn="ctr" rotWithShape="0">
                  <a:schemeClr val="tx1"/>
                </a:outerShdw>
              </a:effectLst>
            </a:endParaRPr>
          </a:p>
          <a:p>
            <a:pPr>
              <a:lnSpc>
                <a:spcPct val="120000"/>
              </a:lnSpc>
              <a:spcBef>
                <a:spcPts val="600"/>
              </a:spcBef>
            </a:pPr>
            <a:r>
              <a:rPr lang="en-GB" sz="4400" dirty="0" smtClean="0">
                <a:effectLst>
                  <a:outerShdw blurRad="38100" dist="38100" dir="2700000" algn="ctr" rotWithShape="0">
                    <a:schemeClr val="tx1"/>
                  </a:outerShdw>
                </a:effectLst>
              </a:rPr>
              <a:t>In</a:t>
            </a:r>
            <a:r>
              <a:rPr lang="en-GB" sz="4400" i="1" dirty="0" smtClean="0">
                <a:effectLst>
                  <a:outerShdw blurRad="38100" dist="38100" dir="2700000" algn="ctr" rotWithShape="0">
                    <a:schemeClr val="tx1"/>
                  </a:outerShdw>
                </a:effectLst>
              </a:rPr>
              <a:t> </a:t>
            </a:r>
            <a:r>
              <a:rPr lang="en-GB" sz="4400" dirty="0">
                <a:effectLst>
                  <a:outerShdw blurRad="38100" dist="38100" dir="2700000" algn="ctr" rotWithShape="0">
                    <a:schemeClr val="tx1"/>
                  </a:outerShdw>
                </a:effectLst>
              </a:rPr>
              <a:t>a vision the word SHAKING came clearly again to me, reminding me of these verses, "For thus says the Lord of hosts, 'Once more in a little while, I am going to shake the heavens and the earth, the sea also and the dry land. I will shake all the nations; and they will come with the wealth of all nations, and I will fill this house with glory,' says the Lord of hosts" (Haggai </a:t>
            </a:r>
            <a:r>
              <a:rPr lang="en-GB" sz="4400" dirty="0" smtClean="0">
                <a:effectLst>
                  <a:outerShdw blurRad="38100" dist="38100" dir="2700000" algn="ctr" rotWithShape="0">
                    <a:schemeClr val="tx1"/>
                  </a:outerShdw>
                </a:effectLst>
              </a:rPr>
              <a:t>2:6-7)</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1938785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tx1"/>
                  </a:outerShdw>
                </a:effectLst>
              </a:rPr>
              <a:t>When </a:t>
            </a:r>
            <a:r>
              <a:rPr lang="en-GB" sz="4400" dirty="0">
                <a:effectLst>
                  <a:outerShdw blurRad="38100" dist="38100" dir="2700000" algn="ctr" rotWithShape="0">
                    <a:schemeClr val="tx1"/>
                  </a:outerShdw>
                </a:effectLst>
              </a:rPr>
              <a:t>I read this passage, the wind of anointing started shaking and reverberating in my heart. I can literally feel the Father's heart beat in concert with His desire to bring people back in relationship with Himself. </a:t>
            </a:r>
          </a:p>
        </p:txBody>
      </p:sp>
    </p:spTree>
    <p:extLst>
      <p:ext uri="{BB962C8B-B14F-4D97-AF65-F5344CB8AC3E}">
        <p14:creationId xmlns:p14="http://schemas.microsoft.com/office/powerpoint/2010/main" val="214729857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a:effectLst>
                  <a:outerShdw blurRad="38100" dist="38100" dir="2700000" algn="ctr" rotWithShape="0">
                    <a:schemeClr val="tx1"/>
                  </a:outerShdw>
                </a:effectLst>
              </a:rPr>
              <a:t>It will be the most powerful "awakening" move of God people have ever experienced. Rather than allowing a flood again like the one that destroyed all living creatures, this time God is using His Word to shake the nations back to Him</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26206632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lnSpcReduction="10000"/>
          </a:bodyPr>
          <a:lstStyle/>
          <a:p>
            <a:r>
              <a:rPr lang="en-GB" sz="4400" dirty="0" smtClean="0">
                <a:effectLst>
                  <a:outerShdw blurRad="38100" dist="38100" dir="2700000" algn="ctr" rotWithShape="0">
                    <a:schemeClr val="tx1"/>
                  </a:outerShdw>
                </a:effectLst>
              </a:rPr>
              <a:t>God </a:t>
            </a:r>
            <a:r>
              <a:rPr lang="en-GB" sz="4400" dirty="0">
                <a:effectLst>
                  <a:outerShdw blurRad="38100" dist="38100" dir="2700000" algn="ctr" rotWithShape="0">
                    <a:schemeClr val="tx1"/>
                  </a:outerShdw>
                </a:effectLst>
              </a:rPr>
              <a:t>is fulfilling His heart's desire for His people to seek intimate fellowship with Him. More </a:t>
            </a:r>
            <a:r>
              <a:rPr lang="en-GB" sz="4400" dirty="0" smtClean="0">
                <a:effectLst>
                  <a:outerShdw blurRad="38100" dist="38100" dir="2700000" algn="ctr" rotWithShape="0">
                    <a:schemeClr val="tx1"/>
                  </a:outerShdw>
                </a:effectLst>
              </a:rPr>
              <a:t>people </a:t>
            </a:r>
            <a:r>
              <a:rPr lang="en-GB" sz="4400" dirty="0">
                <a:effectLst>
                  <a:outerShdw blurRad="38100" dist="38100" dir="2700000" algn="ctr" rotWithShape="0">
                    <a:schemeClr val="tx1"/>
                  </a:outerShdw>
                </a:effectLst>
              </a:rPr>
              <a:t>will come home to the Father by a massive acceptance of Jesus Christ, </a:t>
            </a:r>
            <a:r>
              <a:rPr lang="en-GB" sz="4400" dirty="0" smtClean="0">
                <a:effectLst>
                  <a:outerShdw blurRad="38100" dist="38100" dir="2700000" algn="ctr" rotWithShape="0">
                    <a:schemeClr val="tx1"/>
                  </a:outerShdw>
                </a:effectLst>
              </a:rPr>
              <a:t>as </a:t>
            </a:r>
            <a:r>
              <a:rPr lang="en-GB" sz="4400" dirty="0">
                <a:effectLst>
                  <a:outerShdw blurRad="38100" dist="38100" dir="2700000" algn="ctr" rotWithShape="0">
                    <a:schemeClr val="tx1"/>
                  </a:outerShdw>
                </a:effectLst>
              </a:rPr>
              <a:t>their Lord and </a:t>
            </a:r>
            <a:r>
              <a:rPr lang="en-GB" sz="4400" dirty="0" smtClean="0">
                <a:effectLst>
                  <a:outerShdw blurRad="38100" dist="38100" dir="2700000" algn="ctr" rotWithShape="0">
                    <a:schemeClr val="tx1"/>
                  </a:outerShdw>
                </a:effectLst>
              </a:rPr>
              <a:t>Saviour.</a:t>
            </a:r>
          </a:p>
          <a:p>
            <a:r>
              <a:rPr lang="en-GB" sz="4400" dirty="0">
                <a:effectLst>
                  <a:outerShdw blurRad="38100" dist="38100" dir="2700000" algn="ctr" rotWithShape="0">
                    <a:schemeClr val="tx1"/>
                  </a:outerShdw>
                </a:effectLst>
              </a:rPr>
              <a:t>This shaking will not be stopped by carnally-minded people or the enemy's deception. This shaking will "shock our hearts" back into perfect rhythm with our Creator</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34991478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2" name="TextBox 71"/>
          <p:cNvSpPr txBox="1"/>
          <p:nvPr/>
        </p:nvSpPr>
        <p:spPr>
          <a:xfrm>
            <a:off x="3552487" y="1215885"/>
            <a:ext cx="857496" cy="381592"/>
          </a:xfrm>
          <a:prstGeom prst="rect">
            <a:avLst/>
          </a:prstGeom>
          <a:noFill/>
        </p:spPr>
        <p:txBody>
          <a:bodyPr wrap="square" lIns="0" tIns="0" rIns="0" bIns="0" rtlCol="0">
            <a:normAutofit/>
          </a:bodyPr>
          <a:lstStyle/>
          <a:p>
            <a:pPr algn="ctr"/>
            <a:endParaRPr lang="en-GB" dirty="0">
              <a:solidFill>
                <a:prstClr val="white"/>
              </a:solidFill>
              <a:latin typeface="Arial" pitchFamily="34" charset="0"/>
              <a:cs typeface="Arial" pitchFamily="34" charset="0"/>
            </a:endParaRPr>
          </a:p>
        </p:txBody>
      </p:sp>
      <p:grpSp>
        <p:nvGrpSpPr>
          <p:cNvPr id="3" name="Group 2"/>
          <p:cNvGrpSpPr/>
          <p:nvPr/>
        </p:nvGrpSpPr>
        <p:grpSpPr>
          <a:xfrm>
            <a:off x="1054248" y="170283"/>
            <a:ext cx="6361047" cy="6417096"/>
            <a:chOff x="1221461" y="262606"/>
            <a:chExt cx="6361047" cy="6417096"/>
          </a:xfrm>
        </p:grpSpPr>
        <p:grpSp>
          <p:nvGrpSpPr>
            <p:cNvPr id="71" name="Group 70"/>
            <p:cNvGrpSpPr/>
            <p:nvPr/>
          </p:nvGrpSpPr>
          <p:grpSpPr>
            <a:xfrm>
              <a:off x="1221461" y="262606"/>
              <a:ext cx="6361047" cy="6417096"/>
              <a:chOff x="1243608" y="365880"/>
              <a:chExt cx="6361047" cy="6417096"/>
            </a:xfrm>
          </p:grpSpPr>
          <p:sp>
            <p:nvSpPr>
              <p:cNvPr id="9" name="Oval 8"/>
              <p:cNvSpPr/>
              <p:nvPr/>
            </p:nvSpPr>
            <p:spPr>
              <a:xfrm>
                <a:off x="1817694" y="890718"/>
                <a:ext cx="5400600" cy="5400600"/>
              </a:xfrm>
              <a:prstGeom prst="ellipse">
                <a:avLst/>
              </a:prstGeom>
              <a:solidFill>
                <a:schemeClr val="bg1"/>
              </a:solidFill>
              <a:ln w="38100">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 name="Oval 6"/>
              <p:cNvSpPr/>
              <p:nvPr/>
            </p:nvSpPr>
            <p:spPr>
              <a:xfrm>
                <a:off x="2564777" y="1637801"/>
                <a:ext cx="3906434" cy="3906434"/>
              </a:xfrm>
              <a:prstGeom prst="ellipse">
                <a:avLst/>
              </a:prstGeom>
              <a:solidFill>
                <a:srgbClr val="FFFF00"/>
              </a:solid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6" name="Oval 5"/>
              <p:cNvSpPr/>
              <p:nvPr/>
            </p:nvSpPr>
            <p:spPr>
              <a:xfrm>
                <a:off x="3788913" y="2861937"/>
                <a:ext cx="1458162" cy="1458162"/>
              </a:xfrm>
              <a:prstGeom prst="ellipse">
                <a:avLst/>
              </a:prstGeom>
              <a:solidFill>
                <a:srgbClr val="2304A8"/>
              </a:solidFill>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ormAutofit/>
              </a:bodyPr>
              <a:lstStyle/>
              <a:p>
                <a:endParaRPr lang="en-GB" dirty="0">
                  <a:solidFill>
                    <a:prstClr val="white"/>
                  </a:solidFill>
                </a:endParaRPr>
              </a:p>
            </p:txBody>
          </p:sp>
          <p:sp>
            <p:nvSpPr>
              <p:cNvPr id="5" name="Oval 4"/>
              <p:cNvSpPr/>
              <p:nvPr/>
            </p:nvSpPr>
            <p:spPr>
              <a:xfrm>
                <a:off x="4229962" y="3302986"/>
                <a:ext cx="576064" cy="57606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rgbClr val="FFFF00"/>
                    </a:solidFill>
                  </a:rPr>
                  <a:t>3 G</a:t>
                </a:r>
                <a:endParaRPr lang="en-GB" dirty="0">
                  <a:solidFill>
                    <a:srgbClr val="FFFF00"/>
                  </a:solidFill>
                </a:endParaRPr>
              </a:p>
            </p:txBody>
          </p:sp>
          <p:sp>
            <p:nvSpPr>
              <p:cNvPr id="11" name="Oval 10"/>
              <p:cNvSpPr/>
              <p:nvPr/>
            </p:nvSpPr>
            <p:spPr>
              <a:xfrm>
                <a:off x="4353469" y="365880"/>
                <a:ext cx="1321169" cy="1321169"/>
              </a:xfrm>
              <a:prstGeom prst="ellipse">
                <a:avLst/>
              </a:prstGeom>
              <a:solidFill>
                <a:srgbClr val="230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2" name="Oval 11"/>
              <p:cNvSpPr/>
              <p:nvPr/>
            </p:nvSpPr>
            <p:spPr>
              <a:xfrm>
                <a:off x="6283486" y="3942550"/>
                <a:ext cx="1321169" cy="1321169"/>
              </a:xfrm>
              <a:prstGeom prst="ellipse">
                <a:avLst/>
              </a:prstGeom>
              <a:solidFill>
                <a:srgbClr val="230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3" name="Oval 12"/>
              <p:cNvSpPr/>
              <p:nvPr/>
            </p:nvSpPr>
            <p:spPr>
              <a:xfrm>
                <a:off x="4586490" y="5461807"/>
                <a:ext cx="1321169" cy="1321169"/>
              </a:xfrm>
              <a:prstGeom prst="ellipse">
                <a:avLst/>
              </a:prstGeom>
              <a:solidFill>
                <a:srgbClr val="230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4" name="Oval 13"/>
              <p:cNvSpPr/>
              <p:nvPr/>
            </p:nvSpPr>
            <p:spPr>
              <a:xfrm>
                <a:off x="1243608" y="2861937"/>
                <a:ext cx="1321169" cy="1321169"/>
              </a:xfrm>
              <a:prstGeom prst="ellipse">
                <a:avLst/>
              </a:prstGeom>
              <a:solidFill>
                <a:srgbClr val="230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5" name="Oval 14"/>
              <p:cNvSpPr/>
              <p:nvPr/>
            </p:nvSpPr>
            <p:spPr>
              <a:xfrm>
                <a:off x="2221136" y="890718"/>
                <a:ext cx="1321169" cy="1321169"/>
              </a:xfrm>
              <a:prstGeom prst="ellipse">
                <a:avLst/>
              </a:prstGeom>
              <a:solidFill>
                <a:srgbClr val="230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6" name="Oval 15"/>
              <p:cNvSpPr/>
              <p:nvPr/>
            </p:nvSpPr>
            <p:spPr>
              <a:xfrm>
                <a:off x="2157636" y="4883650"/>
                <a:ext cx="1321169" cy="1321169"/>
              </a:xfrm>
              <a:prstGeom prst="ellipse">
                <a:avLst/>
              </a:prstGeom>
              <a:solidFill>
                <a:srgbClr val="230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7" name="Oval 16"/>
              <p:cNvSpPr/>
              <p:nvPr/>
            </p:nvSpPr>
            <p:spPr>
              <a:xfrm>
                <a:off x="6165736" y="1674592"/>
                <a:ext cx="1321169" cy="1321169"/>
              </a:xfrm>
              <a:prstGeom prst="ellipse">
                <a:avLst/>
              </a:prstGeom>
              <a:solidFill>
                <a:srgbClr val="2304A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cxnSp>
            <p:nvCxnSpPr>
              <p:cNvPr id="19" name="Straight Connector 18"/>
              <p:cNvCxnSpPr/>
              <p:nvPr/>
            </p:nvCxnSpPr>
            <p:spPr>
              <a:xfrm flipH="1">
                <a:off x="4619854" y="1637801"/>
                <a:ext cx="216024" cy="1224136"/>
              </a:xfrm>
              <a:prstGeom prst="line">
                <a:avLst/>
              </a:prstGeom>
              <a:ln w="38100">
                <a:solidFill>
                  <a:srgbClr val="2304A8"/>
                </a:solidFill>
                <a:prstDash val="sys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5212441" y="2636912"/>
                <a:ext cx="1071045" cy="799111"/>
              </a:xfrm>
              <a:prstGeom prst="line">
                <a:avLst/>
              </a:prstGeom>
              <a:ln w="38100">
                <a:solidFill>
                  <a:srgbClr val="2304A8"/>
                </a:solidFill>
                <a:prstDash val="sys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203848" y="2060848"/>
                <a:ext cx="813556" cy="1080120"/>
              </a:xfrm>
              <a:prstGeom prst="line">
                <a:avLst/>
              </a:prstGeom>
              <a:ln w="38100">
                <a:solidFill>
                  <a:srgbClr val="2304A8"/>
                </a:solidFill>
                <a:prstDash val="sysDash"/>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14" idx="6"/>
              </p:cNvCxnSpPr>
              <p:nvPr/>
            </p:nvCxnSpPr>
            <p:spPr>
              <a:xfrm>
                <a:off x="2564777" y="3522522"/>
                <a:ext cx="1224136" cy="126013"/>
              </a:xfrm>
              <a:prstGeom prst="line">
                <a:avLst/>
              </a:prstGeom>
              <a:ln w="38100">
                <a:solidFill>
                  <a:srgbClr val="2304A8"/>
                </a:solidFill>
                <a:prstDash val="sys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flipV="1">
                <a:off x="5139063" y="3965358"/>
                <a:ext cx="1144423" cy="471754"/>
              </a:xfrm>
              <a:prstGeom prst="line">
                <a:avLst/>
              </a:prstGeom>
              <a:ln w="38100">
                <a:solidFill>
                  <a:srgbClr val="2304A8"/>
                </a:solidFill>
                <a:prstDash val="sysDash"/>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H="1" flipV="1">
                <a:off x="4540708" y="4320099"/>
                <a:ext cx="473345" cy="1141708"/>
              </a:xfrm>
              <a:prstGeom prst="line">
                <a:avLst/>
              </a:prstGeom>
              <a:ln w="38100">
                <a:solidFill>
                  <a:srgbClr val="2304A8"/>
                </a:solidFill>
                <a:prstDash val="sys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a:endCxn id="16" idx="7"/>
              </p:cNvCxnSpPr>
              <p:nvPr/>
            </p:nvCxnSpPr>
            <p:spPr>
              <a:xfrm flipH="1">
                <a:off x="3285324" y="4183106"/>
                <a:ext cx="732080" cy="894025"/>
              </a:xfrm>
              <a:prstGeom prst="line">
                <a:avLst/>
              </a:prstGeom>
              <a:ln w="38100">
                <a:solidFill>
                  <a:srgbClr val="2304A8"/>
                </a:solidFill>
                <a:prstDash val="sysDash"/>
              </a:ln>
            </p:spPr>
            <p:style>
              <a:lnRef idx="1">
                <a:schemeClr val="accent1"/>
              </a:lnRef>
              <a:fillRef idx="0">
                <a:schemeClr val="accent1"/>
              </a:fillRef>
              <a:effectRef idx="0">
                <a:schemeClr val="accent1"/>
              </a:effectRef>
              <a:fontRef idx="minor">
                <a:schemeClr val="tx1"/>
              </a:fontRef>
            </p:style>
          </p:cxnSp>
          <p:sp>
            <p:nvSpPr>
              <p:cNvPr id="34" name="Oval 33"/>
              <p:cNvSpPr/>
              <p:nvPr/>
            </p:nvSpPr>
            <p:spPr>
              <a:xfrm>
                <a:off x="3448405" y="2509959"/>
                <a:ext cx="2185824" cy="2185824"/>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5" name="Oval 34"/>
              <p:cNvSpPr/>
              <p:nvPr/>
            </p:nvSpPr>
            <p:spPr>
              <a:xfrm>
                <a:off x="3188315" y="2249869"/>
                <a:ext cx="2706004" cy="2706004"/>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6" name="Oval 35"/>
              <p:cNvSpPr/>
              <p:nvPr/>
            </p:nvSpPr>
            <p:spPr>
              <a:xfrm>
                <a:off x="2916898" y="1978452"/>
                <a:ext cx="3248838" cy="3248838"/>
              </a:xfrm>
              <a:prstGeom prst="ellipse">
                <a:avLst/>
              </a:prstGeom>
              <a:noFill/>
              <a:ln>
                <a:solidFill>
                  <a:srgbClr val="FF0000"/>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37" name="TextBox 36"/>
              <p:cNvSpPr txBox="1"/>
              <p:nvPr/>
            </p:nvSpPr>
            <p:spPr>
              <a:xfrm>
                <a:off x="4401985" y="838824"/>
                <a:ext cx="1224136" cy="375279"/>
              </a:xfrm>
              <a:prstGeom prst="rect">
                <a:avLst/>
              </a:prstGeom>
              <a:noFill/>
            </p:spPr>
            <p:txBody>
              <a:bodyPr wrap="square" lIns="0" tIns="0" rIns="0" bIns="0" rtlCol="0">
                <a:normAutofit/>
              </a:bodyPr>
              <a:lstStyle/>
              <a:p>
                <a:pPr algn="ctr"/>
                <a:r>
                  <a:rPr lang="en-GB" dirty="0" smtClean="0">
                    <a:solidFill>
                      <a:prstClr val="white"/>
                    </a:solidFill>
                  </a:rPr>
                  <a:t>Good News</a:t>
                </a:r>
                <a:endParaRPr lang="en-GB" dirty="0">
                  <a:solidFill>
                    <a:prstClr val="white"/>
                  </a:solidFill>
                </a:endParaRPr>
              </a:p>
            </p:txBody>
          </p:sp>
          <p:sp>
            <p:nvSpPr>
              <p:cNvPr id="38" name="TextBox 37"/>
              <p:cNvSpPr txBox="1"/>
              <p:nvPr/>
            </p:nvSpPr>
            <p:spPr>
              <a:xfrm>
                <a:off x="6214252" y="2122779"/>
                <a:ext cx="1224136" cy="387180"/>
              </a:xfrm>
              <a:prstGeom prst="rect">
                <a:avLst/>
              </a:prstGeom>
              <a:noFill/>
            </p:spPr>
            <p:txBody>
              <a:bodyPr wrap="square" lIns="0" tIns="0" rIns="0" bIns="0" rtlCol="0">
                <a:normAutofit/>
              </a:bodyPr>
              <a:lstStyle/>
              <a:p>
                <a:pPr algn="ctr"/>
                <a:r>
                  <a:rPr lang="en-GB" dirty="0" smtClean="0">
                    <a:solidFill>
                      <a:prstClr val="white"/>
                    </a:solidFill>
                  </a:rPr>
                  <a:t>Health</a:t>
                </a:r>
                <a:endParaRPr lang="en-GB" dirty="0">
                  <a:solidFill>
                    <a:prstClr val="white"/>
                  </a:solidFill>
                </a:endParaRPr>
              </a:p>
            </p:txBody>
          </p:sp>
          <p:sp>
            <p:nvSpPr>
              <p:cNvPr id="39" name="TextBox 38"/>
              <p:cNvSpPr txBox="1"/>
              <p:nvPr/>
            </p:nvSpPr>
            <p:spPr>
              <a:xfrm>
                <a:off x="6332002" y="4442276"/>
                <a:ext cx="1224136" cy="375684"/>
              </a:xfrm>
              <a:prstGeom prst="rect">
                <a:avLst/>
              </a:prstGeom>
              <a:noFill/>
            </p:spPr>
            <p:txBody>
              <a:bodyPr wrap="square" lIns="0" tIns="0" rIns="0" bIns="0" rtlCol="0">
                <a:normAutofit/>
              </a:bodyPr>
              <a:lstStyle/>
              <a:p>
                <a:pPr algn="ctr"/>
                <a:r>
                  <a:rPr lang="en-GB" dirty="0" smtClean="0">
                    <a:solidFill>
                      <a:prstClr val="white"/>
                    </a:solidFill>
                  </a:rPr>
                  <a:t>Freedom</a:t>
                </a:r>
                <a:endParaRPr lang="en-GB" dirty="0">
                  <a:solidFill>
                    <a:prstClr val="white"/>
                  </a:solidFill>
                </a:endParaRPr>
              </a:p>
            </p:txBody>
          </p:sp>
          <p:sp>
            <p:nvSpPr>
              <p:cNvPr id="40" name="TextBox 39"/>
              <p:cNvSpPr txBox="1"/>
              <p:nvPr/>
            </p:nvSpPr>
            <p:spPr>
              <a:xfrm>
                <a:off x="4645750" y="5953385"/>
                <a:ext cx="1224136" cy="384906"/>
              </a:xfrm>
              <a:prstGeom prst="rect">
                <a:avLst/>
              </a:prstGeom>
              <a:noFill/>
            </p:spPr>
            <p:txBody>
              <a:bodyPr wrap="square" lIns="0" tIns="0" rIns="0" bIns="0" rtlCol="0">
                <a:normAutofit/>
              </a:bodyPr>
              <a:lstStyle/>
              <a:p>
                <a:pPr algn="ctr"/>
                <a:r>
                  <a:rPr lang="en-GB" dirty="0" smtClean="0">
                    <a:solidFill>
                      <a:prstClr val="white"/>
                    </a:solidFill>
                  </a:rPr>
                  <a:t>Harmony</a:t>
                </a:r>
                <a:endParaRPr lang="en-GB" dirty="0">
                  <a:solidFill>
                    <a:prstClr val="white"/>
                  </a:solidFill>
                </a:endParaRPr>
              </a:p>
            </p:txBody>
          </p:sp>
          <p:sp>
            <p:nvSpPr>
              <p:cNvPr id="41" name="TextBox 40"/>
              <p:cNvSpPr txBox="1"/>
              <p:nvPr/>
            </p:nvSpPr>
            <p:spPr>
              <a:xfrm>
                <a:off x="2172792" y="5405735"/>
                <a:ext cx="1224136" cy="276999"/>
              </a:xfrm>
              <a:prstGeom prst="rect">
                <a:avLst/>
              </a:prstGeom>
              <a:noFill/>
            </p:spPr>
            <p:txBody>
              <a:bodyPr wrap="square" lIns="0" tIns="0" rIns="0" bIns="0" rtlCol="0">
                <a:normAutofit/>
              </a:bodyPr>
              <a:lstStyle/>
              <a:p>
                <a:pPr algn="ctr"/>
                <a:r>
                  <a:rPr lang="en-GB" dirty="0" smtClean="0">
                    <a:solidFill>
                      <a:prstClr val="white"/>
                    </a:solidFill>
                  </a:rPr>
                  <a:t>Blessing</a:t>
                </a:r>
                <a:endParaRPr lang="en-GB" dirty="0">
                  <a:solidFill>
                    <a:prstClr val="white"/>
                  </a:solidFill>
                </a:endParaRPr>
              </a:p>
            </p:txBody>
          </p:sp>
          <p:sp>
            <p:nvSpPr>
              <p:cNvPr id="42" name="TextBox 41"/>
              <p:cNvSpPr txBox="1"/>
              <p:nvPr/>
            </p:nvSpPr>
            <p:spPr>
              <a:xfrm>
                <a:off x="1254324" y="3368319"/>
                <a:ext cx="1224136" cy="276999"/>
              </a:xfrm>
              <a:prstGeom prst="rect">
                <a:avLst/>
              </a:prstGeom>
              <a:noFill/>
            </p:spPr>
            <p:txBody>
              <a:bodyPr wrap="square" lIns="0" tIns="0" rIns="0" bIns="0" rtlCol="0">
                <a:normAutofit/>
              </a:bodyPr>
              <a:lstStyle/>
              <a:p>
                <a:pPr algn="ctr"/>
                <a:r>
                  <a:rPr lang="en-GB" dirty="0" smtClean="0">
                    <a:solidFill>
                      <a:prstClr val="white"/>
                    </a:solidFill>
                  </a:rPr>
                  <a:t>Enterprise</a:t>
                </a:r>
                <a:endParaRPr lang="en-GB" dirty="0">
                  <a:solidFill>
                    <a:prstClr val="white"/>
                  </a:solidFill>
                </a:endParaRPr>
              </a:p>
            </p:txBody>
          </p:sp>
          <p:sp>
            <p:nvSpPr>
              <p:cNvPr id="43" name="TextBox 42"/>
              <p:cNvSpPr txBox="1"/>
              <p:nvPr/>
            </p:nvSpPr>
            <p:spPr>
              <a:xfrm>
                <a:off x="2269652" y="1408056"/>
                <a:ext cx="1224136" cy="276999"/>
              </a:xfrm>
              <a:prstGeom prst="rect">
                <a:avLst/>
              </a:prstGeom>
              <a:noFill/>
            </p:spPr>
            <p:txBody>
              <a:bodyPr wrap="square" lIns="0" tIns="0" rIns="0" bIns="0" rtlCol="0">
                <a:normAutofit/>
              </a:bodyPr>
              <a:lstStyle/>
              <a:p>
                <a:pPr algn="ctr"/>
                <a:r>
                  <a:rPr lang="en-GB" dirty="0" smtClean="0">
                    <a:solidFill>
                      <a:prstClr val="white"/>
                    </a:solidFill>
                  </a:rPr>
                  <a:t>Media</a:t>
                </a:r>
                <a:endParaRPr lang="en-GB" dirty="0">
                  <a:solidFill>
                    <a:prstClr val="white"/>
                  </a:solidFill>
                </a:endParaRPr>
              </a:p>
            </p:txBody>
          </p:sp>
          <p:sp>
            <p:nvSpPr>
              <p:cNvPr id="44" name="TextBox 43"/>
              <p:cNvSpPr txBox="1"/>
              <p:nvPr/>
            </p:nvSpPr>
            <p:spPr>
              <a:xfrm>
                <a:off x="3895827" y="2967525"/>
                <a:ext cx="1224136" cy="323385"/>
              </a:xfrm>
              <a:prstGeom prst="rect">
                <a:avLst/>
              </a:prstGeom>
              <a:noFill/>
            </p:spPr>
            <p:txBody>
              <a:bodyPr wrap="square" lIns="0" tIns="0" rIns="0" bIns="0" rtlCol="0">
                <a:normAutofit/>
              </a:bodyPr>
              <a:lstStyle/>
              <a:p>
                <a:pPr algn="ctr"/>
                <a:r>
                  <a:rPr lang="en-GB" dirty="0" smtClean="0">
                    <a:solidFill>
                      <a:prstClr val="black"/>
                    </a:solidFill>
                    <a:latin typeface="Arial" pitchFamily="34" charset="0"/>
                    <a:cs typeface="Arial" pitchFamily="34" charset="0"/>
                  </a:rPr>
                  <a:t>3 AC</a:t>
                </a:r>
                <a:endParaRPr lang="en-GB" dirty="0">
                  <a:solidFill>
                    <a:prstClr val="white"/>
                  </a:solidFill>
                  <a:latin typeface="Arial" pitchFamily="34" charset="0"/>
                  <a:cs typeface="Arial" pitchFamily="34" charset="0"/>
                </a:endParaRPr>
              </a:p>
            </p:txBody>
          </p:sp>
          <p:grpSp>
            <p:nvGrpSpPr>
              <p:cNvPr id="54" name="Group 53"/>
              <p:cNvGrpSpPr/>
              <p:nvPr/>
            </p:nvGrpSpPr>
            <p:grpSpPr>
              <a:xfrm>
                <a:off x="5862588" y="617907"/>
                <a:ext cx="817113" cy="817113"/>
                <a:chOff x="755576" y="1232753"/>
                <a:chExt cx="817113" cy="817113"/>
              </a:xfrm>
            </p:grpSpPr>
            <p:sp>
              <p:nvSpPr>
                <p:cNvPr id="46" name="Oval 45"/>
                <p:cNvSpPr/>
                <p:nvPr/>
              </p:nvSpPr>
              <p:spPr>
                <a:xfrm>
                  <a:off x="755576" y="1232753"/>
                  <a:ext cx="817113" cy="817113"/>
                </a:xfrm>
                <a:prstGeom prst="ellipse">
                  <a:avLst/>
                </a:prstGeom>
                <a:solidFill>
                  <a:srgbClr val="0C5AA0"/>
                </a:solidFill>
                <a:ln>
                  <a:solidFill>
                    <a:srgbClr val="2304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8" name="TextBox 47"/>
                <p:cNvSpPr txBox="1"/>
                <p:nvPr/>
              </p:nvSpPr>
              <p:spPr>
                <a:xfrm>
                  <a:off x="944980" y="1499301"/>
                  <a:ext cx="438304" cy="276999"/>
                </a:xfrm>
                <a:prstGeom prst="rect">
                  <a:avLst/>
                </a:prstGeom>
                <a:noFill/>
              </p:spPr>
              <p:txBody>
                <a:bodyPr wrap="square" lIns="0" tIns="0" rIns="0" bIns="0" rtlCol="0">
                  <a:normAutofit/>
                </a:bodyPr>
                <a:lstStyle/>
                <a:p>
                  <a:pPr algn="ctr"/>
                  <a:r>
                    <a:rPr lang="en-GB" dirty="0" smtClean="0">
                      <a:solidFill>
                        <a:prstClr val="black"/>
                      </a:solidFill>
                    </a:rPr>
                    <a:t>FSP</a:t>
                  </a:r>
                  <a:endParaRPr lang="en-GB" dirty="0">
                    <a:solidFill>
                      <a:prstClr val="white"/>
                    </a:solidFill>
                  </a:endParaRPr>
                </a:p>
              </p:txBody>
            </p:sp>
          </p:grpSp>
          <p:grpSp>
            <p:nvGrpSpPr>
              <p:cNvPr id="55" name="Group 54"/>
              <p:cNvGrpSpPr/>
              <p:nvPr/>
            </p:nvGrpSpPr>
            <p:grpSpPr>
              <a:xfrm>
                <a:off x="1254324" y="4338822"/>
                <a:ext cx="817113" cy="817113"/>
                <a:chOff x="371802" y="2285742"/>
                <a:chExt cx="817113" cy="817113"/>
              </a:xfrm>
            </p:grpSpPr>
            <p:sp>
              <p:nvSpPr>
                <p:cNvPr id="47" name="Oval 46"/>
                <p:cNvSpPr/>
                <p:nvPr/>
              </p:nvSpPr>
              <p:spPr>
                <a:xfrm>
                  <a:off x="371802" y="2285742"/>
                  <a:ext cx="817113" cy="817113"/>
                </a:xfrm>
                <a:prstGeom prst="ellipse">
                  <a:avLst/>
                </a:prstGeom>
                <a:solidFill>
                  <a:srgbClr val="0C5AA0"/>
                </a:solidFill>
                <a:ln>
                  <a:solidFill>
                    <a:srgbClr val="2304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49" name="TextBox 48"/>
                <p:cNvSpPr txBox="1"/>
                <p:nvPr/>
              </p:nvSpPr>
              <p:spPr>
                <a:xfrm>
                  <a:off x="536423" y="2582160"/>
                  <a:ext cx="438304" cy="276999"/>
                </a:xfrm>
                <a:prstGeom prst="rect">
                  <a:avLst/>
                </a:prstGeom>
                <a:noFill/>
                <a:ln>
                  <a:noFill/>
                </a:ln>
              </p:spPr>
              <p:txBody>
                <a:bodyPr wrap="square" lIns="0" tIns="0" rIns="0" bIns="0" rtlCol="0">
                  <a:normAutofit/>
                </a:bodyPr>
                <a:lstStyle/>
                <a:p>
                  <a:pPr algn="ctr"/>
                  <a:r>
                    <a:rPr lang="en-GB" dirty="0" smtClean="0">
                      <a:solidFill>
                        <a:prstClr val="black"/>
                      </a:solidFill>
                    </a:rPr>
                    <a:t>FSE</a:t>
                  </a:r>
                  <a:endParaRPr lang="en-GB" dirty="0">
                    <a:solidFill>
                      <a:prstClr val="white"/>
                    </a:solidFill>
                  </a:endParaRPr>
                </a:p>
              </p:txBody>
            </p:sp>
          </p:grpSp>
          <p:grpSp>
            <p:nvGrpSpPr>
              <p:cNvPr id="56" name="Group 55"/>
              <p:cNvGrpSpPr/>
              <p:nvPr/>
            </p:nvGrpSpPr>
            <p:grpSpPr>
              <a:xfrm>
                <a:off x="6214252" y="5474205"/>
                <a:ext cx="817113" cy="817113"/>
                <a:chOff x="219003" y="3625163"/>
                <a:chExt cx="817113" cy="817113"/>
              </a:xfrm>
            </p:grpSpPr>
            <p:sp>
              <p:nvSpPr>
                <p:cNvPr id="50" name="Oval 49"/>
                <p:cNvSpPr/>
                <p:nvPr/>
              </p:nvSpPr>
              <p:spPr>
                <a:xfrm>
                  <a:off x="219003" y="3625163"/>
                  <a:ext cx="817113" cy="817113"/>
                </a:xfrm>
                <a:prstGeom prst="ellipse">
                  <a:avLst/>
                </a:prstGeom>
                <a:solidFill>
                  <a:srgbClr val="0C5AA0"/>
                </a:solidFill>
                <a:ln>
                  <a:solidFill>
                    <a:srgbClr val="2304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1" name="TextBox 50"/>
                <p:cNvSpPr txBox="1"/>
                <p:nvPr/>
              </p:nvSpPr>
              <p:spPr>
                <a:xfrm>
                  <a:off x="408407" y="3879050"/>
                  <a:ext cx="438304" cy="276999"/>
                </a:xfrm>
                <a:prstGeom prst="rect">
                  <a:avLst/>
                </a:prstGeom>
                <a:noFill/>
              </p:spPr>
              <p:txBody>
                <a:bodyPr wrap="square" lIns="0" tIns="0" rIns="0" bIns="0" rtlCol="0">
                  <a:normAutofit/>
                </a:bodyPr>
                <a:lstStyle/>
                <a:p>
                  <a:pPr algn="ctr"/>
                  <a:r>
                    <a:rPr lang="en-GB" dirty="0" smtClean="0">
                      <a:solidFill>
                        <a:prstClr val="black"/>
                      </a:solidFill>
                    </a:rPr>
                    <a:t>FC</a:t>
                  </a:r>
                  <a:endParaRPr lang="en-GB" dirty="0">
                    <a:solidFill>
                      <a:prstClr val="white"/>
                    </a:solidFill>
                  </a:endParaRPr>
                </a:p>
              </p:txBody>
            </p:sp>
          </p:grpSp>
          <p:grpSp>
            <p:nvGrpSpPr>
              <p:cNvPr id="57" name="Group 56"/>
              <p:cNvGrpSpPr/>
              <p:nvPr/>
            </p:nvGrpSpPr>
            <p:grpSpPr>
              <a:xfrm>
                <a:off x="3457262" y="518533"/>
                <a:ext cx="817113" cy="817113"/>
                <a:chOff x="359411" y="5897176"/>
                <a:chExt cx="817113" cy="817113"/>
              </a:xfrm>
            </p:grpSpPr>
            <p:sp>
              <p:nvSpPr>
                <p:cNvPr id="53" name="Oval 52"/>
                <p:cNvSpPr/>
                <p:nvPr/>
              </p:nvSpPr>
              <p:spPr>
                <a:xfrm>
                  <a:off x="359411" y="5897176"/>
                  <a:ext cx="817113" cy="817113"/>
                </a:xfrm>
                <a:prstGeom prst="ellipse">
                  <a:avLst/>
                </a:prstGeom>
                <a:solidFill>
                  <a:srgbClr val="0C5AA0"/>
                </a:solidFill>
                <a:ln>
                  <a:solidFill>
                    <a:srgbClr val="2304A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2" name="TextBox 51"/>
                <p:cNvSpPr txBox="1"/>
                <p:nvPr/>
              </p:nvSpPr>
              <p:spPr>
                <a:xfrm>
                  <a:off x="567612" y="6140629"/>
                  <a:ext cx="438304" cy="276999"/>
                </a:xfrm>
                <a:prstGeom prst="rect">
                  <a:avLst/>
                </a:prstGeom>
                <a:noFill/>
              </p:spPr>
              <p:txBody>
                <a:bodyPr wrap="square" lIns="0" tIns="0" rIns="0" bIns="0" rtlCol="0">
                  <a:normAutofit/>
                </a:bodyPr>
                <a:lstStyle/>
                <a:p>
                  <a:pPr algn="ctr"/>
                  <a:r>
                    <a:rPr lang="en-GB" dirty="0" smtClean="0">
                      <a:solidFill>
                        <a:prstClr val="black"/>
                      </a:solidFill>
                    </a:rPr>
                    <a:t>FT</a:t>
                  </a:r>
                  <a:endParaRPr lang="en-GB" dirty="0">
                    <a:solidFill>
                      <a:prstClr val="white"/>
                    </a:solidFill>
                  </a:endParaRPr>
                </a:p>
              </p:txBody>
            </p:sp>
          </p:grpSp>
          <p:sp>
            <p:nvSpPr>
              <p:cNvPr id="58" name="TextBox 57"/>
              <p:cNvSpPr txBox="1"/>
              <p:nvPr/>
            </p:nvSpPr>
            <p:spPr>
              <a:xfrm>
                <a:off x="5498275" y="1509955"/>
                <a:ext cx="792088" cy="468497"/>
              </a:xfrm>
              <a:prstGeom prst="rect">
                <a:avLst/>
              </a:prstGeom>
              <a:noFill/>
            </p:spPr>
            <p:txBody>
              <a:bodyPr wrap="square" lIns="0" tIns="0" rIns="0" bIns="0" rtlCol="0">
                <a:noAutofit/>
              </a:bodyPr>
              <a:lstStyle/>
              <a:p>
                <a:pPr algn="ctr"/>
                <a:r>
                  <a:rPr lang="en-GB" sz="3200" dirty="0">
                    <a:solidFill>
                      <a:prstClr val="black"/>
                    </a:solidFill>
                  </a:rPr>
                  <a:t>S</a:t>
                </a:r>
                <a:endParaRPr lang="en-GB" sz="3200" dirty="0">
                  <a:solidFill>
                    <a:prstClr val="white"/>
                  </a:solidFill>
                </a:endParaRPr>
              </a:p>
            </p:txBody>
          </p:sp>
          <p:sp>
            <p:nvSpPr>
              <p:cNvPr id="59" name="TextBox 58"/>
              <p:cNvSpPr txBox="1"/>
              <p:nvPr/>
            </p:nvSpPr>
            <p:spPr>
              <a:xfrm>
                <a:off x="6420298" y="3201774"/>
                <a:ext cx="792088" cy="468497"/>
              </a:xfrm>
              <a:prstGeom prst="rect">
                <a:avLst/>
              </a:prstGeom>
              <a:noFill/>
            </p:spPr>
            <p:txBody>
              <a:bodyPr wrap="square" lIns="0" tIns="0" rIns="0" bIns="0" rtlCol="0">
                <a:noAutofit/>
              </a:bodyPr>
              <a:lstStyle/>
              <a:p>
                <a:pPr algn="ctr"/>
                <a:r>
                  <a:rPr lang="en-GB" sz="3200" dirty="0" smtClean="0">
                    <a:solidFill>
                      <a:prstClr val="black"/>
                    </a:solidFill>
                  </a:rPr>
                  <a:t>H</a:t>
                </a:r>
                <a:endParaRPr lang="en-GB" sz="3200" dirty="0">
                  <a:solidFill>
                    <a:prstClr val="white"/>
                  </a:solidFill>
                </a:endParaRPr>
              </a:p>
            </p:txBody>
          </p:sp>
          <p:sp>
            <p:nvSpPr>
              <p:cNvPr id="60" name="TextBox 59"/>
              <p:cNvSpPr txBox="1"/>
              <p:nvPr/>
            </p:nvSpPr>
            <p:spPr>
              <a:xfrm>
                <a:off x="5711274" y="5145096"/>
                <a:ext cx="792088" cy="468497"/>
              </a:xfrm>
              <a:prstGeom prst="rect">
                <a:avLst/>
              </a:prstGeom>
              <a:noFill/>
            </p:spPr>
            <p:txBody>
              <a:bodyPr wrap="square" lIns="0" tIns="0" rIns="0" bIns="0" rtlCol="0">
                <a:noAutofit/>
              </a:bodyPr>
              <a:lstStyle/>
              <a:p>
                <a:pPr algn="ctr"/>
                <a:r>
                  <a:rPr lang="en-GB" sz="3200" dirty="0" smtClean="0">
                    <a:solidFill>
                      <a:prstClr val="black"/>
                    </a:solidFill>
                  </a:rPr>
                  <a:t>A</a:t>
                </a:r>
                <a:endParaRPr lang="en-GB" sz="3200" dirty="0">
                  <a:solidFill>
                    <a:prstClr val="white"/>
                  </a:solidFill>
                </a:endParaRPr>
              </a:p>
            </p:txBody>
          </p:sp>
          <p:sp>
            <p:nvSpPr>
              <p:cNvPr id="61" name="TextBox 60"/>
              <p:cNvSpPr txBox="1"/>
              <p:nvPr/>
            </p:nvSpPr>
            <p:spPr>
              <a:xfrm>
                <a:off x="3592543" y="5681884"/>
                <a:ext cx="809442" cy="434302"/>
              </a:xfrm>
              <a:prstGeom prst="rect">
                <a:avLst/>
              </a:prstGeom>
              <a:noFill/>
            </p:spPr>
            <p:txBody>
              <a:bodyPr wrap="square" lIns="0" tIns="0" rIns="0" bIns="0" rtlCol="0">
                <a:noAutofit/>
              </a:bodyPr>
              <a:lstStyle/>
              <a:p>
                <a:pPr algn="ctr"/>
                <a:r>
                  <a:rPr lang="en-GB" sz="3200" dirty="0" smtClean="0">
                    <a:solidFill>
                      <a:prstClr val="black"/>
                    </a:solidFill>
                  </a:rPr>
                  <a:t>L</a:t>
                </a:r>
                <a:endParaRPr lang="en-GB" sz="3200" dirty="0">
                  <a:solidFill>
                    <a:prstClr val="white"/>
                  </a:solidFill>
                </a:endParaRPr>
              </a:p>
            </p:txBody>
          </p:sp>
          <p:sp>
            <p:nvSpPr>
              <p:cNvPr id="62" name="TextBox 61"/>
              <p:cNvSpPr txBox="1"/>
              <p:nvPr/>
            </p:nvSpPr>
            <p:spPr>
              <a:xfrm>
                <a:off x="1992772" y="4257403"/>
                <a:ext cx="792088" cy="468497"/>
              </a:xfrm>
              <a:prstGeom prst="rect">
                <a:avLst/>
              </a:prstGeom>
              <a:noFill/>
            </p:spPr>
            <p:txBody>
              <a:bodyPr wrap="square" lIns="0" tIns="0" rIns="0" bIns="0" rtlCol="0">
                <a:noAutofit/>
              </a:bodyPr>
              <a:lstStyle/>
              <a:p>
                <a:pPr algn="ctr"/>
                <a:r>
                  <a:rPr lang="en-GB" sz="3200" dirty="0" smtClean="0">
                    <a:solidFill>
                      <a:prstClr val="black"/>
                    </a:solidFill>
                  </a:rPr>
                  <a:t>O</a:t>
                </a:r>
                <a:endParaRPr lang="en-GB" sz="3200" dirty="0">
                  <a:solidFill>
                    <a:prstClr val="white"/>
                  </a:solidFill>
                </a:endParaRPr>
              </a:p>
            </p:txBody>
          </p:sp>
          <p:sp>
            <p:nvSpPr>
              <p:cNvPr id="63" name="TextBox 62"/>
              <p:cNvSpPr txBox="1"/>
              <p:nvPr/>
            </p:nvSpPr>
            <p:spPr>
              <a:xfrm>
                <a:off x="2068530" y="2249869"/>
                <a:ext cx="792088" cy="468497"/>
              </a:xfrm>
              <a:prstGeom prst="rect">
                <a:avLst/>
              </a:prstGeom>
              <a:noFill/>
            </p:spPr>
            <p:txBody>
              <a:bodyPr wrap="square" lIns="0" tIns="0" rIns="0" bIns="0" rtlCol="0">
                <a:noAutofit/>
              </a:bodyPr>
              <a:lstStyle/>
              <a:p>
                <a:pPr algn="ctr"/>
                <a:r>
                  <a:rPr lang="en-GB" sz="3200" dirty="0" smtClean="0">
                    <a:solidFill>
                      <a:prstClr val="black"/>
                    </a:solidFill>
                  </a:rPr>
                  <a:t>M</a:t>
                </a:r>
                <a:endParaRPr lang="en-GB" sz="3200" dirty="0">
                  <a:solidFill>
                    <a:prstClr val="white"/>
                  </a:solidFill>
                </a:endParaRPr>
              </a:p>
            </p:txBody>
          </p:sp>
          <p:sp>
            <p:nvSpPr>
              <p:cNvPr id="64" name="TextBox 63"/>
              <p:cNvSpPr txBox="1"/>
              <p:nvPr/>
            </p:nvSpPr>
            <p:spPr>
              <a:xfrm>
                <a:off x="3779232" y="2092028"/>
                <a:ext cx="807258" cy="243148"/>
              </a:xfrm>
              <a:prstGeom prst="rect">
                <a:avLst/>
              </a:prstGeom>
              <a:noFill/>
            </p:spPr>
            <p:txBody>
              <a:bodyPr wrap="square" lIns="0" tIns="0" rIns="0" bIns="0" rtlCol="0">
                <a:normAutofit fontScale="92500" lnSpcReduction="10000"/>
              </a:bodyPr>
              <a:lstStyle/>
              <a:p>
                <a:pPr algn="ctr"/>
                <a:r>
                  <a:rPr lang="en-GB" dirty="0" smtClean="0">
                    <a:solidFill>
                      <a:prstClr val="black"/>
                    </a:solidFill>
                    <a:latin typeface="Arial" pitchFamily="34" charset="0"/>
                    <a:cs typeface="Arial" pitchFamily="34" charset="0"/>
                  </a:rPr>
                  <a:t>Ruler</a:t>
                </a:r>
                <a:endParaRPr lang="en-GB" dirty="0">
                  <a:solidFill>
                    <a:prstClr val="white"/>
                  </a:solidFill>
                  <a:latin typeface="Arial" pitchFamily="34" charset="0"/>
                  <a:cs typeface="Arial" pitchFamily="34" charset="0"/>
                </a:endParaRPr>
              </a:p>
            </p:txBody>
          </p:sp>
          <p:sp>
            <p:nvSpPr>
              <p:cNvPr id="65" name="TextBox 64"/>
              <p:cNvSpPr txBox="1"/>
              <p:nvPr/>
            </p:nvSpPr>
            <p:spPr>
              <a:xfrm>
                <a:off x="2859400" y="2914893"/>
                <a:ext cx="807258" cy="243148"/>
              </a:xfrm>
              <a:prstGeom prst="rect">
                <a:avLst/>
              </a:prstGeom>
              <a:noFill/>
            </p:spPr>
            <p:txBody>
              <a:bodyPr wrap="square" lIns="0" tIns="0" rIns="0" bIns="0" rtlCol="0">
                <a:normAutofit fontScale="92500" lnSpcReduction="10000"/>
              </a:bodyPr>
              <a:lstStyle/>
              <a:p>
                <a:pPr algn="ctr"/>
                <a:r>
                  <a:rPr lang="en-GB" dirty="0" smtClean="0">
                    <a:solidFill>
                      <a:prstClr val="black"/>
                    </a:solidFill>
                    <a:latin typeface="Arial" pitchFamily="34" charset="0"/>
                    <a:cs typeface="Arial" pitchFamily="34" charset="0"/>
                  </a:rPr>
                  <a:t>Servant</a:t>
                </a:r>
                <a:endParaRPr lang="en-GB" dirty="0">
                  <a:solidFill>
                    <a:prstClr val="white"/>
                  </a:solidFill>
                  <a:latin typeface="Arial" pitchFamily="34" charset="0"/>
                  <a:cs typeface="Arial" pitchFamily="34" charset="0"/>
                </a:endParaRPr>
              </a:p>
            </p:txBody>
          </p:sp>
          <p:sp>
            <p:nvSpPr>
              <p:cNvPr id="66" name="TextBox 65"/>
              <p:cNvSpPr txBox="1"/>
              <p:nvPr/>
            </p:nvSpPr>
            <p:spPr>
              <a:xfrm>
                <a:off x="2836865" y="4019478"/>
                <a:ext cx="807258" cy="243148"/>
              </a:xfrm>
              <a:prstGeom prst="rect">
                <a:avLst/>
              </a:prstGeom>
              <a:noFill/>
            </p:spPr>
            <p:txBody>
              <a:bodyPr wrap="square" lIns="0" tIns="0" rIns="0" bIns="0" rtlCol="0">
                <a:normAutofit fontScale="92500" lnSpcReduction="10000"/>
              </a:bodyPr>
              <a:lstStyle/>
              <a:p>
                <a:pPr algn="ctr"/>
                <a:r>
                  <a:rPr lang="en-GB" dirty="0" smtClean="0">
                    <a:solidFill>
                      <a:prstClr val="black"/>
                    </a:solidFill>
                    <a:latin typeface="Arial" pitchFamily="34" charset="0"/>
                    <a:cs typeface="Arial" pitchFamily="34" charset="0"/>
                  </a:rPr>
                  <a:t>Giver</a:t>
                </a:r>
                <a:endParaRPr lang="en-GB" dirty="0">
                  <a:solidFill>
                    <a:prstClr val="white"/>
                  </a:solidFill>
                  <a:latin typeface="Arial" pitchFamily="34" charset="0"/>
                  <a:cs typeface="Arial" pitchFamily="34" charset="0"/>
                </a:endParaRPr>
              </a:p>
            </p:txBody>
          </p:sp>
          <p:sp>
            <p:nvSpPr>
              <p:cNvPr id="67" name="TextBox 66"/>
              <p:cNvSpPr txBox="1"/>
              <p:nvPr/>
            </p:nvSpPr>
            <p:spPr>
              <a:xfrm>
                <a:off x="3865819" y="4834299"/>
                <a:ext cx="807258" cy="243148"/>
              </a:xfrm>
              <a:prstGeom prst="rect">
                <a:avLst/>
              </a:prstGeom>
              <a:noFill/>
            </p:spPr>
            <p:txBody>
              <a:bodyPr wrap="square" lIns="0" tIns="0" rIns="0" bIns="0" rtlCol="0">
                <a:normAutofit fontScale="92500" lnSpcReduction="10000"/>
              </a:bodyPr>
              <a:lstStyle/>
              <a:p>
                <a:pPr algn="ctr"/>
                <a:r>
                  <a:rPr lang="en-GB" dirty="0" smtClean="0">
                    <a:solidFill>
                      <a:prstClr val="black"/>
                    </a:solidFill>
                    <a:latin typeface="Arial" pitchFamily="34" charset="0"/>
                    <a:cs typeface="Arial" pitchFamily="34" charset="0"/>
                  </a:rPr>
                  <a:t>Mercy</a:t>
                </a:r>
                <a:endParaRPr lang="en-GB" dirty="0">
                  <a:solidFill>
                    <a:prstClr val="white"/>
                  </a:solidFill>
                  <a:latin typeface="Arial" pitchFamily="34" charset="0"/>
                  <a:cs typeface="Arial" pitchFamily="34" charset="0"/>
                </a:endParaRPr>
              </a:p>
            </p:txBody>
          </p:sp>
          <p:sp>
            <p:nvSpPr>
              <p:cNvPr id="68" name="TextBox 67"/>
              <p:cNvSpPr txBox="1"/>
              <p:nvPr/>
            </p:nvSpPr>
            <p:spPr>
              <a:xfrm>
                <a:off x="4958567" y="4553849"/>
                <a:ext cx="949092" cy="243148"/>
              </a:xfrm>
              <a:prstGeom prst="rect">
                <a:avLst/>
              </a:prstGeom>
              <a:noFill/>
            </p:spPr>
            <p:txBody>
              <a:bodyPr wrap="square" lIns="0" tIns="0" rIns="0" bIns="0" rtlCol="0">
                <a:normAutofit fontScale="92500" lnSpcReduction="10000"/>
              </a:bodyPr>
              <a:lstStyle/>
              <a:p>
                <a:pPr algn="ctr"/>
                <a:r>
                  <a:rPr lang="en-GB" dirty="0" smtClean="0">
                    <a:solidFill>
                      <a:prstClr val="black"/>
                    </a:solidFill>
                    <a:latin typeface="Arial" pitchFamily="34" charset="0"/>
                    <a:cs typeface="Arial" pitchFamily="34" charset="0"/>
                  </a:rPr>
                  <a:t>Exhorter</a:t>
                </a:r>
                <a:endParaRPr lang="en-GB" dirty="0">
                  <a:solidFill>
                    <a:prstClr val="white"/>
                  </a:solidFill>
                  <a:latin typeface="Arial" pitchFamily="34" charset="0"/>
                  <a:cs typeface="Arial" pitchFamily="34" charset="0"/>
                </a:endParaRPr>
              </a:p>
            </p:txBody>
          </p:sp>
          <p:sp>
            <p:nvSpPr>
              <p:cNvPr id="69" name="TextBox 68"/>
              <p:cNvSpPr txBox="1"/>
              <p:nvPr/>
            </p:nvSpPr>
            <p:spPr>
              <a:xfrm>
                <a:off x="5483105" y="3542760"/>
                <a:ext cx="807258" cy="243148"/>
              </a:xfrm>
              <a:prstGeom prst="rect">
                <a:avLst/>
              </a:prstGeom>
              <a:noFill/>
            </p:spPr>
            <p:txBody>
              <a:bodyPr wrap="square" lIns="0" tIns="0" rIns="0" bIns="0" rtlCol="0">
                <a:normAutofit fontScale="92500" lnSpcReduction="10000"/>
              </a:bodyPr>
              <a:lstStyle/>
              <a:p>
                <a:pPr algn="ctr"/>
                <a:r>
                  <a:rPr lang="en-GB" dirty="0" smtClean="0">
                    <a:solidFill>
                      <a:prstClr val="black"/>
                    </a:solidFill>
                    <a:latin typeface="Arial" pitchFamily="34" charset="0"/>
                    <a:cs typeface="Arial" pitchFamily="34" charset="0"/>
                  </a:rPr>
                  <a:t>Prophet</a:t>
                </a:r>
                <a:endParaRPr lang="en-GB" dirty="0">
                  <a:solidFill>
                    <a:prstClr val="white"/>
                  </a:solidFill>
                  <a:latin typeface="Arial" pitchFamily="34" charset="0"/>
                  <a:cs typeface="Arial" pitchFamily="34" charset="0"/>
                </a:endParaRPr>
              </a:p>
            </p:txBody>
          </p:sp>
          <p:sp>
            <p:nvSpPr>
              <p:cNvPr id="70" name="TextBox 69"/>
              <p:cNvSpPr txBox="1"/>
              <p:nvPr/>
            </p:nvSpPr>
            <p:spPr>
              <a:xfrm>
                <a:off x="4846618" y="2316369"/>
                <a:ext cx="962703" cy="258567"/>
              </a:xfrm>
              <a:prstGeom prst="rect">
                <a:avLst/>
              </a:prstGeom>
              <a:noFill/>
            </p:spPr>
            <p:txBody>
              <a:bodyPr wrap="square" lIns="0" tIns="0" rIns="0" bIns="0" rtlCol="0">
                <a:normAutofit fontScale="92500" lnSpcReduction="10000"/>
              </a:bodyPr>
              <a:lstStyle/>
              <a:p>
                <a:pPr algn="ctr"/>
                <a:r>
                  <a:rPr lang="en-GB" dirty="0" smtClean="0">
                    <a:solidFill>
                      <a:prstClr val="black"/>
                    </a:solidFill>
                    <a:latin typeface="Arial" pitchFamily="34" charset="0"/>
                    <a:cs typeface="Arial" pitchFamily="34" charset="0"/>
                  </a:rPr>
                  <a:t>Teacher</a:t>
                </a:r>
                <a:endParaRPr lang="en-GB" dirty="0">
                  <a:solidFill>
                    <a:prstClr val="white"/>
                  </a:solidFill>
                  <a:latin typeface="Arial" pitchFamily="34" charset="0"/>
                  <a:cs typeface="Arial" pitchFamily="34" charset="0"/>
                </a:endParaRPr>
              </a:p>
            </p:txBody>
          </p:sp>
          <p:sp>
            <p:nvSpPr>
              <p:cNvPr id="45" name="TextBox 44"/>
              <p:cNvSpPr txBox="1"/>
              <p:nvPr/>
            </p:nvSpPr>
            <p:spPr>
              <a:xfrm>
                <a:off x="3610626" y="1817700"/>
                <a:ext cx="807258" cy="243148"/>
              </a:xfrm>
              <a:prstGeom prst="rect">
                <a:avLst/>
              </a:prstGeom>
              <a:noFill/>
            </p:spPr>
            <p:txBody>
              <a:bodyPr wrap="square" lIns="0" tIns="0" rIns="0" bIns="0" rtlCol="0">
                <a:normAutofit fontScale="85000" lnSpcReduction="10000"/>
              </a:bodyPr>
              <a:lstStyle/>
              <a:p>
                <a:pPr algn="ctr"/>
                <a:r>
                  <a:rPr lang="en-GB" b="1" dirty="0" smtClean="0">
                    <a:solidFill>
                      <a:prstClr val="black"/>
                    </a:solidFill>
                    <a:latin typeface="Arial" pitchFamily="34" charset="0"/>
                    <a:cs typeface="Arial" pitchFamily="34" charset="0"/>
                  </a:rPr>
                  <a:t>7 Elders</a:t>
                </a:r>
                <a:endParaRPr lang="en-GB" b="1" dirty="0">
                  <a:solidFill>
                    <a:prstClr val="white"/>
                  </a:solidFill>
                  <a:latin typeface="Arial" pitchFamily="34" charset="0"/>
                  <a:cs typeface="Arial" pitchFamily="34" charset="0"/>
                </a:endParaRPr>
              </a:p>
            </p:txBody>
          </p:sp>
        </p:grpSp>
        <p:grpSp>
          <p:nvGrpSpPr>
            <p:cNvPr id="78" name="Group 77"/>
            <p:cNvGrpSpPr>
              <a:grpSpLocks noChangeAspect="1"/>
            </p:cNvGrpSpPr>
            <p:nvPr/>
          </p:nvGrpSpPr>
          <p:grpSpPr>
            <a:xfrm>
              <a:off x="2581399" y="1534527"/>
              <a:ext cx="3899816" cy="3906434"/>
              <a:chOff x="7582508" y="3419248"/>
              <a:chExt cx="3491146" cy="2863521"/>
            </a:xfrm>
          </p:grpSpPr>
          <p:cxnSp>
            <p:nvCxnSpPr>
              <p:cNvPr id="74" name="Straight Connector 73"/>
              <p:cNvCxnSpPr/>
              <p:nvPr/>
            </p:nvCxnSpPr>
            <p:spPr>
              <a:xfrm flipH="1">
                <a:off x="7582702" y="3419248"/>
                <a:ext cx="1745379" cy="1418120"/>
              </a:xfrm>
              <a:prstGeom prst="line">
                <a:avLst/>
              </a:prstGeom>
              <a:ln w="38100">
                <a:solidFill>
                  <a:srgbClr val="00B050"/>
                </a:solidFill>
                <a:prstDash val="sysDash"/>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7582508" y="4864491"/>
                <a:ext cx="1745573" cy="1418278"/>
              </a:xfrm>
              <a:prstGeom prst="line">
                <a:avLst/>
              </a:prstGeom>
              <a:ln w="38100">
                <a:solidFill>
                  <a:srgbClr val="00B050"/>
                </a:solidFill>
                <a:prstDash val="sysDash"/>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9328080" y="3439486"/>
                <a:ext cx="1745573" cy="1418278"/>
              </a:xfrm>
              <a:prstGeom prst="line">
                <a:avLst/>
              </a:prstGeom>
              <a:ln w="38100">
                <a:solidFill>
                  <a:srgbClr val="00B050"/>
                </a:solidFill>
                <a:prstDash val="sysDash"/>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H="1">
                <a:off x="9328081" y="4846377"/>
                <a:ext cx="1745573" cy="1418120"/>
              </a:xfrm>
              <a:prstGeom prst="line">
                <a:avLst/>
              </a:prstGeom>
              <a:ln w="38100">
                <a:solidFill>
                  <a:srgbClr val="00B050"/>
                </a:solidFill>
                <a:prstDash val="sysDash"/>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7322635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tx1"/>
                  </a:outerShdw>
                </a:effectLst>
              </a:rPr>
              <a:t>The </a:t>
            </a:r>
            <a:r>
              <a:rPr lang="en-GB" sz="4400" dirty="0">
                <a:effectLst>
                  <a:outerShdw blurRad="38100" dist="38100" dir="2700000" algn="ctr" rotWithShape="0">
                    <a:schemeClr val="tx1"/>
                  </a:outerShdw>
                </a:effectLst>
              </a:rPr>
              <a:t>entire world has already experienced much unpleasant shaking; the shaking soon will become an "earthquake of the Father's wind of the Spirit." It will shake </a:t>
            </a:r>
            <a:r>
              <a:rPr lang="en-GB" sz="4400" dirty="0" smtClean="0">
                <a:effectLst>
                  <a:outerShdw blurRad="38100" dist="38100" dir="2700000" algn="ctr" rotWithShape="0">
                    <a:schemeClr val="tx1"/>
                  </a:outerShdw>
                </a:effectLst>
              </a:rPr>
              <a:t>the </a:t>
            </a:r>
            <a:r>
              <a:rPr lang="en-GB" sz="4400" dirty="0">
                <a:effectLst>
                  <a:outerShdw blurRad="38100" dist="38100" dir="2700000" algn="ctr" rotWithShape="0">
                    <a:schemeClr val="tx1"/>
                  </a:outerShdw>
                </a:effectLst>
              </a:rPr>
              <a:t>whole world to its knees for completely repentant hearts turned back to our Lord God!</a:t>
            </a:r>
          </a:p>
        </p:txBody>
      </p:sp>
    </p:spTree>
    <p:extLst>
      <p:ext uri="{BB962C8B-B14F-4D97-AF65-F5344CB8AC3E}">
        <p14:creationId xmlns:p14="http://schemas.microsoft.com/office/powerpoint/2010/main" val="20205055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lnSpcReduction="10000"/>
          </a:bodyPr>
          <a:lstStyle/>
          <a:p>
            <a:pPr>
              <a:lnSpc>
                <a:spcPct val="110000"/>
              </a:lnSpc>
              <a:spcBef>
                <a:spcPts val="600"/>
              </a:spcBef>
            </a:pPr>
            <a:r>
              <a:rPr lang="en-GB" sz="4400" dirty="0" smtClean="0">
                <a:effectLst>
                  <a:outerShdw blurRad="38100" dist="38100" dir="2700000" algn="ctr" rotWithShape="0">
                    <a:schemeClr val="tx1"/>
                  </a:outerShdw>
                </a:effectLst>
              </a:rPr>
              <a:t>Transformation</a:t>
            </a:r>
            <a:endParaRPr lang="en-GB" sz="4400" dirty="0">
              <a:effectLst>
                <a:outerShdw blurRad="38100" dist="38100" dir="2700000" algn="ctr" rotWithShape="0">
                  <a:schemeClr val="tx1"/>
                </a:outerShdw>
              </a:effectLst>
            </a:endParaRPr>
          </a:p>
          <a:p>
            <a:pPr>
              <a:lnSpc>
                <a:spcPct val="110000"/>
              </a:lnSpc>
              <a:spcBef>
                <a:spcPts val="600"/>
              </a:spcBef>
            </a:pPr>
            <a:r>
              <a:rPr lang="en-GB" sz="4400" dirty="0">
                <a:effectLst>
                  <a:outerShdw blurRad="38100" dist="38100" dir="2700000" algn="ctr" rotWithShape="0">
                    <a:schemeClr val="tx1"/>
                  </a:outerShdw>
                </a:effectLst>
              </a:rPr>
              <a:t>The Lord etched into my heart that His desire was to restore that which was lost and to have His people become transformed into His image like pure gold. We must focus upon the desire of God's heart and leave our own humanistic thinking and carnal minds out of the equation</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30222276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85000" lnSpcReduction="20000"/>
          </a:bodyPr>
          <a:lstStyle/>
          <a:p>
            <a:pPr>
              <a:lnSpc>
                <a:spcPct val="120000"/>
              </a:lnSpc>
              <a:spcBef>
                <a:spcPts val="600"/>
              </a:spcBef>
            </a:pPr>
            <a:r>
              <a:rPr lang="en-GB" sz="4400" dirty="0" smtClean="0">
                <a:effectLst>
                  <a:outerShdw blurRad="38100" dist="38100" dir="2700000" algn="ctr" rotWithShape="0">
                    <a:schemeClr val="tx1"/>
                  </a:outerShdw>
                </a:effectLst>
              </a:rPr>
              <a:t>Consuming Glory, Romans </a:t>
            </a:r>
            <a:r>
              <a:rPr lang="en-GB" sz="4400" dirty="0">
                <a:effectLst>
                  <a:outerShdw blurRad="38100" dist="38100" dir="2700000" algn="ctr" rotWithShape="0">
                    <a:schemeClr val="tx1"/>
                  </a:outerShdw>
                </a:effectLst>
              </a:rPr>
              <a:t>12:2 (NLT) Don't copy the </a:t>
            </a:r>
            <a:r>
              <a:rPr lang="en-GB" sz="4400" dirty="0" smtClean="0">
                <a:effectLst>
                  <a:outerShdw blurRad="38100" dist="38100" dir="2700000" algn="ctr" rotWithShape="0">
                    <a:schemeClr val="tx1"/>
                  </a:outerShdw>
                </a:effectLst>
              </a:rPr>
              <a:t>behaviour </a:t>
            </a:r>
            <a:r>
              <a:rPr lang="en-GB" sz="4400" dirty="0">
                <a:effectLst>
                  <a:outerShdw blurRad="38100" dist="38100" dir="2700000" algn="ctr" rotWithShape="0">
                    <a:schemeClr val="tx1"/>
                  </a:outerShdw>
                </a:effectLst>
              </a:rPr>
              <a:t>and customs of this world, but let God transform you into a new person by changing the way you think. Then you will learn to know God's will for you, which is good and pleasing and perfect. </a:t>
            </a:r>
            <a:endParaRPr lang="en-GB" sz="4400" dirty="0" smtClean="0">
              <a:effectLst>
                <a:outerShdw blurRad="38100" dist="38100" dir="2700000" algn="ctr" rotWithShape="0">
                  <a:schemeClr val="tx1"/>
                </a:outerShdw>
              </a:effectLst>
            </a:endParaRPr>
          </a:p>
          <a:p>
            <a:pPr>
              <a:lnSpc>
                <a:spcPct val="120000"/>
              </a:lnSpc>
              <a:spcBef>
                <a:spcPts val="600"/>
              </a:spcBef>
            </a:pPr>
            <a:r>
              <a:rPr lang="en-GB" sz="4400" dirty="0" smtClean="0">
                <a:effectLst>
                  <a:outerShdw blurRad="38100" dist="38100" dir="2700000" algn="ctr" rotWithShape="0">
                    <a:schemeClr val="tx1"/>
                  </a:outerShdw>
                </a:effectLst>
              </a:rPr>
              <a:t>This </a:t>
            </a:r>
            <a:r>
              <a:rPr lang="en-GB" sz="4400" dirty="0">
                <a:effectLst>
                  <a:outerShdw blurRad="38100" dist="38100" dir="2700000" algn="ctr" rotWithShape="0">
                    <a:schemeClr val="tx1"/>
                  </a:outerShdw>
                </a:effectLst>
              </a:rPr>
              <a:t>time the awakening will cause a major worldwide global transformation and many nations will begin to turn to the Lord in a single day!</a:t>
            </a:r>
          </a:p>
          <a:p>
            <a:pPr marL="0" indent="0">
              <a:buNone/>
            </a:pP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41798122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a:bodyPr>
          <a:lstStyle/>
          <a:p>
            <a:pPr>
              <a:lnSpc>
                <a:spcPct val="110000"/>
              </a:lnSpc>
              <a:spcBef>
                <a:spcPts val="600"/>
              </a:spcBef>
            </a:pPr>
            <a:r>
              <a:rPr lang="en-GB" sz="4400" dirty="0" smtClean="0">
                <a:effectLst>
                  <a:outerShdw blurRad="38100" dist="38100" dir="2700000" algn="ctr" rotWithShape="0">
                    <a:schemeClr val="tx1"/>
                  </a:outerShdw>
                </a:effectLst>
              </a:rPr>
              <a:t>The </a:t>
            </a:r>
            <a:r>
              <a:rPr lang="en-GB" sz="4400" dirty="0">
                <a:effectLst>
                  <a:outerShdw blurRad="38100" dist="38100" dir="2700000" algn="ctr" rotWithShape="0">
                    <a:schemeClr val="tx1"/>
                  </a:outerShdw>
                </a:effectLst>
              </a:rPr>
              <a:t>Father's word TRANSFORMATION highlighted the sparkling, new, heavenly gold that I had seen in the memo from the Transformation Angel. This beyond-earthly, pure-gold hue represents the totally changed hearts turned back to the Father that were purified and freed from any defects of this world.</a:t>
            </a:r>
          </a:p>
        </p:txBody>
      </p:sp>
    </p:spTree>
    <p:extLst>
      <p:ext uri="{BB962C8B-B14F-4D97-AF65-F5344CB8AC3E}">
        <p14:creationId xmlns:p14="http://schemas.microsoft.com/office/powerpoint/2010/main" val="3547491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lnSpcReduction="20000"/>
          </a:bodyPr>
          <a:lstStyle/>
          <a:p>
            <a:pPr>
              <a:lnSpc>
                <a:spcPct val="110000"/>
              </a:lnSpc>
              <a:spcBef>
                <a:spcPts val="600"/>
              </a:spcBef>
            </a:pPr>
            <a:r>
              <a:rPr lang="en-GB" sz="4400" dirty="0">
                <a:effectLst>
                  <a:outerShdw blurRad="38100" dist="38100" dir="2700000" algn="ctr" rotWithShape="0">
                    <a:schemeClr val="tx1"/>
                  </a:outerShdw>
                </a:effectLst>
              </a:rPr>
              <a:t>As I pondered this word "transformation," the Father spoke gently to my heart that He has given us the ability not only to be free from all sin but also to move us into the continual purification growth process of being transformed into His image – a "smelting" process that takes each of us into a new level of being transformed from "glory to glory</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184245135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85000" lnSpcReduction="10000"/>
          </a:bodyPr>
          <a:lstStyle/>
          <a:p>
            <a:r>
              <a:rPr lang="en-GB" sz="4400" dirty="0" smtClean="0">
                <a:effectLst>
                  <a:outerShdw blurRad="38100" dist="38100" dir="2700000" algn="ctr" rotWithShape="0">
                    <a:schemeClr val="tx1"/>
                  </a:outerShdw>
                </a:effectLst>
              </a:rPr>
              <a:t>2 </a:t>
            </a:r>
            <a:r>
              <a:rPr lang="en-GB" sz="4400" dirty="0">
                <a:effectLst>
                  <a:outerShdw blurRad="38100" dist="38100" dir="2700000" algn="ctr" rotWithShape="0">
                    <a:schemeClr val="tx1"/>
                  </a:outerShdw>
                </a:effectLst>
              </a:rPr>
              <a:t>Corinthians 3:18 (NASB) But we all, with unveiled face, beholding as in a mirror the glory of the Lord, are being transformed into the same image from glory to glory, just as from the Lord, the Spirit</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a:p>
            <a:r>
              <a:rPr lang="en-GB" sz="4400" dirty="0">
                <a:effectLst>
                  <a:outerShdw blurRad="38100" dist="38100" dir="2700000" algn="ctr" rotWithShape="0">
                    <a:schemeClr val="tx1"/>
                  </a:outerShdw>
                </a:effectLst>
              </a:rPr>
              <a:t>So all of us with removed veils (through the Blood of Jesus) can see and reflect the glory of the Lord. And the Lord – who is the Spirit – makes us more and more like him as we are continually being "transformed" (changed) into His glorious image.</a:t>
            </a:r>
          </a:p>
        </p:txBody>
      </p:sp>
    </p:spTree>
    <p:extLst>
      <p:ext uri="{BB962C8B-B14F-4D97-AF65-F5344CB8AC3E}">
        <p14:creationId xmlns:p14="http://schemas.microsoft.com/office/powerpoint/2010/main" val="15687363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a:effectLst>
                  <a:outerShdw blurRad="38100" dist="38100" dir="2700000" algn="ctr" rotWithShape="0">
                    <a:schemeClr val="tx1"/>
                  </a:outerShdw>
                </a:effectLst>
              </a:rPr>
              <a:t>The Lord wants the redeemed followers of Jesus to become mature in the "refiner's fire," so when we offer His love to those desperate for TRUE LOVE, they will see through our lives the image of our Abba Father as we become fully engaged in our assignments</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113737756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tx1"/>
                  </a:outerShdw>
                </a:effectLst>
              </a:rPr>
              <a:t>This </a:t>
            </a:r>
            <a:r>
              <a:rPr lang="en-GB" sz="4400" dirty="0">
                <a:effectLst>
                  <a:outerShdw blurRad="38100" dist="38100" dir="2700000" algn="ctr" rotWithShape="0">
                    <a:schemeClr val="tx1"/>
                  </a:outerShdw>
                </a:effectLst>
              </a:rPr>
              <a:t>is a different kind of transformation, one like never before in history. I can still hear that piercing breath of God's voice penetrating my being with these words, "As in the days of Esther, you, the Bride of Christ, were changed to be a transformer for 'such a time as this.'"</a:t>
            </a:r>
          </a:p>
        </p:txBody>
      </p:sp>
    </p:spTree>
    <p:extLst>
      <p:ext uri="{BB962C8B-B14F-4D97-AF65-F5344CB8AC3E}">
        <p14:creationId xmlns:p14="http://schemas.microsoft.com/office/powerpoint/2010/main" val="321006766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85000" lnSpcReduction="10000"/>
          </a:bodyPr>
          <a:lstStyle/>
          <a:p>
            <a:r>
              <a:rPr lang="en-GB" sz="4400" dirty="0">
                <a:effectLst>
                  <a:outerShdw blurRad="38100" dist="38100" dir="2700000" algn="ctr" rotWithShape="0">
                    <a:schemeClr val="tx1"/>
                  </a:outerShdw>
                </a:effectLst>
              </a:rPr>
              <a:t>It's Transformation </a:t>
            </a:r>
            <a:r>
              <a:rPr lang="en-GB" sz="4400" dirty="0" smtClean="0">
                <a:effectLst>
                  <a:outerShdw blurRad="38100" dist="38100" dir="2700000" algn="ctr" rotWithShape="0">
                    <a:schemeClr val="tx1"/>
                  </a:outerShdw>
                </a:effectLst>
              </a:rPr>
              <a:t>Time</a:t>
            </a:r>
            <a:endParaRPr lang="en-GB" sz="4400" dirty="0">
              <a:effectLst>
                <a:outerShdw blurRad="38100" dist="38100" dir="2700000" algn="ctr" rotWithShape="0">
                  <a:schemeClr val="tx1"/>
                </a:outerShdw>
              </a:effectLst>
            </a:endParaRPr>
          </a:p>
          <a:p>
            <a:r>
              <a:rPr lang="en-GB" sz="4400" dirty="0">
                <a:effectLst>
                  <a:outerShdw blurRad="38100" dist="38100" dir="2700000" algn="ctr" rotWithShape="0">
                    <a:schemeClr val="tx1"/>
                  </a:outerShdw>
                </a:effectLst>
              </a:rPr>
              <a:t>The Lord sent the Angel of Transformation to awaken us from sleep, to give us the message of activation of our lives, to genuinely change (transform) us into the image of the heart of our Father for the entire world to desire Him. As we adhere to our "processing" journey of becoming more like Jesus, then we offer Messiah Jesus to hurting people, demonstrating that Father's righteousness is ours through all Jesus already accomplished</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125053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tx1"/>
                  </a:outerShdw>
                </a:effectLst>
              </a:rPr>
              <a:t>We </a:t>
            </a:r>
            <a:r>
              <a:rPr lang="en-GB" sz="4400" dirty="0">
                <a:effectLst>
                  <a:outerShdw blurRad="38100" dist="38100" dir="2700000" algn="ctr" rotWithShape="0">
                    <a:schemeClr val="tx1"/>
                  </a:outerShdw>
                </a:effectLst>
              </a:rPr>
              <a:t>have a perfect love letter from Heaven through Jesus given to us because of the ultimate price He paid for our transformation. In this love letter is the WIND of the anointing of the Father, now blowing a fresh message of His heart of holy FIRE</a:t>
            </a:r>
            <a:r>
              <a:rPr lang="en-GB" sz="4400" dirty="0" smtClean="0">
                <a:effectLst>
                  <a:outerShdw blurRad="38100" dist="38100" dir="2700000" algn="ctr" rotWithShape="0">
                    <a:schemeClr val="tx1"/>
                  </a:outerShdw>
                </a:effectLst>
              </a:rPr>
              <a:t>.</a:t>
            </a: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21546960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Freeform 20"/>
          <p:cNvSpPr/>
          <p:nvPr/>
        </p:nvSpPr>
        <p:spPr>
          <a:xfrm>
            <a:off x="1527556" y="2206851"/>
            <a:ext cx="6733883" cy="3600400"/>
          </a:xfrm>
          <a:custGeom>
            <a:avLst/>
            <a:gdLst>
              <a:gd name="connsiteX0" fmla="*/ 0 w 7378700"/>
              <a:gd name="connsiteY0" fmla="*/ 3238500 h 3238500"/>
              <a:gd name="connsiteX1" fmla="*/ 1308100 w 7378700"/>
              <a:gd name="connsiteY1" fmla="*/ 1587500 h 3238500"/>
              <a:gd name="connsiteX2" fmla="*/ 3784600 w 7378700"/>
              <a:gd name="connsiteY2" fmla="*/ 571500 h 3238500"/>
              <a:gd name="connsiteX3" fmla="*/ 6883400 w 7378700"/>
              <a:gd name="connsiteY3" fmla="*/ 76200 h 3238500"/>
              <a:gd name="connsiteX4" fmla="*/ 7378700 w 7378700"/>
              <a:gd name="connsiteY4" fmla="*/ 0 h 3238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8700" h="3238500">
                <a:moveTo>
                  <a:pt x="0" y="3238500"/>
                </a:moveTo>
                <a:cubicBezTo>
                  <a:pt x="338666" y="2635250"/>
                  <a:pt x="677333" y="2032000"/>
                  <a:pt x="1308100" y="1587500"/>
                </a:cubicBezTo>
                <a:cubicBezTo>
                  <a:pt x="1938867" y="1143000"/>
                  <a:pt x="2855383" y="823383"/>
                  <a:pt x="3784600" y="571500"/>
                </a:cubicBezTo>
                <a:cubicBezTo>
                  <a:pt x="4713817" y="319617"/>
                  <a:pt x="6883400" y="76200"/>
                  <a:pt x="6883400" y="76200"/>
                </a:cubicBezTo>
                <a:lnTo>
                  <a:pt x="7378700" y="0"/>
                </a:lnTo>
              </a:path>
            </a:pathLst>
          </a:custGeom>
          <a:noFill/>
          <a:ln w="101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14" name="Freeform 13"/>
          <p:cNvSpPr/>
          <p:nvPr/>
        </p:nvSpPr>
        <p:spPr>
          <a:xfrm>
            <a:off x="471261" y="1737385"/>
            <a:ext cx="7267898" cy="3445954"/>
          </a:xfrm>
          <a:custGeom>
            <a:avLst/>
            <a:gdLst>
              <a:gd name="connsiteX0" fmla="*/ 0 w 7378700"/>
              <a:gd name="connsiteY0" fmla="*/ 3238500 h 3238500"/>
              <a:gd name="connsiteX1" fmla="*/ 1308100 w 7378700"/>
              <a:gd name="connsiteY1" fmla="*/ 1587500 h 3238500"/>
              <a:gd name="connsiteX2" fmla="*/ 3784600 w 7378700"/>
              <a:gd name="connsiteY2" fmla="*/ 571500 h 3238500"/>
              <a:gd name="connsiteX3" fmla="*/ 6883400 w 7378700"/>
              <a:gd name="connsiteY3" fmla="*/ 76200 h 3238500"/>
              <a:gd name="connsiteX4" fmla="*/ 7378700 w 7378700"/>
              <a:gd name="connsiteY4" fmla="*/ 0 h 3238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8700" h="3238500">
                <a:moveTo>
                  <a:pt x="0" y="3238500"/>
                </a:moveTo>
                <a:cubicBezTo>
                  <a:pt x="338666" y="2635250"/>
                  <a:pt x="677333" y="2032000"/>
                  <a:pt x="1308100" y="1587500"/>
                </a:cubicBezTo>
                <a:cubicBezTo>
                  <a:pt x="1938867" y="1143000"/>
                  <a:pt x="2855383" y="823383"/>
                  <a:pt x="3784600" y="571500"/>
                </a:cubicBezTo>
                <a:cubicBezTo>
                  <a:pt x="4713817" y="319617"/>
                  <a:pt x="6883400" y="76200"/>
                  <a:pt x="6883400" y="76200"/>
                </a:cubicBezTo>
                <a:lnTo>
                  <a:pt x="7378700" y="0"/>
                </a:lnTo>
              </a:path>
            </a:pathLst>
          </a:custGeom>
          <a:noFill/>
          <a:ln w="1016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cxnSp>
        <p:nvCxnSpPr>
          <p:cNvPr id="20" name="Straight Connector 19"/>
          <p:cNvCxnSpPr/>
          <p:nvPr/>
        </p:nvCxnSpPr>
        <p:spPr>
          <a:xfrm>
            <a:off x="7436425" y="1780793"/>
            <a:ext cx="692977" cy="456332"/>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993967" y="1844293"/>
            <a:ext cx="692977" cy="456332"/>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6551509" y="1902919"/>
            <a:ext cx="726122" cy="456332"/>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6082830" y="1995391"/>
            <a:ext cx="692977" cy="468000"/>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5523822" y="2072459"/>
            <a:ext cx="692977" cy="468000"/>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4932498" y="2132757"/>
            <a:ext cx="769026" cy="511636"/>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4366350" y="2300625"/>
            <a:ext cx="741349" cy="534268"/>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3785852" y="2447499"/>
            <a:ext cx="794040" cy="568156"/>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3310055" y="2600893"/>
            <a:ext cx="872817" cy="572336"/>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2848835" y="2784093"/>
            <a:ext cx="897628" cy="572542"/>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2451815" y="3015655"/>
            <a:ext cx="837260" cy="574980"/>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945277" y="3295553"/>
            <a:ext cx="925168" cy="590164"/>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1395519" y="3749293"/>
            <a:ext cx="1141473" cy="449188"/>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a:off x="999409" y="4325357"/>
            <a:ext cx="1130536" cy="382612"/>
          </a:xfrm>
          <a:prstGeom prst="line">
            <a:avLst/>
          </a:prstGeom>
          <a:ln w="63500"/>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a:off x="614417" y="4949431"/>
            <a:ext cx="1089184" cy="414908"/>
          </a:xfrm>
          <a:prstGeom prst="line">
            <a:avLst/>
          </a:prstGeom>
          <a:ln w="63500"/>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2211636" y="1"/>
            <a:ext cx="4176464" cy="332655"/>
          </a:xfrm>
          <a:prstGeom prst="rect">
            <a:avLst/>
          </a:prstGeom>
          <a:noFill/>
        </p:spPr>
        <p:txBody>
          <a:bodyPr wrap="square" lIns="0" tIns="0" rIns="0" bIns="0" rtlCol="0">
            <a:noAutofit/>
          </a:bodyPr>
          <a:lstStyle/>
          <a:p>
            <a:pPr algn="ctr"/>
            <a:r>
              <a:rPr lang="en-GB" sz="2800" dirty="0" smtClean="0">
                <a:solidFill>
                  <a:prstClr val="black"/>
                </a:solidFill>
              </a:rPr>
              <a:t>Freedom Equipping Track </a:t>
            </a:r>
            <a:endParaRPr lang="en-GB" sz="2800" dirty="0">
              <a:solidFill>
                <a:prstClr val="black"/>
              </a:solidFill>
            </a:endParaRPr>
          </a:p>
        </p:txBody>
      </p:sp>
      <p:sp>
        <p:nvSpPr>
          <p:cNvPr id="85" name="TextBox 84"/>
          <p:cNvSpPr txBox="1"/>
          <p:nvPr/>
        </p:nvSpPr>
        <p:spPr>
          <a:xfrm>
            <a:off x="-69601" y="5354687"/>
            <a:ext cx="1723201" cy="332655"/>
          </a:xfrm>
          <a:prstGeom prst="rect">
            <a:avLst/>
          </a:prstGeom>
          <a:noFill/>
        </p:spPr>
        <p:txBody>
          <a:bodyPr wrap="square" lIns="0" tIns="0" rIns="0" bIns="0" rtlCol="0">
            <a:normAutofit/>
          </a:bodyPr>
          <a:lstStyle/>
          <a:p>
            <a:pPr algn="ctr"/>
            <a:r>
              <a:rPr lang="en-GB" dirty="0" smtClean="0">
                <a:solidFill>
                  <a:prstClr val="black"/>
                </a:solidFill>
              </a:rPr>
              <a:t>Revelation Rail </a:t>
            </a:r>
            <a:endParaRPr lang="en-GB" dirty="0">
              <a:solidFill>
                <a:prstClr val="black"/>
              </a:solidFill>
            </a:endParaRPr>
          </a:p>
        </p:txBody>
      </p:sp>
      <p:sp>
        <p:nvSpPr>
          <p:cNvPr id="86" name="TextBox 85"/>
          <p:cNvSpPr txBox="1"/>
          <p:nvPr/>
        </p:nvSpPr>
        <p:spPr>
          <a:xfrm>
            <a:off x="792000" y="5902813"/>
            <a:ext cx="2483768" cy="332655"/>
          </a:xfrm>
          <a:prstGeom prst="rect">
            <a:avLst/>
          </a:prstGeom>
          <a:noFill/>
        </p:spPr>
        <p:txBody>
          <a:bodyPr wrap="square" lIns="0" tIns="0" rIns="0" bIns="0" rtlCol="0">
            <a:normAutofit/>
          </a:bodyPr>
          <a:lstStyle/>
          <a:p>
            <a:pPr algn="ctr"/>
            <a:r>
              <a:rPr lang="en-GB" dirty="0" smtClean="0">
                <a:solidFill>
                  <a:prstClr val="black"/>
                </a:solidFill>
              </a:rPr>
              <a:t>Transformation Rail</a:t>
            </a:r>
            <a:endParaRPr lang="en-GB" dirty="0">
              <a:solidFill>
                <a:prstClr val="black"/>
              </a:solidFill>
            </a:endParaRPr>
          </a:p>
        </p:txBody>
      </p:sp>
      <p:sp>
        <p:nvSpPr>
          <p:cNvPr id="87" name="TextBox 86"/>
          <p:cNvSpPr txBox="1"/>
          <p:nvPr/>
        </p:nvSpPr>
        <p:spPr>
          <a:xfrm>
            <a:off x="6625006" y="520849"/>
            <a:ext cx="1844036" cy="517031"/>
          </a:xfrm>
          <a:prstGeom prst="rect">
            <a:avLst/>
          </a:prstGeom>
          <a:noFill/>
        </p:spPr>
        <p:txBody>
          <a:bodyPr wrap="square" lIns="0" tIns="0" rIns="0" bIns="0" rtlCol="0">
            <a:normAutofit lnSpcReduction="10000"/>
          </a:bodyPr>
          <a:lstStyle/>
          <a:p>
            <a:pPr algn="ctr"/>
            <a:r>
              <a:rPr lang="en-GB" dirty="0" smtClean="0">
                <a:solidFill>
                  <a:prstClr val="black"/>
                </a:solidFill>
              </a:rPr>
              <a:t>5 Rivers Spiritual </a:t>
            </a:r>
            <a:br>
              <a:rPr lang="en-GB" dirty="0" smtClean="0">
                <a:solidFill>
                  <a:prstClr val="black"/>
                </a:solidFill>
              </a:rPr>
            </a:br>
            <a:r>
              <a:rPr lang="en-GB" dirty="0" smtClean="0">
                <a:solidFill>
                  <a:prstClr val="black"/>
                </a:solidFill>
              </a:rPr>
              <a:t>Foundations</a:t>
            </a:r>
          </a:p>
        </p:txBody>
      </p:sp>
      <p:sp>
        <p:nvSpPr>
          <p:cNvPr id="91" name="TextBox 90"/>
          <p:cNvSpPr txBox="1"/>
          <p:nvPr/>
        </p:nvSpPr>
        <p:spPr>
          <a:xfrm>
            <a:off x="6628606" y="4465154"/>
            <a:ext cx="2407889" cy="2204206"/>
          </a:xfrm>
          <a:prstGeom prst="rect">
            <a:avLst/>
          </a:prstGeom>
          <a:noFill/>
        </p:spPr>
        <p:txBody>
          <a:bodyPr wrap="square" lIns="0" tIns="0" rIns="0" bIns="0" rtlCol="0">
            <a:normAutofit lnSpcReduction="10000"/>
          </a:bodyPr>
          <a:lstStyle/>
          <a:p>
            <a:pPr algn="ctr">
              <a:lnSpc>
                <a:spcPct val="120000"/>
              </a:lnSpc>
            </a:pPr>
            <a:r>
              <a:rPr lang="en-GB" dirty="0" smtClean="0">
                <a:solidFill>
                  <a:prstClr val="black"/>
                </a:solidFill>
              </a:rPr>
              <a:t>Rom 12:1-2</a:t>
            </a:r>
          </a:p>
          <a:p>
            <a:pPr algn="ctr">
              <a:lnSpc>
                <a:spcPct val="120000"/>
              </a:lnSpc>
            </a:pPr>
            <a:r>
              <a:rPr lang="en-GB" dirty="0" smtClean="0">
                <a:solidFill>
                  <a:prstClr val="black"/>
                </a:solidFill>
              </a:rPr>
              <a:t>Forgive &amp; Release</a:t>
            </a:r>
          </a:p>
          <a:p>
            <a:pPr algn="ctr">
              <a:lnSpc>
                <a:spcPct val="120000"/>
              </a:lnSpc>
            </a:pPr>
            <a:r>
              <a:rPr lang="en-GB" dirty="0" smtClean="0">
                <a:solidFill>
                  <a:prstClr val="black"/>
                </a:solidFill>
              </a:rPr>
              <a:t>Lie Busting</a:t>
            </a:r>
          </a:p>
          <a:p>
            <a:pPr algn="ctr">
              <a:lnSpc>
                <a:spcPct val="120000"/>
              </a:lnSpc>
            </a:pPr>
            <a:r>
              <a:rPr lang="en-GB" dirty="0" smtClean="0">
                <a:solidFill>
                  <a:prstClr val="black"/>
                </a:solidFill>
              </a:rPr>
              <a:t>Roots </a:t>
            </a:r>
            <a:r>
              <a:rPr lang="en-GB" dirty="0">
                <a:solidFill>
                  <a:prstClr val="black"/>
                </a:solidFill>
              </a:rPr>
              <a:t>&amp; </a:t>
            </a:r>
            <a:r>
              <a:rPr lang="en-GB" dirty="0" smtClean="0">
                <a:solidFill>
                  <a:prstClr val="black"/>
                </a:solidFill>
              </a:rPr>
              <a:t>Fruits</a:t>
            </a:r>
          </a:p>
          <a:p>
            <a:pPr algn="ctr">
              <a:lnSpc>
                <a:spcPct val="120000"/>
              </a:lnSpc>
            </a:pPr>
            <a:r>
              <a:rPr lang="en-GB" dirty="0" smtClean="0">
                <a:solidFill>
                  <a:prstClr val="black"/>
                </a:solidFill>
              </a:rPr>
              <a:t>Trauma to transformation</a:t>
            </a:r>
          </a:p>
          <a:p>
            <a:pPr algn="ctr">
              <a:lnSpc>
                <a:spcPct val="120000"/>
              </a:lnSpc>
            </a:pPr>
            <a:r>
              <a:rPr lang="en-GB" dirty="0" smtClean="0">
                <a:solidFill>
                  <a:prstClr val="black"/>
                </a:solidFill>
              </a:rPr>
              <a:t>Familiar spirits</a:t>
            </a:r>
          </a:p>
          <a:p>
            <a:pPr algn="ctr">
              <a:lnSpc>
                <a:spcPct val="120000"/>
              </a:lnSpc>
            </a:pPr>
            <a:r>
              <a:rPr lang="en-GB" dirty="0" smtClean="0">
                <a:solidFill>
                  <a:prstClr val="black"/>
                </a:solidFill>
              </a:rPr>
              <a:t>Deliverance</a:t>
            </a:r>
          </a:p>
          <a:p>
            <a:pPr algn="ctr"/>
            <a:endParaRPr lang="en-GB" dirty="0">
              <a:solidFill>
                <a:prstClr val="black"/>
              </a:solidFill>
            </a:endParaRPr>
          </a:p>
        </p:txBody>
      </p:sp>
      <p:sp>
        <p:nvSpPr>
          <p:cNvPr id="92" name="TextBox 91"/>
          <p:cNvSpPr txBox="1"/>
          <p:nvPr/>
        </p:nvSpPr>
        <p:spPr>
          <a:xfrm>
            <a:off x="5933044" y="1349943"/>
            <a:ext cx="1383924" cy="301547"/>
          </a:xfrm>
          <a:prstGeom prst="rect">
            <a:avLst/>
          </a:prstGeom>
          <a:noFill/>
        </p:spPr>
        <p:txBody>
          <a:bodyPr wrap="square" lIns="0" tIns="0" rIns="0" bIns="0" rtlCol="0">
            <a:normAutofit/>
          </a:bodyPr>
          <a:lstStyle/>
          <a:p>
            <a:pPr algn="ctr"/>
            <a:r>
              <a:rPr lang="en-GB" dirty="0" smtClean="0">
                <a:solidFill>
                  <a:prstClr val="black"/>
                </a:solidFill>
              </a:rPr>
              <a:t>Meditation</a:t>
            </a:r>
          </a:p>
        </p:txBody>
      </p:sp>
      <p:sp>
        <p:nvSpPr>
          <p:cNvPr id="93" name="TextBox 92"/>
          <p:cNvSpPr txBox="1"/>
          <p:nvPr/>
        </p:nvSpPr>
        <p:spPr>
          <a:xfrm>
            <a:off x="180645" y="2871740"/>
            <a:ext cx="2033884" cy="332655"/>
          </a:xfrm>
          <a:prstGeom prst="rect">
            <a:avLst/>
          </a:prstGeom>
          <a:noFill/>
        </p:spPr>
        <p:txBody>
          <a:bodyPr wrap="square" lIns="0" tIns="0" rIns="0" bIns="0" rtlCol="0">
            <a:normAutofit/>
          </a:bodyPr>
          <a:lstStyle/>
          <a:p>
            <a:pPr algn="ctr"/>
            <a:r>
              <a:rPr lang="en-GB" dirty="0" smtClean="0">
                <a:solidFill>
                  <a:prstClr val="black"/>
                </a:solidFill>
              </a:rPr>
              <a:t>Joshua Gen Groups </a:t>
            </a:r>
            <a:endParaRPr lang="en-GB" dirty="0">
              <a:solidFill>
                <a:prstClr val="black"/>
              </a:solidFill>
            </a:endParaRPr>
          </a:p>
        </p:txBody>
      </p:sp>
      <p:sp>
        <p:nvSpPr>
          <p:cNvPr id="94" name="TextBox 93"/>
          <p:cNvSpPr txBox="1"/>
          <p:nvPr/>
        </p:nvSpPr>
        <p:spPr>
          <a:xfrm>
            <a:off x="541413" y="2403871"/>
            <a:ext cx="2115418" cy="422845"/>
          </a:xfrm>
          <a:prstGeom prst="rect">
            <a:avLst/>
          </a:prstGeom>
          <a:noFill/>
        </p:spPr>
        <p:txBody>
          <a:bodyPr wrap="square" lIns="0" tIns="0" rIns="0" bIns="0" rtlCol="0">
            <a:normAutofit fontScale="92500" lnSpcReduction="20000"/>
          </a:bodyPr>
          <a:lstStyle/>
          <a:p>
            <a:pPr algn="ctr"/>
            <a:r>
              <a:rPr lang="en-GB" dirty="0" smtClean="0">
                <a:solidFill>
                  <a:prstClr val="black"/>
                </a:solidFill>
              </a:rPr>
              <a:t>Supernatural</a:t>
            </a:r>
            <a:br>
              <a:rPr lang="en-GB" dirty="0" smtClean="0">
                <a:solidFill>
                  <a:prstClr val="black"/>
                </a:solidFill>
              </a:rPr>
            </a:br>
            <a:r>
              <a:rPr lang="en-GB" dirty="0" smtClean="0">
                <a:solidFill>
                  <a:prstClr val="black"/>
                </a:solidFill>
              </a:rPr>
              <a:t>Ministry Training</a:t>
            </a:r>
            <a:endParaRPr lang="en-GB" dirty="0">
              <a:solidFill>
                <a:prstClr val="black"/>
              </a:solidFill>
            </a:endParaRPr>
          </a:p>
        </p:txBody>
      </p:sp>
      <p:sp>
        <p:nvSpPr>
          <p:cNvPr id="95" name="TextBox 94"/>
          <p:cNvSpPr txBox="1"/>
          <p:nvPr/>
        </p:nvSpPr>
        <p:spPr>
          <a:xfrm>
            <a:off x="2502638" y="1780793"/>
            <a:ext cx="2033884" cy="412300"/>
          </a:xfrm>
          <a:prstGeom prst="rect">
            <a:avLst/>
          </a:prstGeom>
          <a:noFill/>
        </p:spPr>
        <p:txBody>
          <a:bodyPr wrap="square" lIns="0" tIns="0" rIns="0" bIns="0" rtlCol="0">
            <a:normAutofit fontScale="85000" lnSpcReduction="10000"/>
          </a:bodyPr>
          <a:lstStyle/>
          <a:p>
            <a:pPr algn="ctr"/>
            <a:r>
              <a:rPr lang="en-GB" dirty="0" smtClean="0">
                <a:solidFill>
                  <a:prstClr val="black"/>
                </a:solidFill>
              </a:rPr>
              <a:t>Heavenly Encounters</a:t>
            </a:r>
            <a:br>
              <a:rPr lang="en-GB" dirty="0" smtClean="0">
                <a:solidFill>
                  <a:prstClr val="black"/>
                </a:solidFill>
              </a:rPr>
            </a:br>
            <a:r>
              <a:rPr lang="en-GB" dirty="0" smtClean="0">
                <a:solidFill>
                  <a:prstClr val="black"/>
                </a:solidFill>
              </a:rPr>
              <a:t>Foundations</a:t>
            </a:r>
            <a:endParaRPr lang="en-GB" dirty="0">
              <a:solidFill>
                <a:prstClr val="black"/>
              </a:solidFill>
            </a:endParaRPr>
          </a:p>
        </p:txBody>
      </p:sp>
      <p:sp>
        <p:nvSpPr>
          <p:cNvPr id="96" name="TextBox 95"/>
          <p:cNvSpPr txBox="1"/>
          <p:nvPr/>
        </p:nvSpPr>
        <p:spPr>
          <a:xfrm>
            <a:off x="5930308" y="2621812"/>
            <a:ext cx="2033884" cy="332655"/>
          </a:xfrm>
          <a:prstGeom prst="rect">
            <a:avLst/>
          </a:prstGeom>
          <a:noFill/>
        </p:spPr>
        <p:txBody>
          <a:bodyPr wrap="square" lIns="0" tIns="0" rIns="0" bIns="0" rtlCol="0">
            <a:normAutofit/>
          </a:bodyPr>
          <a:lstStyle/>
          <a:p>
            <a:pPr algn="ctr"/>
            <a:r>
              <a:rPr lang="en-GB" dirty="0" smtClean="0">
                <a:solidFill>
                  <a:prstClr val="black"/>
                </a:solidFill>
              </a:rPr>
              <a:t>Lie Busting</a:t>
            </a:r>
            <a:endParaRPr lang="en-GB" dirty="0">
              <a:solidFill>
                <a:prstClr val="black"/>
              </a:solidFill>
            </a:endParaRPr>
          </a:p>
        </p:txBody>
      </p:sp>
      <p:sp>
        <p:nvSpPr>
          <p:cNvPr id="32" name="TextBox 31"/>
          <p:cNvSpPr txBox="1"/>
          <p:nvPr/>
        </p:nvSpPr>
        <p:spPr>
          <a:xfrm>
            <a:off x="1832208" y="2207372"/>
            <a:ext cx="1731466" cy="332655"/>
          </a:xfrm>
          <a:prstGeom prst="rect">
            <a:avLst/>
          </a:prstGeom>
          <a:noFill/>
        </p:spPr>
        <p:txBody>
          <a:bodyPr wrap="square" lIns="0" tIns="0" rIns="0" bIns="0" rtlCol="0">
            <a:normAutofit/>
          </a:bodyPr>
          <a:lstStyle/>
          <a:p>
            <a:pPr algn="ctr"/>
            <a:r>
              <a:rPr lang="en-GB" dirty="0" smtClean="0">
                <a:solidFill>
                  <a:prstClr val="black"/>
                </a:solidFill>
              </a:rPr>
              <a:t>Court System</a:t>
            </a:r>
            <a:endParaRPr lang="en-GB" dirty="0">
              <a:solidFill>
                <a:prstClr val="black"/>
              </a:solidFill>
            </a:endParaRPr>
          </a:p>
        </p:txBody>
      </p:sp>
      <p:sp>
        <p:nvSpPr>
          <p:cNvPr id="33" name="TextBox 32"/>
          <p:cNvSpPr txBox="1"/>
          <p:nvPr/>
        </p:nvSpPr>
        <p:spPr>
          <a:xfrm>
            <a:off x="4847236" y="1114584"/>
            <a:ext cx="1083072" cy="332655"/>
          </a:xfrm>
          <a:prstGeom prst="rect">
            <a:avLst/>
          </a:prstGeom>
          <a:noFill/>
        </p:spPr>
        <p:txBody>
          <a:bodyPr wrap="square" lIns="0" tIns="0" rIns="0" bIns="0" rtlCol="0">
            <a:normAutofit/>
          </a:bodyPr>
          <a:lstStyle/>
          <a:p>
            <a:pPr algn="ctr"/>
            <a:r>
              <a:rPr lang="en-GB" dirty="0" smtClean="0">
                <a:solidFill>
                  <a:prstClr val="black"/>
                </a:solidFill>
              </a:rPr>
              <a:t>Gateways</a:t>
            </a:r>
            <a:endParaRPr lang="en-GB" dirty="0">
              <a:solidFill>
                <a:prstClr val="black"/>
              </a:solidFill>
            </a:endParaRPr>
          </a:p>
        </p:txBody>
      </p:sp>
      <p:sp>
        <p:nvSpPr>
          <p:cNvPr id="35" name="TextBox 34"/>
          <p:cNvSpPr txBox="1"/>
          <p:nvPr/>
        </p:nvSpPr>
        <p:spPr>
          <a:xfrm>
            <a:off x="4138931" y="1415504"/>
            <a:ext cx="1083072" cy="455885"/>
          </a:xfrm>
          <a:prstGeom prst="rect">
            <a:avLst/>
          </a:prstGeom>
          <a:noFill/>
        </p:spPr>
        <p:txBody>
          <a:bodyPr wrap="square" lIns="0" tIns="0" rIns="0" bIns="0" rtlCol="0">
            <a:normAutofit fontScale="92500" lnSpcReduction="20000"/>
          </a:bodyPr>
          <a:lstStyle/>
          <a:p>
            <a:pPr algn="ctr"/>
            <a:r>
              <a:rPr lang="en-GB" dirty="0" smtClean="0">
                <a:solidFill>
                  <a:prstClr val="black"/>
                </a:solidFill>
              </a:rPr>
              <a:t>Discovering</a:t>
            </a:r>
            <a:br>
              <a:rPr lang="en-GB" dirty="0" smtClean="0">
                <a:solidFill>
                  <a:prstClr val="black"/>
                </a:solidFill>
              </a:rPr>
            </a:br>
            <a:r>
              <a:rPr lang="en-GB" dirty="0" smtClean="0">
                <a:solidFill>
                  <a:prstClr val="black"/>
                </a:solidFill>
              </a:rPr>
              <a:t>Destiny</a:t>
            </a:r>
            <a:endParaRPr lang="en-GB" dirty="0">
              <a:solidFill>
                <a:prstClr val="black"/>
              </a:solidFill>
            </a:endParaRPr>
          </a:p>
        </p:txBody>
      </p:sp>
      <p:sp>
        <p:nvSpPr>
          <p:cNvPr id="36" name="TextBox 35"/>
          <p:cNvSpPr txBox="1"/>
          <p:nvPr/>
        </p:nvSpPr>
        <p:spPr>
          <a:xfrm>
            <a:off x="3452979" y="3590635"/>
            <a:ext cx="1657573" cy="514627"/>
          </a:xfrm>
          <a:prstGeom prst="rect">
            <a:avLst/>
          </a:prstGeom>
          <a:noFill/>
        </p:spPr>
        <p:txBody>
          <a:bodyPr wrap="square" lIns="0" tIns="0" rIns="0" bIns="0" rtlCol="0">
            <a:noAutofit/>
          </a:bodyPr>
          <a:lstStyle/>
          <a:p>
            <a:pPr algn="ctr"/>
            <a:r>
              <a:rPr lang="en-GB" dirty="0" smtClean="0">
                <a:solidFill>
                  <a:prstClr val="black"/>
                </a:solidFill>
              </a:rPr>
              <a:t>Healing  Rooms</a:t>
            </a:r>
            <a:endParaRPr lang="en-GB" dirty="0">
              <a:solidFill>
                <a:prstClr val="black"/>
              </a:solidFill>
            </a:endParaRPr>
          </a:p>
          <a:p>
            <a:pPr algn="ctr"/>
            <a:r>
              <a:rPr lang="en-GB" dirty="0" smtClean="0">
                <a:solidFill>
                  <a:prstClr val="black"/>
                </a:solidFill>
              </a:rPr>
              <a:t>Ministry</a:t>
            </a:r>
            <a:endParaRPr lang="en-GB" dirty="0">
              <a:solidFill>
                <a:prstClr val="black"/>
              </a:solidFill>
            </a:endParaRPr>
          </a:p>
        </p:txBody>
      </p:sp>
      <p:sp>
        <p:nvSpPr>
          <p:cNvPr id="40" name="TextBox 39"/>
          <p:cNvSpPr txBox="1"/>
          <p:nvPr/>
        </p:nvSpPr>
        <p:spPr>
          <a:xfrm>
            <a:off x="142067" y="6248215"/>
            <a:ext cx="2033884" cy="436117"/>
          </a:xfrm>
          <a:prstGeom prst="rect">
            <a:avLst/>
          </a:prstGeom>
          <a:noFill/>
        </p:spPr>
        <p:txBody>
          <a:bodyPr wrap="square" lIns="0" tIns="0" rIns="0" bIns="0" rtlCol="0">
            <a:normAutofit fontScale="92500" lnSpcReduction="20000"/>
          </a:bodyPr>
          <a:lstStyle/>
          <a:p>
            <a:pPr algn="ctr"/>
            <a:r>
              <a:rPr lang="en-GB" dirty="0" smtClean="0">
                <a:solidFill>
                  <a:prstClr val="black"/>
                </a:solidFill>
              </a:rPr>
              <a:t>Transformation</a:t>
            </a:r>
            <a:br>
              <a:rPr lang="en-GB" dirty="0" smtClean="0">
                <a:solidFill>
                  <a:prstClr val="black"/>
                </a:solidFill>
              </a:rPr>
            </a:br>
            <a:r>
              <a:rPr lang="en-GB" dirty="0" smtClean="0">
                <a:solidFill>
                  <a:prstClr val="black"/>
                </a:solidFill>
              </a:rPr>
              <a:t>Handbook</a:t>
            </a:r>
            <a:endParaRPr lang="en-GB" dirty="0">
              <a:solidFill>
                <a:prstClr val="black"/>
              </a:solidFill>
            </a:endParaRPr>
          </a:p>
        </p:txBody>
      </p:sp>
      <p:sp>
        <p:nvSpPr>
          <p:cNvPr id="41" name="TextBox 40"/>
          <p:cNvSpPr txBox="1"/>
          <p:nvPr/>
        </p:nvSpPr>
        <p:spPr>
          <a:xfrm>
            <a:off x="4138930" y="4592012"/>
            <a:ext cx="2290387" cy="1861324"/>
          </a:xfrm>
          <a:prstGeom prst="rect">
            <a:avLst/>
          </a:prstGeom>
          <a:noFill/>
        </p:spPr>
        <p:txBody>
          <a:bodyPr wrap="square" lIns="0" tIns="0" rIns="0" bIns="0" rtlCol="0">
            <a:normAutofit/>
          </a:bodyPr>
          <a:lstStyle/>
          <a:p>
            <a:pPr algn="ctr"/>
            <a:r>
              <a:rPr lang="en-GB" sz="2000" dirty="0" err="1" smtClean="0">
                <a:solidFill>
                  <a:prstClr val="black"/>
                </a:solidFill>
              </a:rPr>
              <a:t>Heb</a:t>
            </a:r>
            <a:r>
              <a:rPr lang="en-GB" sz="2000" dirty="0" smtClean="0">
                <a:solidFill>
                  <a:prstClr val="black"/>
                </a:solidFill>
              </a:rPr>
              <a:t> 4:12</a:t>
            </a:r>
          </a:p>
          <a:p>
            <a:pPr algn="ctr"/>
            <a:r>
              <a:rPr lang="en-GB" sz="2000" dirty="0" smtClean="0">
                <a:solidFill>
                  <a:prstClr val="black"/>
                </a:solidFill>
              </a:rPr>
              <a:t>3 levels</a:t>
            </a:r>
          </a:p>
          <a:p>
            <a:pPr algn="ctr"/>
            <a:r>
              <a:rPr lang="en-GB" sz="2000" dirty="0" smtClean="0">
                <a:solidFill>
                  <a:prstClr val="black"/>
                </a:solidFill>
              </a:rPr>
              <a:t>Soul/Spirit</a:t>
            </a:r>
          </a:p>
          <a:p>
            <a:pPr algn="ctr"/>
            <a:r>
              <a:rPr lang="en-GB" sz="2000" dirty="0" smtClean="0">
                <a:solidFill>
                  <a:prstClr val="black"/>
                </a:solidFill>
              </a:rPr>
              <a:t>Thoughts/Intentions</a:t>
            </a:r>
          </a:p>
          <a:p>
            <a:pPr algn="ctr"/>
            <a:r>
              <a:rPr lang="en-GB" sz="2000" dirty="0" smtClean="0">
                <a:solidFill>
                  <a:prstClr val="black"/>
                </a:solidFill>
              </a:rPr>
              <a:t>Bone/Marrow</a:t>
            </a:r>
            <a:endParaRPr lang="en-GB" sz="2000" dirty="0">
              <a:solidFill>
                <a:prstClr val="black"/>
              </a:solidFill>
            </a:endParaRPr>
          </a:p>
        </p:txBody>
      </p:sp>
      <p:sp>
        <p:nvSpPr>
          <p:cNvPr id="42" name="TextBox 41"/>
          <p:cNvSpPr txBox="1"/>
          <p:nvPr/>
        </p:nvSpPr>
        <p:spPr>
          <a:xfrm>
            <a:off x="6582464" y="1053542"/>
            <a:ext cx="1717588" cy="301547"/>
          </a:xfrm>
          <a:prstGeom prst="rect">
            <a:avLst/>
          </a:prstGeom>
          <a:noFill/>
        </p:spPr>
        <p:txBody>
          <a:bodyPr wrap="square" lIns="0" tIns="0" rIns="0" bIns="0" rtlCol="0">
            <a:normAutofit/>
          </a:bodyPr>
          <a:lstStyle/>
          <a:p>
            <a:pPr algn="ctr"/>
            <a:r>
              <a:rPr lang="en-GB" dirty="0" smtClean="0">
                <a:solidFill>
                  <a:prstClr val="black"/>
                </a:solidFill>
              </a:rPr>
              <a:t>Spirit Building</a:t>
            </a:r>
          </a:p>
        </p:txBody>
      </p:sp>
      <p:sp>
        <p:nvSpPr>
          <p:cNvPr id="44" name="TextBox 43"/>
          <p:cNvSpPr txBox="1"/>
          <p:nvPr/>
        </p:nvSpPr>
        <p:spPr>
          <a:xfrm>
            <a:off x="7829848" y="1431592"/>
            <a:ext cx="1388323" cy="439797"/>
          </a:xfrm>
          <a:prstGeom prst="rect">
            <a:avLst/>
          </a:prstGeom>
          <a:noFill/>
        </p:spPr>
        <p:txBody>
          <a:bodyPr wrap="square" lIns="0" tIns="0" rIns="0" bIns="0" rtlCol="0">
            <a:normAutofit fontScale="92500" lnSpcReduction="20000"/>
          </a:bodyPr>
          <a:lstStyle/>
          <a:p>
            <a:pPr algn="ctr"/>
            <a:r>
              <a:rPr lang="en-GB" dirty="0" smtClean="0">
                <a:solidFill>
                  <a:srgbClr val="FF0000"/>
                </a:solidFill>
              </a:rPr>
              <a:t>Departure</a:t>
            </a:r>
            <a:br>
              <a:rPr lang="en-GB" dirty="0" smtClean="0">
                <a:solidFill>
                  <a:srgbClr val="FF0000"/>
                </a:solidFill>
              </a:rPr>
            </a:br>
            <a:r>
              <a:rPr lang="en-GB" dirty="0" smtClean="0">
                <a:solidFill>
                  <a:srgbClr val="FF0000"/>
                </a:solidFill>
              </a:rPr>
              <a:t>Stations</a:t>
            </a:r>
          </a:p>
        </p:txBody>
      </p:sp>
      <p:sp>
        <p:nvSpPr>
          <p:cNvPr id="45" name="TextBox 44"/>
          <p:cNvSpPr txBox="1"/>
          <p:nvPr/>
        </p:nvSpPr>
        <p:spPr>
          <a:xfrm>
            <a:off x="319886" y="620897"/>
            <a:ext cx="1717588" cy="917297"/>
          </a:xfrm>
          <a:prstGeom prst="rect">
            <a:avLst/>
          </a:prstGeom>
          <a:noFill/>
        </p:spPr>
        <p:txBody>
          <a:bodyPr wrap="square" lIns="0" tIns="0" rIns="0" bIns="0" rtlCol="0">
            <a:normAutofit/>
          </a:bodyPr>
          <a:lstStyle/>
          <a:p>
            <a:pPr algn="ctr"/>
            <a:r>
              <a:rPr lang="en-GB" dirty="0" smtClean="0">
                <a:solidFill>
                  <a:srgbClr val="FF0000"/>
                </a:solidFill>
              </a:rPr>
              <a:t>Revelatory</a:t>
            </a:r>
          </a:p>
          <a:p>
            <a:pPr algn="ctr"/>
            <a:r>
              <a:rPr lang="en-GB" dirty="0" smtClean="0">
                <a:solidFill>
                  <a:srgbClr val="FF0000"/>
                </a:solidFill>
              </a:rPr>
              <a:t>Encounter</a:t>
            </a:r>
            <a:br>
              <a:rPr lang="en-GB" dirty="0" smtClean="0">
                <a:solidFill>
                  <a:srgbClr val="FF0000"/>
                </a:solidFill>
              </a:rPr>
            </a:br>
            <a:r>
              <a:rPr lang="en-GB" dirty="0" smtClean="0">
                <a:solidFill>
                  <a:srgbClr val="FF0000"/>
                </a:solidFill>
              </a:rPr>
              <a:t>Stations</a:t>
            </a:r>
          </a:p>
        </p:txBody>
      </p:sp>
      <p:sp>
        <p:nvSpPr>
          <p:cNvPr id="47" name="TextBox 46"/>
          <p:cNvSpPr txBox="1"/>
          <p:nvPr/>
        </p:nvSpPr>
        <p:spPr>
          <a:xfrm>
            <a:off x="6865446" y="3338069"/>
            <a:ext cx="2097972" cy="863594"/>
          </a:xfrm>
          <a:prstGeom prst="rect">
            <a:avLst/>
          </a:prstGeom>
          <a:noFill/>
        </p:spPr>
        <p:txBody>
          <a:bodyPr wrap="square" lIns="0" tIns="0" rIns="0" bIns="0" rtlCol="0">
            <a:noAutofit/>
          </a:bodyPr>
          <a:lstStyle/>
          <a:p>
            <a:pPr algn="ctr"/>
            <a:r>
              <a:rPr lang="en-GB" dirty="0" smtClean="0">
                <a:solidFill>
                  <a:srgbClr val="FF0000"/>
                </a:solidFill>
              </a:rPr>
              <a:t>Transformation</a:t>
            </a:r>
            <a:br>
              <a:rPr lang="en-GB" dirty="0" smtClean="0">
                <a:solidFill>
                  <a:srgbClr val="FF0000"/>
                </a:solidFill>
              </a:rPr>
            </a:br>
            <a:r>
              <a:rPr lang="en-GB" dirty="0" smtClean="0">
                <a:solidFill>
                  <a:srgbClr val="FF0000"/>
                </a:solidFill>
              </a:rPr>
              <a:t>Ministry</a:t>
            </a:r>
            <a:br>
              <a:rPr lang="en-GB" dirty="0" smtClean="0">
                <a:solidFill>
                  <a:srgbClr val="FF0000"/>
                </a:solidFill>
              </a:rPr>
            </a:br>
            <a:r>
              <a:rPr lang="en-GB" dirty="0" smtClean="0">
                <a:solidFill>
                  <a:srgbClr val="FF0000"/>
                </a:solidFill>
              </a:rPr>
              <a:t>Stations</a:t>
            </a:r>
          </a:p>
        </p:txBody>
      </p:sp>
      <p:sp>
        <p:nvSpPr>
          <p:cNvPr id="49" name="TextBox 48"/>
          <p:cNvSpPr txBox="1"/>
          <p:nvPr/>
        </p:nvSpPr>
        <p:spPr>
          <a:xfrm>
            <a:off x="5107699" y="1456757"/>
            <a:ext cx="1083072" cy="332655"/>
          </a:xfrm>
          <a:prstGeom prst="rect">
            <a:avLst/>
          </a:prstGeom>
          <a:noFill/>
        </p:spPr>
        <p:txBody>
          <a:bodyPr wrap="square" lIns="0" tIns="0" rIns="0" bIns="0" rtlCol="0">
            <a:normAutofit/>
          </a:bodyPr>
          <a:lstStyle/>
          <a:p>
            <a:pPr algn="ctr"/>
            <a:r>
              <a:rPr lang="en-GB" dirty="0" smtClean="0">
                <a:solidFill>
                  <a:prstClr val="black"/>
                </a:solidFill>
              </a:rPr>
              <a:t>Senses</a:t>
            </a:r>
            <a:endParaRPr lang="en-GB" dirty="0">
              <a:solidFill>
                <a:prstClr val="black"/>
              </a:solidFill>
            </a:endParaRPr>
          </a:p>
        </p:txBody>
      </p:sp>
      <p:sp>
        <p:nvSpPr>
          <p:cNvPr id="2" name="Oval 1"/>
          <p:cNvSpPr/>
          <p:nvPr/>
        </p:nvSpPr>
        <p:spPr>
          <a:xfrm>
            <a:off x="7745264" y="1508785"/>
            <a:ext cx="169168" cy="2286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50" name="Oval 49"/>
          <p:cNvSpPr/>
          <p:nvPr/>
        </p:nvSpPr>
        <p:spPr>
          <a:xfrm>
            <a:off x="7989492" y="1737385"/>
            <a:ext cx="169168" cy="2286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51" name="Oval 50"/>
          <p:cNvSpPr/>
          <p:nvPr/>
        </p:nvSpPr>
        <p:spPr>
          <a:xfrm>
            <a:off x="8289032" y="2005576"/>
            <a:ext cx="169168" cy="2286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FF0000"/>
              </a:solidFill>
            </a:endParaRPr>
          </a:p>
        </p:txBody>
      </p:sp>
      <p:sp>
        <p:nvSpPr>
          <p:cNvPr id="52" name="Oval 51"/>
          <p:cNvSpPr/>
          <p:nvPr/>
        </p:nvSpPr>
        <p:spPr>
          <a:xfrm>
            <a:off x="7272090" y="1505593"/>
            <a:ext cx="169168"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3" name="Oval 52"/>
          <p:cNvSpPr/>
          <p:nvPr/>
        </p:nvSpPr>
        <p:spPr>
          <a:xfrm>
            <a:off x="6585555" y="1595980"/>
            <a:ext cx="169168"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4" name="Oval 53"/>
          <p:cNvSpPr/>
          <p:nvPr/>
        </p:nvSpPr>
        <p:spPr>
          <a:xfrm>
            <a:off x="5962708" y="1671804"/>
            <a:ext cx="169168"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5" name="Oval 54"/>
          <p:cNvSpPr/>
          <p:nvPr/>
        </p:nvSpPr>
        <p:spPr>
          <a:xfrm>
            <a:off x="6824498" y="2386693"/>
            <a:ext cx="169168" cy="228600"/>
          </a:xfrm>
          <a:prstGeom prst="ellipse">
            <a:avLst/>
          </a:prstGeom>
          <a:solidFill>
            <a:srgbClr val="00A8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6" name="Oval 55"/>
          <p:cNvSpPr/>
          <p:nvPr/>
        </p:nvSpPr>
        <p:spPr>
          <a:xfrm>
            <a:off x="8045800" y="2291760"/>
            <a:ext cx="169168" cy="228600"/>
          </a:xfrm>
          <a:prstGeom prst="ellipse">
            <a:avLst/>
          </a:prstGeom>
          <a:solidFill>
            <a:srgbClr val="00A8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58" name="Oval 57"/>
          <p:cNvSpPr/>
          <p:nvPr/>
        </p:nvSpPr>
        <p:spPr>
          <a:xfrm>
            <a:off x="5616940" y="2673917"/>
            <a:ext cx="169168" cy="228600"/>
          </a:xfrm>
          <a:prstGeom prst="ellipse">
            <a:avLst/>
          </a:prstGeom>
          <a:solidFill>
            <a:srgbClr val="00A8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60" name="Oval 59"/>
          <p:cNvSpPr/>
          <p:nvPr/>
        </p:nvSpPr>
        <p:spPr>
          <a:xfrm>
            <a:off x="4607499" y="2954467"/>
            <a:ext cx="169168" cy="228600"/>
          </a:xfrm>
          <a:prstGeom prst="ellipse">
            <a:avLst/>
          </a:prstGeom>
          <a:solidFill>
            <a:srgbClr val="00A8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62" name="Oval 61"/>
          <p:cNvSpPr/>
          <p:nvPr/>
        </p:nvSpPr>
        <p:spPr>
          <a:xfrm>
            <a:off x="4229820" y="1990795"/>
            <a:ext cx="169168"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63" name="Oval 62"/>
          <p:cNvSpPr/>
          <p:nvPr/>
        </p:nvSpPr>
        <p:spPr>
          <a:xfrm>
            <a:off x="5388772" y="1786104"/>
            <a:ext cx="169168"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64" name="Oval 63"/>
          <p:cNvSpPr/>
          <p:nvPr/>
        </p:nvSpPr>
        <p:spPr>
          <a:xfrm>
            <a:off x="4770252" y="1881091"/>
            <a:ext cx="169168"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65" name="TextBox 64"/>
          <p:cNvSpPr txBox="1"/>
          <p:nvPr/>
        </p:nvSpPr>
        <p:spPr>
          <a:xfrm>
            <a:off x="3371657" y="806567"/>
            <a:ext cx="1083072" cy="332655"/>
          </a:xfrm>
          <a:prstGeom prst="rect">
            <a:avLst/>
          </a:prstGeom>
          <a:noFill/>
        </p:spPr>
        <p:txBody>
          <a:bodyPr wrap="square" lIns="0" tIns="0" rIns="0" bIns="0" rtlCol="0">
            <a:normAutofit/>
          </a:bodyPr>
          <a:lstStyle/>
          <a:p>
            <a:pPr algn="ctr"/>
            <a:r>
              <a:rPr lang="en-GB" dirty="0" smtClean="0">
                <a:solidFill>
                  <a:prstClr val="black"/>
                </a:solidFill>
              </a:rPr>
              <a:t>Marriage</a:t>
            </a:r>
            <a:endParaRPr lang="en-GB" dirty="0">
              <a:solidFill>
                <a:prstClr val="black"/>
              </a:solidFill>
            </a:endParaRPr>
          </a:p>
        </p:txBody>
      </p:sp>
      <p:sp>
        <p:nvSpPr>
          <p:cNvPr id="66" name="TextBox 65"/>
          <p:cNvSpPr txBox="1"/>
          <p:nvPr/>
        </p:nvSpPr>
        <p:spPr>
          <a:xfrm>
            <a:off x="4548533" y="462297"/>
            <a:ext cx="1083072" cy="332655"/>
          </a:xfrm>
          <a:prstGeom prst="rect">
            <a:avLst/>
          </a:prstGeom>
          <a:noFill/>
        </p:spPr>
        <p:txBody>
          <a:bodyPr wrap="square" lIns="0" tIns="0" rIns="0" bIns="0" rtlCol="0">
            <a:normAutofit/>
          </a:bodyPr>
          <a:lstStyle/>
          <a:p>
            <a:pPr algn="ctr"/>
            <a:r>
              <a:rPr lang="en-GB" dirty="0" smtClean="0">
                <a:solidFill>
                  <a:prstClr val="black"/>
                </a:solidFill>
              </a:rPr>
              <a:t>Captivating</a:t>
            </a:r>
            <a:endParaRPr lang="en-GB" dirty="0">
              <a:solidFill>
                <a:prstClr val="black"/>
              </a:solidFill>
            </a:endParaRPr>
          </a:p>
        </p:txBody>
      </p:sp>
      <p:sp>
        <p:nvSpPr>
          <p:cNvPr id="67" name="TextBox 66"/>
          <p:cNvSpPr txBox="1"/>
          <p:nvPr/>
        </p:nvSpPr>
        <p:spPr>
          <a:xfrm>
            <a:off x="1976414" y="913197"/>
            <a:ext cx="1083072" cy="452051"/>
          </a:xfrm>
          <a:prstGeom prst="rect">
            <a:avLst/>
          </a:prstGeom>
          <a:noFill/>
        </p:spPr>
        <p:txBody>
          <a:bodyPr wrap="square" lIns="0" tIns="0" rIns="0" bIns="0" rtlCol="0">
            <a:normAutofit fontScale="92500" lnSpcReduction="20000"/>
          </a:bodyPr>
          <a:lstStyle/>
          <a:p>
            <a:pPr algn="ctr"/>
            <a:r>
              <a:rPr lang="en-GB" dirty="0" smtClean="0">
                <a:solidFill>
                  <a:prstClr val="black"/>
                </a:solidFill>
              </a:rPr>
              <a:t>Men's</a:t>
            </a:r>
            <a:br>
              <a:rPr lang="en-GB" dirty="0" smtClean="0">
                <a:solidFill>
                  <a:prstClr val="black"/>
                </a:solidFill>
              </a:rPr>
            </a:br>
            <a:r>
              <a:rPr lang="en-GB" dirty="0" smtClean="0">
                <a:solidFill>
                  <a:prstClr val="black"/>
                </a:solidFill>
              </a:rPr>
              <a:t>Ministry</a:t>
            </a:r>
            <a:endParaRPr lang="en-GB" dirty="0">
              <a:solidFill>
                <a:prstClr val="black"/>
              </a:solidFill>
            </a:endParaRPr>
          </a:p>
        </p:txBody>
      </p:sp>
      <p:sp>
        <p:nvSpPr>
          <p:cNvPr id="69" name="TextBox 68"/>
          <p:cNvSpPr txBox="1"/>
          <p:nvPr/>
        </p:nvSpPr>
        <p:spPr>
          <a:xfrm>
            <a:off x="2848835" y="471123"/>
            <a:ext cx="1230975" cy="332655"/>
          </a:xfrm>
          <a:prstGeom prst="rect">
            <a:avLst/>
          </a:prstGeom>
          <a:noFill/>
        </p:spPr>
        <p:txBody>
          <a:bodyPr wrap="square" lIns="0" tIns="0" rIns="0" bIns="0" rtlCol="0">
            <a:normAutofit/>
          </a:bodyPr>
          <a:lstStyle/>
          <a:p>
            <a:pPr algn="ctr"/>
            <a:r>
              <a:rPr lang="en-GB" dirty="0" smtClean="0">
                <a:solidFill>
                  <a:prstClr val="black"/>
                </a:solidFill>
              </a:rPr>
              <a:t>TC Concepts</a:t>
            </a:r>
            <a:endParaRPr lang="en-GB" dirty="0">
              <a:solidFill>
                <a:prstClr val="black"/>
              </a:solidFill>
            </a:endParaRPr>
          </a:p>
        </p:txBody>
      </p:sp>
      <p:sp>
        <p:nvSpPr>
          <p:cNvPr id="70" name="TextBox 69"/>
          <p:cNvSpPr txBox="1"/>
          <p:nvPr/>
        </p:nvSpPr>
        <p:spPr>
          <a:xfrm>
            <a:off x="5741426" y="968133"/>
            <a:ext cx="1083072" cy="332655"/>
          </a:xfrm>
          <a:prstGeom prst="rect">
            <a:avLst/>
          </a:prstGeom>
          <a:noFill/>
        </p:spPr>
        <p:txBody>
          <a:bodyPr wrap="square" lIns="0" tIns="0" rIns="0" bIns="0" rtlCol="0">
            <a:normAutofit/>
          </a:bodyPr>
          <a:lstStyle/>
          <a:p>
            <a:pPr algn="ctr"/>
            <a:r>
              <a:rPr lang="en-GB" dirty="0" smtClean="0">
                <a:solidFill>
                  <a:prstClr val="black"/>
                </a:solidFill>
              </a:rPr>
              <a:t>Identity</a:t>
            </a:r>
            <a:endParaRPr lang="en-GB" dirty="0">
              <a:solidFill>
                <a:prstClr val="black"/>
              </a:solidFill>
            </a:endParaRPr>
          </a:p>
        </p:txBody>
      </p:sp>
      <p:sp>
        <p:nvSpPr>
          <p:cNvPr id="71" name="TextBox 70"/>
          <p:cNvSpPr txBox="1"/>
          <p:nvPr/>
        </p:nvSpPr>
        <p:spPr>
          <a:xfrm>
            <a:off x="-224943" y="3395104"/>
            <a:ext cx="2033884" cy="332655"/>
          </a:xfrm>
          <a:prstGeom prst="rect">
            <a:avLst/>
          </a:prstGeom>
          <a:noFill/>
        </p:spPr>
        <p:txBody>
          <a:bodyPr wrap="square" lIns="0" tIns="0" rIns="0" bIns="0" rtlCol="0">
            <a:normAutofit/>
          </a:bodyPr>
          <a:lstStyle/>
          <a:p>
            <a:pPr algn="ctr"/>
            <a:r>
              <a:rPr lang="en-GB" dirty="0" smtClean="0">
                <a:solidFill>
                  <a:prstClr val="black"/>
                </a:solidFill>
              </a:rPr>
              <a:t>Ministry School </a:t>
            </a:r>
            <a:endParaRPr lang="en-GB" dirty="0">
              <a:solidFill>
                <a:prstClr val="black"/>
              </a:solidFill>
            </a:endParaRPr>
          </a:p>
        </p:txBody>
      </p:sp>
      <p:sp>
        <p:nvSpPr>
          <p:cNvPr id="72" name="TextBox 71"/>
          <p:cNvSpPr txBox="1"/>
          <p:nvPr/>
        </p:nvSpPr>
        <p:spPr>
          <a:xfrm>
            <a:off x="2052761" y="4715201"/>
            <a:ext cx="2033884" cy="332655"/>
          </a:xfrm>
          <a:prstGeom prst="rect">
            <a:avLst/>
          </a:prstGeom>
          <a:noFill/>
        </p:spPr>
        <p:txBody>
          <a:bodyPr wrap="square" lIns="0" tIns="0" rIns="0" bIns="0" rtlCol="0">
            <a:normAutofit/>
          </a:bodyPr>
          <a:lstStyle/>
          <a:p>
            <a:pPr algn="ctr"/>
            <a:r>
              <a:rPr lang="en-GB" dirty="0" smtClean="0">
                <a:solidFill>
                  <a:prstClr val="black"/>
                </a:solidFill>
              </a:rPr>
              <a:t>Health Centre </a:t>
            </a:r>
            <a:endParaRPr lang="en-GB" dirty="0">
              <a:solidFill>
                <a:prstClr val="black"/>
              </a:solidFill>
            </a:endParaRPr>
          </a:p>
        </p:txBody>
      </p:sp>
      <p:sp>
        <p:nvSpPr>
          <p:cNvPr id="73" name="Freeform 72"/>
          <p:cNvSpPr/>
          <p:nvPr/>
        </p:nvSpPr>
        <p:spPr>
          <a:xfrm>
            <a:off x="999409" y="1965985"/>
            <a:ext cx="6830439" cy="3388702"/>
          </a:xfrm>
          <a:custGeom>
            <a:avLst/>
            <a:gdLst>
              <a:gd name="connsiteX0" fmla="*/ 0 w 7378700"/>
              <a:gd name="connsiteY0" fmla="*/ 3238500 h 3238500"/>
              <a:gd name="connsiteX1" fmla="*/ 1308100 w 7378700"/>
              <a:gd name="connsiteY1" fmla="*/ 1587500 h 3238500"/>
              <a:gd name="connsiteX2" fmla="*/ 3784600 w 7378700"/>
              <a:gd name="connsiteY2" fmla="*/ 571500 h 3238500"/>
              <a:gd name="connsiteX3" fmla="*/ 6883400 w 7378700"/>
              <a:gd name="connsiteY3" fmla="*/ 76200 h 3238500"/>
              <a:gd name="connsiteX4" fmla="*/ 7378700 w 7378700"/>
              <a:gd name="connsiteY4" fmla="*/ 0 h 32385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78700" h="3238500">
                <a:moveTo>
                  <a:pt x="0" y="3238500"/>
                </a:moveTo>
                <a:cubicBezTo>
                  <a:pt x="338666" y="2635250"/>
                  <a:pt x="677333" y="2032000"/>
                  <a:pt x="1308100" y="1587500"/>
                </a:cubicBezTo>
                <a:cubicBezTo>
                  <a:pt x="1938867" y="1143000"/>
                  <a:pt x="2855383" y="823383"/>
                  <a:pt x="3784600" y="571500"/>
                </a:cubicBezTo>
                <a:cubicBezTo>
                  <a:pt x="4713817" y="319617"/>
                  <a:pt x="6883400" y="76200"/>
                  <a:pt x="6883400" y="76200"/>
                </a:cubicBezTo>
                <a:lnTo>
                  <a:pt x="7378700" y="0"/>
                </a:lnTo>
              </a:path>
            </a:pathLst>
          </a:custGeom>
          <a:noFill/>
          <a:ln w="1016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4" name="TextBox 73"/>
          <p:cNvSpPr txBox="1"/>
          <p:nvPr/>
        </p:nvSpPr>
        <p:spPr>
          <a:xfrm>
            <a:off x="1108898" y="4035336"/>
            <a:ext cx="1342917" cy="332655"/>
          </a:xfrm>
          <a:prstGeom prst="rect">
            <a:avLst/>
          </a:prstGeom>
          <a:noFill/>
        </p:spPr>
        <p:txBody>
          <a:bodyPr wrap="square" lIns="0" tIns="0" rIns="0" bIns="0" rtlCol="0">
            <a:normAutofit/>
          </a:bodyPr>
          <a:lstStyle/>
          <a:p>
            <a:pPr algn="ctr"/>
            <a:r>
              <a:rPr lang="en-GB" dirty="0" smtClean="0">
                <a:solidFill>
                  <a:prstClr val="black"/>
                </a:solidFill>
              </a:rPr>
              <a:t>Power </a:t>
            </a:r>
            <a:endParaRPr lang="en-GB" dirty="0">
              <a:solidFill>
                <a:prstClr val="black"/>
              </a:solidFill>
            </a:endParaRPr>
          </a:p>
        </p:txBody>
      </p:sp>
      <p:sp>
        <p:nvSpPr>
          <p:cNvPr id="75" name="Oval 74"/>
          <p:cNvSpPr/>
          <p:nvPr/>
        </p:nvSpPr>
        <p:spPr>
          <a:xfrm>
            <a:off x="2937554" y="2415793"/>
            <a:ext cx="169168"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7" name="Oval 76"/>
          <p:cNvSpPr/>
          <p:nvPr/>
        </p:nvSpPr>
        <p:spPr>
          <a:xfrm>
            <a:off x="2209471" y="2763433"/>
            <a:ext cx="169168"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8" name="Oval 77"/>
          <p:cNvSpPr/>
          <p:nvPr/>
        </p:nvSpPr>
        <p:spPr>
          <a:xfrm>
            <a:off x="1484432" y="3173229"/>
            <a:ext cx="169168"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79" name="Oval 78"/>
          <p:cNvSpPr/>
          <p:nvPr/>
        </p:nvSpPr>
        <p:spPr>
          <a:xfrm>
            <a:off x="830241" y="3851439"/>
            <a:ext cx="169168"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80" name="TextBox 79"/>
          <p:cNvSpPr txBox="1"/>
          <p:nvPr/>
        </p:nvSpPr>
        <p:spPr>
          <a:xfrm>
            <a:off x="5199857" y="2953028"/>
            <a:ext cx="2033884" cy="332655"/>
          </a:xfrm>
          <a:prstGeom prst="rect">
            <a:avLst/>
          </a:prstGeom>
          <a:noFill/>
        </p:spPr>
        <p:txBody>
          <a:bodyPr wrap="square" lIns="0" tIns="0" rIns="0" bIns="0" rtlCol="0">
            <a:normAutofit/>
          </a:bodyPr>
          <a:lstStyle/>
          <a:p>
            <a:pPr algn="ctr"/>
            <a:r>
              <a:rPr lang="en-GB" dirty="0" smtClean="0">
                <a:solidFill>
                  <a:prstClr val="black"/>
                </a:solidFill>
              </a:rPr>
              <a:t>Ministry Sessions</a:t>
            </a:r>
            <a:endParaRPr lang="en-GB" dirty="0">
              <a:solidFill>
                <a:prstClr val="black"/>
              </a:solidFill>
            </a:endParaRPr>
          </a:p>
        </p:txBody>
      </p:sp>
      <p:sp>
        <p:nvSpPr>
          <p:cNvPr id="81" name="Oval 80"/>
          <p:cNvSpPr/>
          <p:nvPr/>
        </p:nvSpPr>
        <p:spPr>
          <a:xfrm>
            <a:off x="3590557" y="3403370"/>
            <a:ext cx="169168" cy="228600"/>
          </a:xfrm>
          <a:prstGeom prst="ellipse">
            <a:avLst/>
          </a:prstGeom>
          <a:solidFill>
            <a:srgbClr val="00A8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82" name="Oval 81"/>
          <p:cNvSpPr/>
          <p:nvPr/>
        </p:nvSpPr>
        <p:spPr>
          <a:xfrm>
            <a:off x="2741415" y="3965739"/>
            <a:ext cx="169168" cy="228600"/>
          </a:xfrm>
          <a:prstGeom prst="ellipse">
            <a:avLst/>
          </a:prstGeom>
          <a:solidFill>
            <a:srgbClr val="00A8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83" name="Oval 82"/>
          <p:cNvSpPr/>
          <p:nvPr/>
        </p:nvSpPr>
        <p:spPr>
          <a:xfrm>
            <a:off x="1945277" y="5304398"/>
            <a:ext cx="169168" cy="228600"/>
          </a:xfrm>
          <a:prstGeom prst="ellipse">
            <a:avLst/>
          </a:prstGeom>
          <a:solidFill>
            <a:srgbClr val="00A8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88" name="TextBox 87"/>
          <p:cNvSpPr txBox="1"/>
          <p:nvPr/>
        </p:nvSpPr>
        <p:spPr>
          <a:xfrm>
            <a:off x="7538597" y="2520360"/>
            <a:ext cx="1860890" cy="434107"/>
          </a:xfrm>
          <a:prstGeom prst="rect">
            <a:avLst/>
          </a:prstGeom>
          <a:noFill/>
        </p:spPr>
        <p:txBody>
          <a:bodyPr wrap="square" lIns="0" tIns="0" rIns="0" bIns="0" rtlCol="0">
            <a:normAutofit fontScale="92500" lnSpcReduction="20000"/>
          </a:bodyPr>
          <a:lstStyle/>
          <a:p>
            <a:pPr algn="ctr"/>
            <a:r>
              <a:rPr lang="en-GB" dirty="0" smtClean="0">
                <a:solidFill>
                  <a:prstClr val="black"/>
                </a:solidFill>
              </a:rPr>
              <a:t>Healing</a:t>
            </a:r>
            <a:br>
              <a:rPr lang="en-GB" dirty="0" smtClean="0">
                <a:solidFill>
                  <a:prstClr val="black"/>
                </a:solidFill>
              </a:rPr>
            </a:br>
            <a:r>
              <a:rPr lang="en-GB" dirty="0" smtClean="0">
                <a:solidFill>
                  <a:prstClr val="black"/>
                </a:solidFill>
              </a:rPr>
              <a:t>Ministry Team</a:t>
            </a:r>
            <a:endParaRPr lang="en-GB" dirty="0">
              <a:solidFill>
                <a:prstClr val="black"/>
              </a:solidFill>
            </a:endParaRPr>
          </a:p>
        </p:txBody>
      </p:sp>
      <p:sp>
        <p:nvSpPr>
          <p:cNvPr id="89" name="Oval 88"/>
          <p:cNvSpPr/>
          <p:nvPr/>
        </p:nvSpPr>
        <p:spPr>
          <a:xfrm>
            <a:off x="2129945" y="4701380"/>
            <a:ext cx="169168" cy="228600"/>
          </a:xfrm>
          <a:prstGeom prst="ellipse">
            <a:avLst/>
          </a:prstGeom>
          <a:solidFill>
            <a:srgbClr val="00A8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prstClr val="white"/>
              </a:solidFill>
            </a:endParaRPr>
          </a:p>
        </p:txBody>
      </p:sp>
      <p:sp>
        <p:nvSpPr>
          <p:cNvPr id="97" name="TextBox 96"/>
          <p:cNvSpPr txBox="1"/>
          <p:nvPr/>
        </p:nvSpPr>
        <p:spPr>
          <a:xfrm>
            <a:off x="2704581" y="4171374"/>
            <a:ext cx="2033884" cy="393233"/>
          </a:xfrm>
          <a:prstGeom prst="rect">
            <a:avLst/>
          </a:prstGeom>
          <a:noFill/>
        </p:spPr>
        <p:txBody>
          <a:bodyPr wrap="square" lIns="0" tIns="0" rIns="0" bIns="0" rtlCol="0">
            <a:noAutofit/>
          </a:bodyPr>
          <a:lstStyle/>
          <a:p>
            <a:pPr algn="ctr"/>
            <a:r>
              <a:rPr lang="en-GB" dirty="0" smtClean="0">
                <a:solidFill>
                  <a:prstClr val="black"/>
                </a:solidFill>
              </a:rPr>
              <a:t>Healing Response</a:t>
            </a:r>
            <a:br>
              <a:rPr lang="en-GB" dirty="0" smtClean="0">
                <a:solidFill>
                  <a:prstClr val="black"/>
                </a:solidFill>
              </a:rPr>
            </a:br>
            <a:r>
              <a:rPr lang="en-GB" dirty="0" smtClean="0">
                <a:solidFill>
                  <a:prstClr val="black"/>
                </a:solidFill>
              </a:rPr>
              <a:t>Dead raising  </a:t>
            </a:r>
            <a:endParaRPr lang="en-GB" dirty="0">
              <a:solidFill>
                <a:prstClr val="black"/>
              </a:solidFill>
            </a:endParaRPr>
          </a:p>
        </p:txBody>
      </p:sp>
      <p:sp>
        <p:nvSpPr>
          <p:cNvPr id="98" name="TextBox 97"/>
          <p:cNvSpPr txBox="1"/>
          <p:nvPr/>
        </p:nvSpPr>
        <p:spPr>
          <a:xfrm>
            <a:off x="4517625" y="3218844"/>
            <a:ext cx="2033884" cy="332655"/>
          </a:xfrm>
          <a:prstGeom prst="rect">
            <a:avLst/>
          </a:prstGeom>
          <a:noFill/>
        </p:spPr>
        <p:txBody>
          <a:bodyPr wrap="square" lIns="0" tIns="0" rIns="0" bIns="0" rtlCol="0">
            <a:normAutofit/>
          </a:bodyPr>
          <a:lstStyle/>
          <a:p>
            <a:pPr algn="ctr"/>
            <a:r>
              <a:rPr lang="en-GB" dirty="0" smtClean="0">
                <a:solidFill>
                  <a:prstClr val="black"/>
                </a:solidFill>
              </a:rPr>
              <a:t>Ministry Training</a:t>
            </a:r>
            <a:endParaRPr lang="en-GB" dirty="0">
              <a:solidFill>
                <a:prstClr val="black"/>
              </a:solidFill>
            </a:endParaRPr>
          </a:p>
        </p:txBody>
      </p:sp>
      <p:sp>
        <p:nvSpPr>
          <p:cNvPr id="90" name="TextBox 89"/>
          <p:cNvSpPr txBox="1"/>
          <p:nvPr/>
        </p:nvSpPr>
        <p:spPr>
          <a:xfrm>
            <a:off x="1879309" y="5339598"/>
            <a:ext cx="2033884" cy="332655"/>
          </a:xfrm>
          <a:prstGeom prst="rect">
            <a:avLst/>
          </a:prstGeom>
          <a:noFill/>
        </p:spPr>
        <p:txBody>
          <a:bodyPr wrap="square" lIns="0" tIns="0" rIns="0" bIns="0" rtlCol="0">
            <a:normAutofit/>
          </a:bodyPr>
          <a:lstStyle/>
          <a:p>
            <a:pPr algn="ctr"/>
            <a:r>
              <a:rPr lang="en-GB" dirty="0" smtClean="0">
                <a:solidFill>
                  <a:prstClr val="black"/>
                </a:solidFill>
              </a:rPr>
              <a:t>City of refuge </a:t>
            </a:r>
            <a:endParaRPr lang="en-GB" dirty="0">
              <a:solidFill>
                <a:prstClr val="black"/>
              </a:solidFill>
            </a:endParaRPr>
          </a:p>
        </p:txBody>
      </p:sp>
    </p:spTree>
    <p:extLst>
      <p:ext uri="{BB962C8B-B14F-4D97-AF65-F5344CB8AC3E}">
        <p14:creationId xmlns:p14="http://schemas.microsoft.com/office/powerpoint/2010/main" val="342533545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a:bodyPr>
          <a:lstStyle/>
          <a:p>
            <a:r>
              <a:rPr lang="en-GB" sz="4400" dirty="0" smtClean="0">
                <a:effectLst>
                  <a:outerShdw blurRad="38100" dist="38100" dir="2700000" algn="ctr" rotWithShape="0">
                    <a:schemeClr val="tx1"/>
                  </a:outerShdw>
                </a:effectLst>
              </a:rPr>
              <a:t>The </a:t>
            </a:r>
            <a:r>
              <a:rPr lang="en-GB" sz="4400" dirty="0">
                <a:effectLst>
                  <a:outerShdw blurRad="38100" dist="38100" dir="2700000" algn="ctr" rotWithShape="0">
                    <a:schemeClr val="tx1"/>
                  </a:outerShdw>
                </a:effectLst>
              </a:rPr>
              <a:t>SHAKING by God's Word is from His heart to ours so we become transformed into His image and begin to be the true messengers of the ministry of reconciliation! Today is the transforming "Day of Salvation!" It is our time to be transformed and let God use us to transform our family, the nation, and the world. It is TRANSFORMATION time!</a:t>
            </a:r>
          </a:p>
        </p:txBody>
      </p:sp>
    </p:spTree>
    <p:extLst>
      <p:ext uri="{BB962C8B-B14F-4D97-AF65-F5344CB8AC3E}">
        <p14:creationId xmlns:p14="http://schemas.microsoft.com/office/powerpoint/2010/main" val="75022364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40008162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p14="http://schemas.microsoft.com/office/powerpoint/2010/main" val="70770766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a:xfrm>
            <a:off x="0" y="1052736"/>
            <a:ext cx="9144000" cy="5805264"/>
          </a:xfrm>
        </p:spPr>
        <p:txBody>
          <a:bodyPr>
            <a:normAutofit lnSpcReduction="10000"/>
          </a:bodyPr>
          <a:lstStyle/>
          <a:p>
            <a:r>
              <a:rPr lang="en-GB" dirty="0"/>
              <a:t>1 Cor 14:31 For you can all prophesy one by one, so that all may learn and all may be exhorted; </a:t>
            </a:r>
          </a:p>
          <a:p>
            <a:r>
              <a:rPr lang="en-GB" dirty="0" smtClean="0"/>
              <a:t>Everyone can prophesy </a:t>
            </a:r>
          </a:p>
          <a:p>
            <a:r>
              <a:rPr lang="en-GB" dirty="0"/>
              <a:t>1 Cor 12:7 But to each one is given the manifestation of the Spirit for the common good</a:t>
            </a:r>
            <a:r>
              <a:rPr lang="en-GB" dirty="0" smtClean="0"/>
              <a:t>. 10 </a:t>
            </a:r>
            <a:r>
              <a:rPr lang="en-GB" dirty="0"/>
              <a:t>to another miraculous powers, to another prophecy, </a:t>
            </a:r>
          </a:p>
          <a:p>
            <a:r>
              <a:rPr lang="en-GB" dirty="0" smtClean="0"/>
              <a:t>Some people have gift of prophecy </a:t>
            </a:r>
          </a:p>
        </p:txBody>
      </p:sp>
    </p:spTree>
    <p:extLst>
      <p:ext uri="{BB962C8B-B14F-4D97-AF65-F5344CB8AC3E}">
        <p14:creationId xmlns:p14="http://schemas.microsoft.com/office/powerpoint/2010/main" val="1345860527"/>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a:xfrm>
            <a:off x="0" y="1052736"/>
            <a:ext cx="9144000" cy="5805264"/>
          </a:xfrm>
        </p:spPr>
        <p:txBody>
          <a:bodyPr/>
          <a:lstStyle/>
          <a:p>
            <a:r>
              <a:rPr lang="en-GB" dirty="0" err="1"/>
              <a:t>Eph</a:t>
            </a:r>
            <a:r>
              <a:rPr lang="en-GB" dirty="0"/>
              <a:t> 4:11 And He gave some as apostles, and some as prophets, and some as evangelists, and some as pastors and teachers, 12 for the equipping of the saints for the work of service, to the building up of the body of Christ; </a:t>
            </a:r>
          </a:p>
          <a:p>
            <a:r>
              <a:rPr lang="en-GB" dirty="0" smtClean="0"/>
              <a:t>Some people will be call to the office of prophet</a:t>
            </a:r>
          </a:p>
          <a:p>
            <a:endParaRPr lang="en-GB" dirty="0"/>
          </a:p>
        </p:txBody>
      </p:sp>
    </p:spTree>
    <p:extLst>
      <p:ext uri="{BB962C8B-B14F-4D97-AF65-F5344CB8AC3E}">
        <p14:creationId xmlns:p14="http://schemas.microsoft.com/office/powerpoint/2010/main" val="3387562114"/>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p:txBody>
          <a:bodyPr/>
          <a:lstStyle/>
          <a:p>
            <a:r>
              <a:rPr lang="en-GB" dirty="0" err="1"/>
              <a:t>Heb</a:t>
            </a:r>
            <a:r>
              <a:rPr lang="en-GB" dirty="0"/>
              <a:t> 5:14 But solid food is for the mature, who because of practice have their senses trained to discern good and </a:t>
            </a:r>
            <a:r>
              <a:rPr lang="en-GB" dirty="0" err="1"/>
              <a:t>evi</a:t>
            </a:r>
            <a:endParaRPr lang="en-GB" dirty="0"/>
          </a:p>
          <a:p>
            <a:r>
              <a:rPr lang="en-GB" dirty="0" smtClean="0"/>
              <a:t>Faith level discernment </a:t>
            </a:r>
            <a:r>
              <a:rPr lang="en-GB" dirty="0" smtClean="0"/>
              <a:t>Distinguishing or discerning spirits 1 Cor 12:10</a:t>
            </a:r>
          </a:p>
          <a:p>
            <a:r>
              <a:rPr lang="en-GB" dirty="0" smtClean="0"/>
              <a:t>Office of seer </a:t>
            </a:r>
            <a:r>
              <a:rPr lang="en-GB" dirty="0" err="1" smtClean="0"/>
              <a:t>Eph</a:t>
            </a:r>
            <a:r>
              <a:rPr lang="en-GB" dirty="0" smtClean="0"/>
              <a:t> 4:11-13</a:t>
            </a:r>
          </a:p>
          <a:p>
            <a:endParaRPr lang="en-GB" dirty="0" smtClean="0"/>
          </a:p>
          <a:p>
            <a:endParaRPr lang="en-GB" dirty="0"/>
          </a:p>
        </p:txBody>
      </p:sp>
    </p:spTree>
    <p:extLst>
      <p:ext uri="{BB962C8B-B14F-4D97-AF65-F5344CB8AC3E}">
        <p14:creationId xmlns:p14="http://schemas.microsoft.com/office/powerpoint/2010/main" val="52405541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p:txBody>
          <a:bodyPr>
            <a:normAutofit fontScale="77500" lnSpcReduction="20000"/>
          </a:bodyPr>
          <a:lstStyle/>
          <a:p>
            <a:r>
              <a:rPr lang="en-GB" dirty="0" smtClean="0"/>
              <a:t>Everyone can have their spiritual eyes and ears open and functioning</a:t>
            </a:r>
          </a:p>
          <a:p>
            <a:r>
              <a:rPr lang="en-GB" dirty="0" err="1"/>
              <a:t>Heb</a:t>
            </a:r>
            <a:r>
              <a:rPr lang="en-GB" dirty="0"/>
              <a:t> 5:12 For though by this time you ought to be teachers, you have need again for someone to teach you the elementary principles of the oracles of God, and you have come to need milk and not solid food. 13 For everyone who partakes only of milk is not accustomed to the word of righteousness, for he is an infant. 14 But solid food is for the mature, who because of practice have their senses trained to discern good and evil.</a:t>
            </a:r>
          </a:p>
          <a:p>
            <a:r>
              <a:rPr lang="en-GB" dirty="0" smtClean="0"/>
              <a:t>Mature grow in this capacity through training and practice</a:t>
            </a:r>
          </a:p>
          <a:p>
            <a:endParaRPr lang="en-GB" dirty="0"/>
          </a:p>
        </p:txBody>
      </p:sp>
    </p:spTree>
    <p:extLst>
      <p:ext uri="{BB962C8B-B14F-4D97-AF65-F5344CB8AC3E}">
        <p14:creationId xmlns:p14="http://schemas.microsoft.com/office/powerpoint/2010/main" val="1425436574"/>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p:txBody>
          <a:bodyPr>
            <a:normAutofit fontScale="85000" lnSpcReduction="20000"/>
          </a:bodyPr>
          <a:lstStyle/>
          <a:p>
            <a:r>
              <a:rPr lang="en-GB" dirty="0" err="1"/>
              <a:t>Eph</a:t>
            </a:r>
            <a:r>
              <a:rPr lang="en-GB" dirty="0"/>
              <a:t> 1:15 For this reason I too, having heard of the faith in the Lord Jesus which exists among you and your love for all the saints, 16 do not cease giving thanks for you, while making mention of you in my prayers; 17 that the God of our Lord Jesus Christ, the Father of glory, may give to you a spirit of wisdom and of revelation in the knowledge of Him. 18 I pray that the eyes of your heart may be enlightened, so that you will know what is the hope of His calling, what are the riches of the glory of His inheritance in the saints,</a:t>
            </a:r>
          </a:p>
          <a:p>
            <a:r>
              <a:rPr lang="en-GB" dirty="0" smtClean="0"/>
              <a:t>Eyes of heart opened</a:t>
            </a:r>
          </a:p>
        </p:txBody>
      </p:sp>
    </p:spTree>
    <p:extLst>
      <p:ext uri="{BB962C8B-B14F-4D97-AF65-F5344CB8AC3E}">
        <p14:creationId xmlns:p14="http://schemas.microsoft.com/office/powerpoint/2010/main" val="2234002335"/>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2 </a:t>
            </a:r>
            <a:r>
              <a:rPr lang="en-GB" dirty="0"/>
              <a:t>Kings </a:t>
            </a:r>
            <a:r>
              <a:rPr lang="en-GB" dirty="0" smtClean="0"/>
              <a:t>6:15 </a:t>
            </a:r>
            <a:r>
              <a:rPr lang="en-GB" dirty="0"/>
              <a:t>Now when the attendant of the man of God had risen early and gone out, behold, an army with horses and chariots was circling the city. And his servant said to him, “Alas, my master! </a:t>
            </a:r>
            <a:r>
              <a:rPr lang="en-GB" dirty="0" smtClean="0"/>
              <a:t>What </a:t>
            </a:r>
            <a:r>
              <a:rPr lang="en-GB" dirty="0"/>
              <a:t>shall we do?” 16 So he </a:t>
            </a:r>
            <a:r>
              <a:rPr lang="en-GB" dirty="0" smtClean="0"/>
              <a:t>answered</a:t>
            </a:r>
            <a:r>
              <a:rPr lang="en-GB" dirty="0"/>
              <a:t>, “Do not fear, for those who are with us are more than those who are with them.” 17 Then Elisha prayed and said, “O Lord, I pray, open his eyes that he may see.” And the Lord opened the servant’s eyes and he saw; and behold, the mountain was full of horses and chariots of fire all around Elisha. </a:t>
            </a:r>
            <a:endParaRPr lang="en-GB" dirty="0" smtClean="0"/>
          </a:p>
          <a:p>
            <a:r>
              <a:rPr lang="en-GB" dirty="0" smtClean="0"/>
              <a:t>Pray </a:t>
            </a:r>
            <a:r>
              <a:rPr lang="en-GB" dirty="0"/>
              <a:t>for open spiritual eyes </a:t>
            </a:r>
          </a:p>
          <a:p>
            <a:endParaRPr lang="en-GB" dirty="0" smtClean="0"/>
          </a:p>
          <a:p>
            <a:endParaRPr lang="en-GB" dirty="0"/>
          </a:p>
        </p:txBody>
      </p:sp>
    </p:spTree>
    <p:extLst>
      <p:ext uri="{BB962C8B-B14F-4D97-AF65-F5344CB8AC3E}">
        <p14:creationId xmlns:p14="http://schemas.microsoft.com/office/powerpoint/2010/main" val="860975975"/>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p:txBody>
          <a:bodyPr>
            <a:normAutofit fontScale="92500" lnSpcReduction="20000"/>
          </a:bodyPr>
          <a:lstStyle/>
          <a:p>
            <a:r>
              <a:rPr lang="en-GB" dirty="0"/>
              <a:t>Rev 3:17 Because you say, “I am rich, and have become wealthy, and have need of nothing,” and you do not know that you are wretched and miserable and poor and blind and naked, 18 I advise you to buy from Me gold refined by fire so that you may become rich, and white garments so that you may clothe yourself, and that the shame of your nakedness will not be revealed; and eye salve to anoint your eyes so that you may see</a:t>
            </a:r>
          </a:p>
          <a:p>
            <a:r>
              <a:rPr lang="en-GB" dirty="0" smtClean="0"/>
              <a:t>Spiritual eyes opened </a:t>
            </a:r>
          </a:p>
        </p:txBody>
      </p:sp>
    </p:spTree>
    <p:extLst>
      <p:ext uri="{BB962C8B-B14F-4D97-AF65-F5344CB8AC3E}">
        <p14:creationId xmlns:p14="http://schemas.microsoft.com/office/powerpoint/2010/main" val="20255623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Vision Destiny 2014</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pPr>
              <a:spcBef>
                <a:spcPts val="600"/>
              </a:spcBef>
            </a:pPr>
            <a:r>
              <a:rPr lang="en-GB" sz="4400" dirty="0" smtClean="0">
                <a:effectLst>
                  <a:outerShdw blurRad="38100" dist="38100" dir="2700000" algn="ctr" rotWithShape="0">
                    <a:schemeClr val="tx1"/>
                  </a:outerShdw>
                </a:effectLst>
              </a:rPr>
              <a:t>Josh 24:15 choose </a:t>
            </a:r>
            <a:r>
              <a:rPr lang="en-GB" sz="4400" dirty="0">
                <a:effectLst>
                  <a:outerShdw blurRad="38100" dist="38100" dir="2700000" algn="ctr" rotWithShape="0">
                    <a:schemeClr val="tx1"/>
                  </a:outerShdw>
                </a:effectLst>
              </a:rPr>
              <a:t>for yourselves today whom you will </a:t>
            </a:r>
            <a:r>
              <a:rPr lang="en-GB" sz="4400" dirty="0" smtClean="0">
                <a:effectLst>
                  <a:outerShdw blurRad="38100" dist="38100" dir="2700000" algn="ctr" rotWithShape="0">
                    <a:schemeClr val="tx1"/>
                  </a:outerShdw>
                </a:effectLst>
              </a:rPr>
              <a:t>serve…. but </a:t>
            </a:r>
            <a:r>
              <a:rPr lang="en-GB" sz="4400" dirty="0">
                <a:effectLst>
                  <a:outerShdw blurRad="38100" dist="38100" dir="2700000" algn="ctr" rotWithShape="0">
                    <a:schemeClr val="tx1"/>
                  </a:outerShdw>
                </a:effectLst>
              </a:rPr>
              <a:t>as for me and my house, we will serve the Lord</a:t>
            </a:r>
            <a:r>
              <a:rPr lang="en-GB" sz="4400" dirty="0" smtClean="0">
                <a:effectLst>
                  <a:outerShdw blurRad="38100" dist="38100" dir="2700000" algn="ctr" rotWithShape="0">
                    <a:schemeClr val="tx1"/>
                  </a:outerShdw>
                </a:effectLst>
              </a:rPr>
              <a:t>.”</a:t>
            </a:r>
          </a:p>
          <a:p>
            <a:pPr>
              <a:spcBef>
                <a:spcPts val="600"/>
              </a:spcBef>
            </a:pPr>
            <a:r>
              <a:rPr lang="en-GB" sz="4400" dirty="0" smtClean="0">
                <a:effectLst>
                  <a:outerShdw blurRad="38100" dist="38100" dir="2700000" algn="ctr" rotWithShape="0">
                    <a:schemeClr val="tx1"/>
                  </a:outerShdw>
                </a:effectLst>
              </a:rPr>
              <a:t>Free choice we are making no assumptions</a:t>
            </a:r>
          </a:p>
          <a:p>
            <a:pPr>
              <a:spcBef>
                <a:spcPts val="600"/>
              </a:spcBef>
            </a:pPr>
            <a:r>
              <a:rPr lang="en-GB" sz="4400" dirty="0" smtClean="0">
                <a:effectLst>
                  <a:outerShdw blurRad="38100" dist="38100" dir="2700000" algn="ctr" rotWithShape="0">
                    <a:schemeClr val="tx1"/>
                  </a:outerShdw>
                </a:effectLst>
              </a:rPr>
              <a:t>We want you to be in the right place to fulfil your destiny</a:t>
            </a:r>
          </a:p>
        </p:txBody>
      </p:sp>
    </p:spTree>
    <p:extLst>
      <p:ext uri="{BB962C8B-B14F-4D97-AF65-F5344CB8AC3E}">
        <p14:creationId xmlns:p14="http://schemas.microsoft.com/office/powerpoint/2010/main" val="921642199"/>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p:txBody>
          <a:bodyPr>
            <a:normAutofit/>
          </a:bodyPr>
          <a:lstStyle/>
          <a:p>
            <a:r>
              <a:rPr lang="en-GB" dirty="0"/>
              <a:t>Luke 4:18 18 “The Spirit of the Lord is upon </a:t>
            </a:r>
            <a:r>
              <a:rPr lang="en-GB" dirty="0" smtClean="0"/>
              <a:t>Me, Because </a:t>
            </a:r>
            <a:r>
              <a:rPr lang="en-GB" dirty="0"/>
              <a:t>He anointed Me to preach the gospel to the </a:t>
            </a:r>
            <a:r>
              <a:rPr lang="en-GB" dirty="0" smtClean="0"/>
              <a:t>poor. He </a:t>
            </a:r>
            <a:r>
              <a:rPr lang="en-GB" dirty="0"/>
              <a:t>has sent Me to proclaim release to the </a:t>
            </a:r>
            <a:r>
              <a:rPr lang="en-GB" dirty="0" smtClean="0"/>
              <a:t>captives, And </a:t>
            </a:r>
            <a:r>
              <a:rPr lang="en-GB" dirty="0"/>
              <a:t>recovery of sight to the </a:t>
            </a:r>
            <a:r>
              <a:rPr lang="en-GB" dirty="0" smtClean="0"/>
              <a:t>blind, To </a:t>
            </a:r>
            <a:r>
              <a:rPr lang="en-GB" dirty="0"/>
              <a:t>set free those who are oppressed,</a:t>
            </a:r>
          </a:p>
          <a:p>
            <a:r>
              <a:rPr lang="en-GB" dirty="0" smtClean="0"/>
              <a:t>Recovering sight to blind</a:t>
            </a:r>
          </a:p>
          <a:p>
            <a:endParaRPr lang="en-GB" dirty="0"/>
          </a:p>
        </p:txBody>
      </p:sp>
    </p:spTree>
    <p:extLst>
      <p:ext uri="{BB962C8B-B14F-4D97-AF65-F5344CB8AC3E}">
        <p14:creationId xmlns:p14="http://schemas.microsoft.com/office/powerpoint/2010/main" val="2023789334"/>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p:txBody>
          <a:bodyPr>
            <a:normAutofit fontScale="85000" lnSpcReduction="20000"/>
          </a:bodyPr>
          <a:lstStyle/>
          <a:p>
            <a:r>
              <a:rPr lang="en-GB" dirty="0" smtClean="0"/>
              <a:t>Matt </a:t>
            </a:r>
            <a:r>
              <a:rPr lang="en-GB" dirty="0"/>
              <a:t>7:1 “Do not judge so that you will not be judged. 2 For in the way you judge, you will be judged; and [a]by your standard of measure, it will be measured to you. 3 Why do you look at the speck that is in your brother’s eye, but do not notice the log that is in your own eye? 4 Or how [b]can you say to your brother, ‘Let me take the speck out of your eye,’ and behold, the log is in your own eye? 5 You hypocrite, first take the log out of your own eye, and then you will see clearly to take the speck out of your brother’s eye</a:t>
            </a:r>
            <a:r>
              <a:rPr lang="en-GB" dirty="0" smtClean="0"/>
              <a:t>.</a:t>
            </a:r>
            <a:r>
              <a:rPr lang="en-GB" dirty="0"/>
              <a:t> </a:t>
            </a:r>
            <a:endParaRPr lang="en-GB" dirty="0" smtClean="0"/>
          </a:p>
          <a:p>
            <a:r>
              <a:rPr lang="en-GB" dirty="0" smtClean="0"/>
              <a:t>See </a:t>
            </a:r>
            <a:r>
              <a:rPr lang="en-GB" dirty="0"/>
              <a:t>world through eyes of our heart </a:t>
            </a:r>
          </a:p>
          <a:p>
            <a:endParaRPr lang="en-GB" dirty="0" smtClean="0"/>
          </a:p>
        </p:txBody>
      </p:sp>
    </p:spTree>
    <p:extLst>
      <p:ext uri="{BB962C8B-B14F-4D97-AF65-F5344CB8AC3E}">
        <p14:creationId xmlns:p14="http://schemas.microsoft.com/office/powerpoint/2010/main" val="618125991"/>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p:txBody>
          <a:bodyPr>
            <a:normAutofit fontScale="92500" lnSpcReduction="20000"/>
          </a:bodyPr>
          <a:lstStyle/>
          <a:p>
            <a:r>
              <a:rPr lang="en-GB" dirty="0"/>
              <a:t>1 John 2:9 The one who says he is in the Light and yet hates his brother is in the darkness until now. 10 The one who loves his brother abides in the Light and there is no cause for stumbling in him. 11 But the one who hates his brother is in the darkness and walks in the darkness, and does not know where he is going because the darkness has blinded his eyes.</a:t>
            </a:r>
          </a:p>
          <a:p>
            <a:r>
              <a:rPr lang="en-GB" dirty="0" smtClean="0"/>
              <a:t>Hate &amp; unforgiveness blinds our spiritual sight</a:t>
            </a:r>
          </a:p>
        </p:txBody>
      </p:sp>
    </p:spTree>
    <p:extLst>
      <p:ext uri="{BB962C8B-B14F-4D97-AF65-F5344CB8AC3E}">
        <p14:creationId xmlns:p14="http://schemas.microsoft.com/office/powerpoint/2010/main" val="8938730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p:txBody>
          <a:bodyPr>
            <a:normAutofit/>
          </a:bodyPr>
          <a:lstStyle/>
          <a:p>
            <a:r>
              <a:rPr lang="en-GB" dirty="0" smtClean="0"/>
              <a:t>Revelation ask God to show you pictures</a:t>
            </a:r>
          </a:p>
          <a:p>
            <a:r>
              <a:rPr lang="en-GB" dirty="0" smtClean="0"/>
              <a:t>Interpretation ask God to show you what it means</a:t>
            </a:r>
          </a:p>
          <a:p>
            <a:r>
              <a:rPr lang="en-GB" dirty="0" smtClean="0"/>
              <a:t>Application ask God to show you how to respond</a:t>
            </a:r>
            <a:endParaRPr lang="en-GB" dirty="0"/>
          </a:p>
        </p:txBody>
      </p:sp>
    </p:spTree>
    <p:extLst>
      <p:ext uri="{BB962C8B-B14F-4D97-AF65-F5344CB8AC3E}">
        <p14:creationId xmlns:p14="http://schemas.microsoft.com/office/powerpoint/2010/main" val="194699356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p:txBody>
          <a:bodyPr>
            <a:normAutofit fontScale="92500" lnSpcReduction="10000"/>
          </a:bodyPr>
          <a:lstStyle/>
          <a:p>
            <a:r>
              <a:rPr lang="en-GB" dirty="0"/>
              <a:t>1 </a:t>
            </a:r>
            <a:r>
              <a:rPr lang="en-GB" dirty="0" err="1"/>
              <a:t>Chron</a:t>
            </a:r>
            <a:r>
              <a:rPr lang="en-GB" dirty="0"/>
              <a:t> 29:29 Now the acts of King David, from first to last, are written in the chronicles of Samuel the seer, in the chronicles of Nathan the prophet and in the chronicles of Gad the seer, </a:t>
            </a:r>
          </a:p>
          <a:p>
            <a:r>
              <a:rPr lang="en-GB" dirty="0" smtClean="0"/>
              <a:t>Seers &amp; Prophets </a:t>
            </a:r>
            <a:r>
              <a:rPr lang="en-GB" dirty="0" smtClean="0"/>
              <a:t>Same gift calling receive revelation differently</a:t>
            </a:r>
            <a:endParaRPr lang="en-GB" dirty="0" smtClean="0"/>
          </a:p>
          <a:p>
            <a:r>
              <a:rPr lang="en-GB" dirty="0" smtClean="0"/>
              <a:t>Seers operate in dreams, visions pictures - see</a:t>
            </a:r>
          </a:p>
          <a:p>
            <a:r>
              <a:rPr lang="en-GB" dirty="0" smtClean="0"/>
              <a:t>Prophets operate in a flow of words - hear</a:t>
            </a:r>
            <a:endParaRPr lang="en-GB" dirty="0"/>
          </a:p>
        </p:txBody>
      </p:sp>
    </p:spTree>
    <p:extLst>
      <p:ext uri="{BB962C8B-B14F-4D97-AF65-F5344CB8AC3E}">
        <p14:creationId xmlns:p14="http://schemas.microsoft.com/office/powerpoint/2010/main" val="4100399914"/>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a:xfrm>
            <a:off x="0" y="1052736"/>
            <a:ext cx="9144000" cy="5805264"/>
          </a:xfrm>
        </p:spPr>
        <p:txBody>
          <a:bodyPr/>
          <a:lstStyle/>
          <a:p>
            <a:r>
              <a:rPr lang="en-GB" dirty="0" smtClean="0"/>
              <a:t>Unseen realm</a:t>
            </a:r>
          </a:p>
          <a:p>
            <a:r>
              <a:rPr lang="en-GB" dirty="0"/>
              <a:t>2 Cor 4:18 So we fix our eyes not on what is seen, but on what is unseen, since what is seen is temporary, but what is unseen is eternal</a:t>
            </a:r>
            <a:r>
              <a:rPr lang="en-GB" dirty="0" smtClean="0"/>
              <a:t>.</a:t>
            </a:r>
          </a:p>
          <a:p>
            <a:r>
              <a:rPr lang="en-GB" dirty="0" smtClean="0"/>
              <a:t>Seen physical realm – unseen spiritual realm around us</a:t>
            </a:r>
          </a:p>
          <a:p>
            <a:r>
              <a:rPr lang="en-GB" dirty="0" smtClean="0"/>
              <a:t>Eternal heavenly realms – real realm</a:t>
            </a:r>
          </a:p>
          <a:p>
            <a:endParaRPr lang="en-GB" dirty="0" smtClean="0"/>
          </a:p>
          <a:p>
            <a:endParaRPr lang="en-GB" dirty="0"/>
          </a:p>
        </p:txBody>
      </p:sp>
    </p:spTree>
    <p:extLst>
      <p:ext uri="{BB962C8B-B14F-4D97-AF65-F5344CB8AC3E}">
        <p14:creationId xmlns:p14="http://schemas.microsoft.com/office/powerpoint/2010/main" val="376898312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a:xfrm>
            <a:off x="0" y="1052736"/>
            <a:ext cx="9144000" cy="5805264"/>
          </a:xfrm>
        </p:spPr>
        <p:txBody>
          <a:bodyPr>
            <a:normAutofit fontScale="92500" lnSpcReduction="20000"/>
          </a:bodyPr>
          <a:lstStyle/>
          <a:p>
            <a:r>
              <a:rPr lang="en-GB" dirty="0" smtClean="0"/>
              <a:t>Rev 1-3 physical body looking at a vision into the unseen realm with spiritual eyes</a:t>
            </a:r>
          </a:p>
          <a:p>
            <a:r>
              <a:rPr lang="en-GB" dirty="0" smtClean="0"/>
              <a:t>Rev 4:1-2 spirit leaves body engages the realm of heaven</a:t>
            </a:r>
          </a:p>
          <a:p>
            <a:r>
              <a:rPr lang="en-GB" dirty="0" smtClean="0"/>
              <a:t>Legal access through Jesus the </a:t>
            </a:r>
            <a:r>
              <a:rPr lang="en-GB" dirty="0"/>
              <a:t>door John 10:7 So Jesus said to them again, “Truly, truly, I say to you, I am the door of the sheep.</a:t>
            </a:r>
          </a:p>
          <a:p>
            <a:r>
              <a:rPr lang="en-GB" dirty="0" smtClean="0"/>
              <a:t>Illegal </a:t>
            </a:r>
            <a:r>
              <a:rPr lang="en-GB" dirty="0"/>
              <a:t>access John 10:“Truly, truly, I say to you, he who does not enter by the door into the fold of the sheep, but climbs up some other way, he is a thief and a robber.</a:t>
            </a:r>
            <a:endParaRPr lang="en-GB" dirty="0"/>
          </a:p>
        </p:txBody>
      </p:sp>
    </p:spTree>
    <p:extLst>
      <p:ext uri="{BB962C8B-B14F-4D97-AF65-F5344CB8AC3E}">
        <p14:creationId xmlns:p14="http://schemas.microsoft.com/office/powerpoint/2010/main" val="3723445755"/>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a:xfrm>
            <a:off x="0" y="1052736"/>
            <a:ext cx="9144000" cy="5805264"/>
          </a:xfrm>
        </p:spPr>
        <p:txBody>
          <a:bodyPr>
            <a:normAutofit/>
          </a:bodyPr>
          <a:lstStyle/>
          <a:p>
            <a:r>
              <a:rPr lang="en-GB" dirty="0" smtClean="0"/>
              <a:t>Gift of distinguishing of spirits</a:t>
            </a:r>
          </a:p>
          <a:p>
            <a:r>
              <a:rPr lang="en-GB" dirty="0" smtClean="0"/>
              <a:t>Judgement and discernment</a:t>
            </a:r>
          </a:p>
          <a:p>
            <a:r>
              <a:rPr lang="en-GB" dirty="0" err="1" smtClean="0"/>
              <a:t>Anakrino</a:t>
            </a:r>
            <a:r>
              <a:rPr lang="en-GB" dirty="0" smtClean="0"/>
              <a:t> ability to distinguish</a:t>
            </a:r>
          </a:p>
          <a:p>
            <a:r>
              <a:rPr lang="en-GB" dirty="0" smtClean="0"/>
              <a:t>1 </a:t>
            </a:r>
            <a:r>
              <a:rPr lang="en-GB" dirty="0"/>
              <a:t>Cor 2:14 But a natural man does not accept the things of the Spirit of God, for they are foolishness to him; and he cannot understand them, because they are spiritually appraised</a:t>
            </a:r>
            <a:r>
              <a:rPr lang="en-GB" dirty="0" smtClean="0"/>
              <a:t>.</a:t>
            </a:r>
          </a:p>
        </p:txBody>
      </p:sp>
    </p:spTree>
    <p:extLst>
      <p:ext uri="{BB962C8B-B14F-4D97-AF65-F5344CB8AC3E}">
        <p14:creationId xmlns:p14="http://schemas.microsoft.com/office/powerpoint/2010/main" val="119848610"/>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a:xfrm>
            <a:off x="0" y="1052736"/>
            <a:ext cx="9144000" cy="5805264"/>
          </a:xfrm>
        </p:spPr>
        <p:txBody>
          <a:bodyPr/>
          <a:lstStyle/>
          <a:p>
            <a:r>
              <a:rPr lang="en-GB" dirty="0" err="1"/>
              <a:t>Dokimazo</a:t>
            </a:r>
            <a:r>
              <a:rPr lang="en-GB" dirty="0"/>
              <a:t> to test or prove</a:t>
            </a:r>
          </a:p>
          <a:p>
            <a:r>
              <a:rPr lang="en-GB" dirty="0"/>
              <a:t>Luke 12:56 You hypocrites! You know how to </a:t>
            </a:r>
            <a:r>
              <a:rPr lang="en-GB" dirty="0" err="1"/>
              <a:t>analyze</a:t>
            </a:r>
            <a:r>
              <a:rPr lang="en-GB" dirty="0"/>
              <a:t> the appearance of the earth and the sky, but why do you not </a:t>
            </a:r>
            <a:r>
              <a:rPr lang="en-GB" dirty="0" err="1"/>
              <a:t>analyze</a:t>
            </a:r>
            <a:r>
              <a:rPr lang="en-GB" dirty="0"/>
              <a:t> this present time</a:t>
            </a:r>
            <a:r>
              <a:rPr lang="en-GB" dirty="0" smtClean="0"/>
              <a:t>?</a:t>
            </a:r>
          </a:p>
          <a:p>
            <a:r>
              <a:rPr lang="en-GB" dirty="0" smtClean="0"/>
              <a:t>1 John 4:1 test the spirits</a:t>
            </a:r>
          </a:p>
          <a:p>
            <a:r>
              <a:rPr lang="en-GB" dirty="0" smtClean="0"/>
              <a:t>1 </a:t>
            </a:r>
            <a:r>
              <a:rPr lang="en-GB" dirty="0" err="1" smtClean="0"/>
              <a:t>Thes</a:t>
            </a:r>
            <a:r>
              <a:rPr lang="en-GB" dirty="0" smtClean="0"/>
              <a:t> 5:21 judge prophecies</a:t>
            </a:r>
          </a:p>
          <a:p>
            <a:endParaRPr lang="en-GB" dirty="0"/>
          </a:p>
        </p:txBody>
      </p:sp>
    </p:spTree>
    <p:extLst>
      <p:ext uri="{BB962C8B-B14F-4D97-AF65-F5344CB8AC3E}">
        <p14:creationId xmlns:p14="http://schemas.microsoft.com/office/powerpoint/2010/main" val="1012690509"/>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a:xfrm>
            <a:off x="0" y="1052736"/>
            <a:ext cx="9144000" cy="5805264"/>
          </a:xfrm>
        </p:spPr>
        <p:txBody>
          <a:bodyPr/>
          <a:lstStyle/>
          <a:p>
            <a:r>
              <a:rPr lang="en-GB" dirty="0" err="1" smtClean="0"/>
              <a:t>Krino</a:t>
            </a:r>
            <a:r>
              <a:rPr lang="en-GB" dirty="0" smtClean="0"/>
              <a:t> condemn</a:t>
            </a:r>
          </a:p>
          <a:p>
            <a:r>
              <a:rPr lang="en-GB" dirty="0"/>
              <a:t>Matt 7: “Do not judge so that you will not be judged. 2 For in the way you judge, you will be judged; and by your standard of measure, it will be measured to you</a:t>
            </a:r>
            <a:r>
              <a:rPr lang="en-GB" dirty="0" smtClean="0"/>
              <a:t>.</a:t>
            </a:r>
          </a:p>
          <a:p>
            <a:r>
              <a:rPr lang="en-GB" dirty="0"/>
              <a:t>John 7:24 Do not judge according to appearance, but judge with righteous judgment.”</a:t>
            </a:r>
          </a:p>
          <a:p>
            <a:endParaRPr lang="en-GB" dirty="0"/>
          </a:p>
        </p:txBody>
      </p:sp>
    </p:spTree>
    <p:extLst>
      <p:ext uri="{BB962C8B-B14F-4D97-AF65-F5344CB8AC3E}">
        <p14:creationId xmlns:p14="http://schemas.microsoft.com/office/powerpoint/2010/main" val="692675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85000" lnSpcReduction="20000"/>
          </a:bodyPr>
          <a:lstStyle/>
          <a:p>
            <a:pPr>
              <a:lnSpc>
                <a:spcPct val="120000"/>
              </a:lnSpc>
              <a:spcBef>
                <a:spcPts val="600"/>
              </a:spcBef>
            </a:pPr>
            <a:r>
              <a:rPr lang="en-GB" sz="4400" dirty="0" smtClean="0">
                <a:effectLst>
                  <a:outerShdw blurRad="38100" dist="38100" dir="2700000" algn="ctr" rotWithShape="0">
                    <a:schemeClr val="tx1"/>
                  </a:outerShdw>
                </a:effectLst>
              </a:rPr>
              <a:t>If you say you want to be on this journey and part of this apostolic community our expectation is:</a:t>
            </a:r>
          </a:p>
          <a:p>
            <a:pPr>
              <a:lnSpc>
                <a:spcPct val="120000"/>
              </a:lnSpc>
              <a:spcBef>
                <a:spcPts val="600"/>
              </a:spcBef>
            </a:pPr>
            <a:r>
              <a:rPr lang="en-GB" sz="4400" dirty="0" smtClean="0">
                <a:effectLst>
                  <a:outerShdw blurRad="38100" dist="38100" dir="2700000" algn="ctr" rotWithShape="0">
                    <a:schemeClr val="tx1"/>
                  </a:outerShdw>
                </a:effectLst>
              </a:rPr>
              <a:t>You </a:t>
            </a:r>
            <a:r>
              <a:rPr lang="en-GB" sz="4400" dirty="0" smtClean="0">
                <a:effectLst>
                  <a:outerShdw blurRad="38100" dist="38100" dir="2700000" algn="ctr" rotWithShape="0">
                    <a:schemeClr val="tx1"/>
                  </a:outerShdw>
                </a:effectLst>
              </a:rPr>
              <a:t>are willing to grow in </a:t>
            </a:r>
            <a:r>
              <a:rPr lang="en-GB" sz="4400" dirty="0" smtClean="0">
                <a:effectLst>
                  <a:outerShdw blurRad="38100" dist="38100" dir="2700000" algn="ctr" rotWithShape="0">
                    <a:schemeClr val="tx1"/>
                  </a:outerShdw>
                </a:effectLst>
              </a:rPr>
              <a:t>maturity</a:t>
            </a:r>
          </a:p>
          <a:p>
            <a:pPr>
              <a:lnSpc>
                <a:spcPct val="120000"/>
              </a:lnSpc>
              <a:spcBef>
                <a:spcPts val="600"/>
              </a:spcBef>
            </a:pPr>
            <a:r>
              <a:rPr lang="en-GB" sz="4400" dirty="0">
                <a:effectLst>
                  <a:outerShdw blurRad="38100" dist="38100" dir="2700000" algn="ctr" rotWithShape="0">
                    <a:schemeClr val="tx1"/>
                  </a:outerShdw>
                </a:effectLst>
              </a:rPr>
              <a:t>You are willing to let go of the old and embrace the new</a:t>
            </a:r>
          </a:p>
          <a:p>
            <a:pPr>
              <a:lnSpc>
                <a:spcPct val="120000"/>
              </a:lnSpc>
              <a:spcBef>
                <a:spcPts val="600"/>
              </a:spcBef>
            </a:pPr>
            <a:r>
              <a:rPr lang="en-GB" sz="4400" dirty="0">
                <a:effectLst>
                  <a:outerShdw blurRad="38100" dist="38100" dir="2700000" algn="ctr" rotWithShape="0">
                    <a:schemeClr val="tx1"/>
                  </a:outerShdw>
                </a:effectLst>
              </a:rPr>
              <a:t>You are willing to be </a:t>
            </a:r>
            <a:r>
              <a:rPr lang="en-GB" sz="4400" dirty="0" err="1">
                <a:effectLst>
                  <a:outerShdw blurRad="38100" dist="38100" dir="2700000" algn="ctr" rotWithShape="0">
                    <a:schemeClr val="tx1"/>
                  </a:outerShdw>
                </a:effectLst>
              </a:rPr>
              <a:t>discipled</a:t>
            </a:r>
            <a:r>
              <a:rPr lang="en-GB" sz="4400" dirty="0">
                <a:effectLst>
                  <a:outerShdw blurRad="38100" dist="38100" dir="2700000" algn="ctr" rotWithShape="0">
                    <a:schemeClr val="tx1"/>
                  </a:outerShdw>
                </a:effectLst>
              </a:rPr>
              <a:t> and equipped </a:t>
            </a:r>
            <a:r>
              <a:rPr lang="en-GB" sz="4400" dirty="0" smtClean="0">
                <a:effectLst>
                  <a:outerShdw blurRad="38100" dist="38100" dir="2700000" algn="ctr" rotWithShape="0">
                    <a:schemeClr val="tx1"/>
                  </a:outerShdw>
                </a:effectLst>
              </a:rPr>
              <a:t>to live </a:t>
            </a:r>
            <a:r>
              <a:rPr lang="en-GB" sz="4400" dirty="0">
                <a:effectLst>
                  <a:outerShdw blurRad="38100" dist="38100" dir="2700000" algn="ctr" rotWithShape="0">
                    <a:schemeClr val="tx1"/>
                  </a:outerShdw>
                </a:effectLst>
              </a:rPr>
              <a:t>a supernatural lifestyle</a:t>
            </a:r>
          </a:p>
          <a:p>
            <a:pPr>
              <a:lnSpc>
                <a:spcPct val="120000"/>
              </a:lnSpc>
              <a:spcBef>
                <a:spcPts val="600"/>
              </a:spcBef>
            </a:pPr>
            <a:r>
              <a:rPr lang="en-GB" sz="4400" dirty="0">
                <a:effectLst>
                  <a:outerShdw blurRad="38100" dist="38100" dir="2700000" algn="ctr" rotWithShape="0">
                    <a:schemeClr val="tx1"/>
                  </a:outerShdw>
                </a:effectLst>
              </a:rPr>
              <a:t>You are willing to disciple others </a:t>
            </a:r>
            <a:r>
              <a:rPr lang="en-GB" sz="4400" dirty="0" smtClean="0">
                <a:effectLst>
                  <a:outerShdw blurRad="38100" dist="38100" dir="2700000" algn="ctr" rotWithShape="0">
                    <a:schemeClr val="tx1"/>
                  </a:outerShdw>
                </a:effectLst>
              </a:rPr>
              <a:t>to love a </a:t>
            </a:r>
            <a:r>
              <a:rPr lang="en-GB" sz="4400" dirty="0">
                <a:effectLst>
                  <a:outerShdw blurRad="38100" dist="38100" dir="2700000" algn="ctr" rotWithShape="0">
                    <a:schemeClr val="tx1"/>
                  </a:outerShdw>
                </a:effectLst>
              </a:rPr>
              <a:t>supernatural </a:t>
            </a:r>
            <a:r>
              <a:rPr lang="en-GB" sz="4400" dirty="0" smtClean="0">
                <a:effectLst>
                  <a:outerShdw blurRad="38100" dist="38100" dir="2700000" algn="ctr" rotWithShape="0">
                    <a:schemeClr val="tx1"/>
                  </a:outerShdw>
                </a:effectLst>
              </a:rPr>
              <a:t>lifestyle</a:t>
            </a:r>
            <a:endParaRPr lang="en-GB" sz="4400" dirty="0" smtClean="0">
              <a:effectLst>
                <a:outerShdw blurRad="38100" dist="38100" dir="2700000" algn="ctr" rotWithShape="0">
                  <a:schemeClr val="tx1"/>
                </a:outerShdw>
              </a:effectLst>
            </a:endParaRPr>
          </a:p>
          <a:p>
            <a:pPr marL="0" indent="0">
              <a:buNone/>
            </a:pPr>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521116592"/>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a:xfrm>
            <a:off x="0" y="1052736"/>
            <a:ext cx="9144000" cy="5805264"/>
          </a:xfrm>
        </p:spPr>
        <p:txBody>
          <a:bodyPr/>
          <a:lstStyle/>
          <a:p>
            <a:r>
              <a:rPr lang="en-GB" dirty="0" smtClean="0"/>
              <a:t>Working of Holy Spirit</a:t>
            </a:r>
          </a:p>
          <a:p>
            <a:r>
              <a:rPr lang="en-GB" dirty="0" smtClean="0"/>
              <a:t>Working of human spirit</a:t>
            </a:r>
          </a:p>
          <a:p>
            <a:r>
              <a:rPr lang="en-GB" dirty="0" smtClean="0"/>
              <a:t>Working of the heavenly spiritual beings</a:t>
            </a:r>
          </a:p>
          <a:p>
            <a:r>
              <a:rPr lang="en-GB" dirty="0" smtClean="0"/>
              <a:t>Working of the demonic spiritual beings</a:t>
            </a:r>
          </a:p>
          <a:p>
            <a:endParaRPr lang="en-GB" dirty="0"/>
          </a:p>
        </p:txBody>
      </p:sp>
    </p:spTree>
    <p:extLst>
      <p:ext uri="{BB962C8B-B14F-4D97-AF65-F5344CB8AC3E}">
        <p14:creationId xmlns:p14="http://schemas.microsoft.com/office/powerpoint/2010/main" val="3186051869"/>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a:xfrm>
            <a:off x="0" y="1052736"/>
            <a:ext cx="9144000" cy="5805264"/>
          </a:xfrm>
        </p:spPr>
        <p:txBody>
          <a:bodyPr/>
          <a:lstStyle/>
          <a:p>
            <a:r>
              <a:rPr lang="en-GB" dirty="0" smtClean="0"/>
              <a:t>Not the gift of criticism</a:t>
            </a:r>
          </a:p>
          <a:p>
            <a:r>
              <a:rPr lang="en-GB" dirty="0" smtClean="0"/>
              <a:t>Not the gift of suspicion</a:t>
            </a:r>
          </a:p>
          <a:p>
            <a:r>
              <a:rPr lang="en-GB" dirty="0" smtClean="0"/>
              <a:t>Not the gift of manipulation</a:t>
            </a:r>
          </a:p>
          <a:p>
            <a:r>
              <a:rPr lang="en-GB" dirty="0" smtClean="0"/>
              <a:t>Not the gift of condemnation</a:t>
            </a:r>
          </a:p>
          <a:p>
            <a:endParaRPr lang="en-GB" dirty="0"/>
          </a:p>
        </p:txBody>
      </p:sp>
    </p:spTree>
    <p:extLst>
      <p:ext uri="{BB962C8B-B14F-4D97-AF65-F5344CB8AC3E}">
        <p14:creationId xmlns:p14="http://schemas.microsoft.com/office/powerpoint/2010/main" val="249886690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a:xfrm>
            <a:off x="0" y="1052736"/>
            <a:ext cx="9144000" cy="5805264"/>
          </a:xfrm>
        </p:spPr>
        <p:txBody>
          <a:bodyPr/>
          <a:lstStyle/>
          <a:p>
            <a:r>
              <a:rPr lang="en-GB" dirty="0" smtClean="0"/>
              <a:t>Agreement with bible truth</a:t>
            </a:r>
          </a:p>
          <a:p>
            <a:r>
              <a:rPr lang="en-GB" dirty="0" smtClean="0"/>
              <a:t>Outward fruit matt 7:15-16 gal 5:22-23</a:t>
            </a:r>
          </a:p>
          <a:p>
            <a:r>
              <a:rPr lang="en-GB" dirty="0" smtClean="0"/>
              <a:t>Anointing guides to the truth 1 john 2:20, 26-27</a:t>
            </a:r>
          </a:p>
          <a:p>
            <a:r>
              <a:rPr lang="en-GB" dirty="0" smtClean="0"/>
              <a:t>Peace </a:t>
            </a:r>
            <a:r>
              <a:rPr lang="en-GB" dirty="0" smtClean="0"/>
              <a:t>as our guide or umpire col 3:15</a:t>
            </a:r>
          </a:p>
          <a:p>
            <a:r>
              <a:rPr lang="en-GB" dirty="0" smtClean="0"/>
              <a:t>Ways and nature of God </a:t>
            </a:r>
            <a:r>
              <a:rPr lang="en-GB" dirty="0" err="1" smtClean="0"/>
              <a:t>psa</a:t>
            </a:r>
            <a:r>
              <a:rPr lang="en-GB" dirty="0" smtClean="0"/>
              <a:t> 103:2-7</a:t>
            </a:r>
          </a:p>
          <a:p>
            <a:endParaRPr lang="en-GB" dirty="0" smtClean="0"/>
          </a:p>
          <a:p>
            <a:endParaRPr lang="en-GB" dirty="0" smtClean="0"/>
          </a:p>
          <a:p>
            <a:endParaRPr lang="en-GB" dirty="0"/>
          </a:p>
        </p:txBody>
      </p:sp>
    </p:spTree>
    <p:extLst>
      <p:ext uri="{BB962C8B-B14F-4D97-AF65-F5344CB8AC3E}">
        <p14:creationId xmlns:p14="http://schemas.microsoft.com/office/powerpoint/2010/main" val="2030708054"/>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a:p>
        </p:txBody>
      </p:sp>
    </p:spTree>
    <p:extLst>
      <p:ext uri="{BB962C8B-B14F-4D97-AF65-F5344CB8AC3E}">
        <p14:creationId xmlns:p14="http://schemas.microsoft.com/office/powerpoint/2010/main" val="2565652091"/>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a:xfrm>
            <a:off x="0" y="1052736"/>
            <a:ext cx="9144000" cy="5805264"/>
          </a:xfrm>
        </p:spPr>
        <p:txBody>
          <a:bodyPr>
            <a:normAutofit/>
          </a:bodyPr>
          <a:lstStyle/>
          <a:p>
            <a:r>
              <a:rPr lang="en-GB" dirty="0"/>
              <a:t>Psalms 46:1-3 God is our refuge and strength, A very present help in trouble. Therefore we will not fear, though the earth should change And though the mountains slip into the heart of the sea; Though its waters roar and foam, Though the mountains quake at its swelling pride. Selah</a:t>
            </a:r>
            <a:r>
              <a:rPr lang="en-GB" dirty="0" smtClean="0"/>
              <a:t>. </a:t>
            </a:r>
            <a:endParaRPr lang="en-GB" dirty="0"/>
          </a:p>
        </p:txBody>
      </p:sp>
    </p:spTree>
    <p:extLst>
      <p:ext uri="{BB962C8B-B14F-4D97-AF65-F5344CB8AC3E}">
        <p14:creationId xmlns:p14="http://schemas.microsoft.com/office/powerpoint/2010/main" val="4006099684"/>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a:xfrm>
            <a:off x="0" y="1052736"/>
            <a:ext cx="9144000" cy="5805264"/>
          </a:xfrm>
        </p:spPr>
        <p:txBody>
          <a:bodyPr>
            <a:normAutofit lnSpcReduction="10000"/>
          </a:bodyPr>
          <a:lstStyle/>
          <a:p>
            <a:r>
              <a:rPr lang="en-GB" dirty="0"/>
              <a:t>Psalms </a:t>
            </a:r>
            <a:r>
              <a:rPr lang="en-GB" dirty="0" smtClean="0"/>
              <a:t>46:</a:t>
            </a:r>
            <a:r>
              <a:rPr lang="en-GB" dirty="0"/>
              <a:t>4 There is a </a:t>
            </a:r>
            <a:r>
              <a:rPr lang="en-GB" dirty="0">
                <a:solidFill>
                  <a:srgbClr val="FFFF00"/>
                </a:solidFill>
              </a:rPr>
              <a:t>river whose streams </a:t>
            </a:r>
            <a:r>
              <a:rPr lang="en-GB" dirty="0"/>
              <a:t>make glad the city of God, The holy dwelling places of the Most </a:t>
            </a:r>
            <a:r>
              <a:rPr lang="en-GB" dirty="0" smtClean="0"/>
              <a:t>High.5 God </a:t>
            </a:r>
            <a:r>
              <a:rPr lang="en-GB" dirty="0"/>
              <a:t>is in the midst of her, she will not be </a:t>
            </a:r>
            <a:r>
              <a:rPr lang="en-GB" dirty="0" smtClean="0"/>
              <a:t>moved; God </a:t>
            </a:r>
            <a:r>
              <a:rPr lang="en-GB" dirty="0"/>
              <a:t>will help her when morning </a:t>
            </a:r>
            <a:r>
              <a:rPr lang="en-GB" dirty="0" smtClean="0"/>
              <a:t>dawns. 6 </a:t>
            </a:r>
            <a:r>
              <a:rPr lang="en-GB" dirty="0"/>
              <a:t>The nations made an uproar, the kingdoms </a:t>
            </a:r>
            <a:r>
              <a:rPr lang="en-GB" dirty="0" smtClean="0"/>
              <a:t>tottered; He </a:t>
            </a:r>
            <a:r>
              <a:rPr lang="en-GB" dirty="0"/>
              <a:t>raised His voice, the earth </a:t>
            </a:r>
            <a:r>
              <a:rPr lang="en-GB" dirty="0" smtClean="0"/>
              <a:t>melted. 7 </a:t>
            </a:r>
            <a:r>
              <a:rPr lang="en-GB" dirty="0"/>
              <a:t>The Lord of hosts is with </a:t>
            </a:r>
            <a:r>
              <a:rPr lang="en-GB" dirty="0" smtClean="0"/>
              <a:t>us; The </a:t>
            </a:r>
            <a:r>
              <a:rPr lang="en-GB" dirty="0"/>
              <a:t>God of Jacob is our stronghold.  </a:t>
            </a:r>
            <a:endParaRPr lang="en-GB" dirty="0"/>
          </a:p>
        </p:txBody>
      </p:sp>
    </p:spTree>
    <p:extLst>
      <p:ext uri="{BB962C8B-B14F-4D97-AF65-F5344CB8AC3E}">
        <p14:creationId xmlns:p14="http://schemas.microsoft.com/office/powerpoint/2010/main" val="1058289386"/>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a:xfrm>
            <a:off x="0" y="1052736"/>
            <a:ext cx="9144000" cy="5805264"/>
          </a:xfrm>
        </p:spPr>
        <p:txBody>
          <a:bodyPr>
            <a:normAutofit/>
          </a:bodyPr>
          <a:lstStyle/>
          <a:p>
            <a:r>
              <a:rPr lang="en-GB" sz="4800" dirty="0"/>
              <a:t>Psalms </a:t>
            </a:r>
            <a:r>
              <a:rPr lang="en-GB" sz="4800" dirty="0" smtClean="0"/>
              <a:t>46:10-11“Be still cease </a:t>
            </a:r>
            <a:r>
              <a:rPr lang="en-GB" sz="4800" dirty="0"/>
              <a:t>striving and know that I am God; I will be exalted among the nations, I will be exalted in the earth." The Lord of hosts is with us; The God of Jacob is our stronghold. Selah</a:t>
            </a:r>
            <a:endParaRPr lang="en-GB" sz="4800" dirty="0"/>
          </a:p>
        </p:txBody>
      </p:sp>
    </p:spTree>
    <p:extLst>
      <p:ext uri="{BB962C8B-B14F-4D97-AF65-F5344CB8AC3E}">
        <p14:creationId xmlns:p14="http://schemas.microsoft.com/office/powerpoint/2010/main" val="1225549621"/>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a:xfrm>
            <a:off x="0" y="1052736"/>
            <a:ext cx="9144000" cy="5805264"/>
          </a:xfrm>
        </p:spPr>
        <p:txBody>
          <a:bodyPr/>
          <a:lstStyle/>
          <a:p>
            <a:r>
              <a:rPr lang="en-GB" sz="4400" dirty="0"/>
              <a:t>Gen 2:10 Now a river flowed out of Eden to water the garden; and from there it divided and became four rivers.</a:t>
            </a:r>
          </a:p>
          <a:p>
            <a:r>
              <a:rPr lang="en-GB" sz="4400" dirty="0" smtClean="0"/>
              <a:t>Rev </a:t>
            </a:r>
            <a:r>
              <a:rPr lang="en-GB" sz="4400" dirty="0"/>
              <a:t>22:1 Then he showed me a river of the water of life, clear as crystal, coming from the throne of God and of the Lamb, </a:t>
            </a:r>
            <a:endParaRPr lang="en-GB" sz="4400" dirty="0" smtClean="0"/>
          </a:p>
          <a:p>
            <a:endParaRPr lang="en-GB" dirty="0"/>
          </a:p>
        </p:txBody>
      </p:sp>
    </p:spTree>
    <p:extLst>
      <p:ext uri="{BB962C8B-B14F-4D97-AF65-F5344CB8AC3E}">
        <p14:creationId xmlns:p14="http://schemas.microsoft.com/office/powerpoint/2010/main" val="3472435127"/>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a:xfrm>
            <a:off x="0" y="1052736"/>
            <a:ext cx="9144000" cy="5805264"/>
          </a:xfrm>
        </p:spPr>
        <p:txBody>
          <a:bodyPr>
            <a:normAutofit lnSpcReduction="10000"/>
          </a:bodyPr>
          <a:lstStyle/>
          <a:p>
            <a:r>
              <a:rPr lang="en-GB" dirty="0"/>
              <a:t>John </a:t>
            </a:r>
            <a:r>
              <a:rPr lang="en-GB" dirty="0" smtClean="0"/>
              <a:t>4:</a:t>
            </a:r>
            <a:r>
              <a:rPr lang="en-GB" dirty="0"/>
              <a:t>10 Jesus answered and said to her, “If you knew the gift of God, and who it is who says to you, ‘Give Me a drink,’ you would have asked Him, and He would have given you living water.” </a:t>
            </a:r>
            <a:r>
              <a:rPr lang="en-GB" dirty="0" smtClean="0"/>
              <a:t>11 </a:t>
            </a:r>
            <a:r>
              <a:rPr lang="en-GB" dirty="0"/>
              <a:t>She *said to Him, “Sir, You have nothing to draw with and the well is deep; where then do You get that living water? 12 You are not greater than our father Jacob, are You, who gave us the well</a:t>
            </a:r>
            <a:r>
              <a:rPr lang="en-GB" dirty="0" smtClean="0"/>
              <a:t>…</a:t>
            </a:r>
            <a:endParaRPr lang="en-GB" dirty="0"/>
          </a:p>
        </p:txBody>
      </p:sp>
    </p:spTree>
    <p:extLst>
      <p:ext uri="{BB962C8B-B14F-4D97-AF65-F5344CB8AC3E}">
        <p14:creationId xmlns:p14="http://schemas.microsoft.com/office/powerpoint/2010/main" val="605835461"/>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a:xfrm>
            <a:off x="0" y="1052736"/>
            <a:ext cx="9144000" cy="5805264"/>
          </a:xfrm>
        </p:spPr>
        <p:txBody>
          <a:bodyPr>
            <a:normAutofit/>
          </a:bodyPr>
          <a:lstStyle/>
          <a:p>
            <a:r>
              <a:rPr lang="en-GB" dirty="0"/>
              <a:t>John </a:t>
            </a:r>
            <a:r>
              <a:rPr lang="en-GB" dirty="0" smtClean="0"/>
              <a:t>4:13 </a:t>
            </a:r>
            <a:r>
              <a:rPr lang="en-GB" dirty="0"/>
              <a:t>Jesus answered and said to her, “Everyone who drinks of this water will thirst again; 14 but whoever drinks of the water that I will give him shall never thirst; but the water that I will give him will become in him a well of water springing up to eternal life.”</a:t>
            </a:r>
            <a:endParaRPr lang="en-GB" dirty="0"/>
          </a:p>
        </p:txBody>
      </p:sp>
    </p:spTree>
    <p:extLst>
      <p:ext uri="{BB962C8B-B14F-4D97-AF65-F5344CB8AC3E}">
        <p14:creationId xmlns:p14="http://schemas.microsoft.com/office/powerpoint/2010/main" val="40423341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smtClean="0">
                <a:effectLst>
                  <a:outerShdw blurRad="38100" dist="38100" dir="2700000" algn="ctr" rotWithShape="0">
                    <a:schemeClr val="tx1"/>
                  </a:outerShdw>
                </a:effectLst>
              </a:rPr>
              <a:t>We all need to know who is with us</a:t>
            </a:r>
          </a:p>
          <a:p>
            <a:r>
              <a:rPr lang="en-GB" sz="4400" dirty="0" smtClean="0">
                <a:effectLst>
                  <a:outerShdw blurRad="38100" dist="38100" dir="2700000" algn="ctr" rotWithShape="0">
                    <a:schemeClr val="tx1"/>
                  </a:outerShdw>
                </a:effectLst>
              </a:rPr>
              <a:t>We all need to know who we can count on</a:t>
            </a:r>
          </a:p>
          <a:p>
            <a:r>
              <a:rPr lang="en-GB" sz="4400" dirty="0" smtClean="0">
                <a:effectLst>
                  <a:outerShdw blurRad="38100" dist="38100" dir="2700000" algn="ctr" rotWithShape="0">
                    <a:schemeClr val="tx1"/>
                  </a:outerShdw>
                </a:effectLst>
              </a:rPr>
              <a:t>You need to know that you can count on each other</a:t>
            </a:r>
          </a:p>
          <a:p>
            <a:r>
              <a:rPr lang="en-GB" sz="4400" dirty="0" smtClean="0">
                <a:effectLst>
                  <a:outerShdw blurRad="38100" dist="38100" dir="2700000" algn="ctr" rotWithShape="0">
                    <a:schemeClr val="tx1"/>
                  </a:outerShdw>
                </a:effectLst>
              </a:rPr>
              <a:t>If you have any doubts, concerns or fears please come and talk to us directly</a:t>
            </a:r>
          </a:p>
          <a:p>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354524101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a:xfrm>
            <a:off x="0" y="1052736"/>
            <a:ext cx="9144000" cy="5805264"/>
          </a:xfrm>
        </p:spPr>
        <p:txBody>
          <a:bodyPr>
            <a:normAutofit fontScale="92500"/>
          </a:bodyPr>
          <a:lstStyle/>
          <a:p>
            <a:r>
              <a:rPr lang="en-GB" dirty="0"/>
              <a:t>John 7:37 Now on the last day, the great day of the feast, Jesus stood and cried out, saying, “If anyone is thirsty, let him come to Me and drink. 38 He who believes in Me, as the Scripture said, ‘From his innermost being will flow rivers of living water.’” 39 But this He spoke of the Spirit, whom those who believed in Him were to receive; for the Spirit was not yet given, because Jesus was not yet glorified.</a:t>
            </a:r>
            <a:endParaRPr lang="en-GB" dirty="0"/>
          </a:p>
        </p:txBody>
      </p:sp>
    </p:spTree>
    <p:extLst>
      <p:ext uri="{BB962C8B-B14F-4D97-AF65-F5344CB8AC3E}">
        <p14:creationId xmlns:p14="http://schemas.microsoft.com/office/powerpoint/2010/main" val="3568697186"/>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a:xfrm>
            <a:off x="0" y="1052736"/>
            <a:ext cx="9144000" cy="5805264"/>
          </a:xfrm>
        </p:spPr>
        <p:txBody>
          <a:bodyPr>
            <a:normAutofit fontScale="85000" lnSpcReduction="10000"/>
          </a:bodyPr>
          <a:lstStyle/>
          <a:p>
            <a:r>
              <a:rPr lang="en-GB" dirty="0" smtClean="0"/>
              <a:t>My encounters with Jacob as one of the  cloud of witnesses, men in white linen, spirit of righteous men made perfect</a:t>
            </a:r>
          </a:p>
          <a:p>
            <a:r>
              <a:rPr lang="en-GB" dirty="0" err="1" smtClean="0"/>
              <a:t>Heb</a:t>
            </a:r>
            <a:r>
              <a:rPr lang="en-GB" dirty="0"/>
              <a:t> 12:Therefore, since we have so great a cloud of witnesses surrounding us</a:t>
            </a:r>
            <a:r>
              <a:rPr lang="en-GB" dirty="0" smtClean="0"/>
              <a:t>,</a:t>
            </a:r>
          </a:p>
          <a:p>
            <a:r>
              <a:rPr lang="en-GB" dirty="0"/>
              <a:t>Act 1:10 And as they were gazing intently into the sky while He was going, behold, two men in white clothing stood beside them. 11 They also said, “Men of Galilee, why do you stand looking into the sky? This Jesus, who has been taken up from you into heaven, will come in just the same way as you have watched Him go into heaven.”</a:t>
            </a:r>
            <a:endParaRPr lang="en-GB" dirty="0" smtClean="0"/>
          </a:p>
          <a:p>
            <a:endParaRPr lang="en-GB" dirty="0"/>
          </a:p>
        </p:txBody>
      </p:sp>
    </p:spTree>
    <p:extLst>
      <p:ext uri="{BB962C8B-B14F-4D97-AF65-F5344CB8AC3E}">
        <p14:creationId xmlns:p14="http://schemas.microsoft.com/office/powerpoint/2010/main" val="142937884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a:xfrm>
            <a:off x="0" y="1052736"/>
            <a:ext cx="9144000" cy="5805264"/>
          </a:xfrm>
        </p:spPr>
        <p:txBody>
          <a:bodyPr>
            <a:normAutofit fontScale="92500" lnSpcReduction="20000"/>
          </a:bodyPr>
          <a:lstStyle/>
          <a:p>
            <a:r>
              <a:rPr lang="en-GB" dirty="0" err="1" smtClean="0"/>
              <a:t>Heb</a:t>
            </a:r>
            <a:r>
              <a:rPr lang="en-GB" dirty="0"/>
              <a:t> 12:18 For you have not come to a mountain that can be touched and to a blazing fire, and to darkness and gloom and whirlwind, </a:t>
            </a:r>
            <a:r>
              <a:rPr lang="en-GB" dirty="0" smtClean="0"/>
              <a:t>.. 22 </a:t>
            </a:r>
            <a:r>
              <a:rPr lang="en-GB" dirty="0"/>
              <a:t>But you have come to Mount Zion and to the city of the living God, the heavenly Jerusalem, and to myriads of angels, 23 to the general assembly and church of the firstborn who are enrolled in heaven, and to God, the Judge of all, and to the spirits of the righteous made perfect, 24 and to Jesus, the mediator of a new covenant,</a:t>
            </a:r>
            <a:endParaRPr lang="en-GB" dirty="0"/>
          </a:p>
        </p:txBody>
      </p:sp>
    </p:spTree>
    <p:extLst>
      <p:ext uri="{BB962C8B-B14F-4D97-AF65-F5344CB8AC3E}">
        <p14:creationId xmlns:p14="http://schemas.microsoft.com/office/powerpoint/2010/main" val="381257074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a:xfrm>
            <a:off x="0" y="1052736"/>
            <a:ext cx="9144000" cy="5805264"/>
          </a:xfrm>
        </p:spPr>
        <p:txBody>
          <a:bodyPr>
            <a:normAutofit fontScale="92500"/>
          </a:bodyPr>
          <a:lstStyle/>
          <a:p>
            <a:r>
              <a:rPr lang="en-GB" dirty="0"/>
              <a:t>Gen 28:12 He had a dream, and behold, a ladder was set on the earth with its top reaching to heaven; and behold, the angels of God were ascending and descending on it. 13 And behold, the Lord stood above it and said, “I am the Lord, the God of your father Abraham and the God of Isaac; the land on which you lie, I will give it to you and to your descendants. 14 Your descendants will also be like the dust of the earth,</a:t>
            </a:r>
            <a:endParaRPr lang="en-GB" dirty="0"/>
          </a:p>
        </p:txBody>
      </p:sp>
    </p:spTree>
    <p:extLst>
      <p:ext uri="{BB962C8B-B14F-4D97-AF65-F5344CB8AC3E}">
        <p14:creationId xmlns:p14="http://schemas.microsoft.com/office/powerpoint/2010/main" val="2187170543"/>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a:xfrm>
            <a:off x="0" y="1052736"/>
            <a:ext cx="9144000" cy="5805264"/>
          </a:xfrm>
        </p:spPr>
        <p:txBody>
          <a:bodyPr>
            <a:normAutofit fontScale="92500" lnSpcReduction="20000"/>
          </a:bodyPr>
          <a:lstStyle/>
          <a:p>
            <a:r>
              <a:rPr lang="en-GB" dirty="0"/>
              <a:t>Gen 28:16 Then Jacob awoke from his sleep and said, “Surely the Lord is in this place, and I did not know it.” 17 He was afraid and said, “How awesome is this place! This is none other than the </a:t>
            </a:r>
            <a:r>
              <a:rPr lang="en-GB" dirty="0">
                <a:solidFill>
                  <a:srgbClr val="FFFF00"/>
                </a:solidFill>
              </a:rPr>
              <a:t>house of God</a:t>
            </a:r>
            <a:r>
              <a:rPr lang="en-GB" dirty="0"/>
              <a:t>, and this is the </a:t>
            </a:r>
            <a:r>
              <a:rPr lang="en-GB" dirty="0">
                <a:solidFill>
                  <a:srgbClr val="FFFF00"/>
                </a:solidFill>
              </a:rPr>
              <a:t>gate of heaven</a:t>
            </a:r>
            <a:r>
              <a:rPr lang="en-GB" dirty="0" smtClean="0"/>
              <a:t>.”</a:t>
            </a:r>
          </a:p>
          <a:p>
            <a:r>
              <a:rPr lang="en-GB" dirty="0"/>
              <a:t>John 14:20 In that day you will know that I am in My Father, and you in Me, and I in you. 23 Jesus answered and said to him, “If anyone loves Me, he will keep My word; and My Father will love him, and We will come to him and make Our abode with him. </a:t>
            </a:r>
            <a:endParaRPr lang="en-GB" dirty="0"/>
          </a:p>
        </p:txBody>
      </p:sp>
    </p:spTree>
    <p:extLst>
      <p:ext uri="{BB962C8B-B14F-4D97-AF65-F5344CB8AC3E}">
        <p14:creationId xmlns:p14="http://schemas.microsoft.com/office/powerpoint/2010/main" val="1432677692"/>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a:xfrm>
            <a:off x="0" y="1052736"/>
            <a:ext cx="9144000" cy="5805264"/>
          </a:xfrm>
        </p:spPr>
        <p:txBody>
          <a:bodyPr>
            <a:normAutofit fontScale="92500"/>
          </a:bodyPr>
          <a:lstStyle/>
          <a:p>
            <a:r>
              <a:rPr lang="en-GB" dirty="0"/>
              <a:t>Luke </a:t>
            </a:r>
            <a:r>
              <a:rPr lang="en-GB" dirty="0" smtClean="0"/>
              <a:t>17:21 … the </a:t>
            </a:r>
            <a:r>
              <a:rPr lang="en-GB" dirty="0"/>
              <a:t>kingdom of God is within you [in your hearts] and among you [surrounding you].</a:t>
            </a:r>
            <a:endParaRPr lang="en-GB" dirty="0" smtClean="0"/>
          </a:p>
          <a:p>
            <a:r>
              <a:rPr lang="en-GB" dirty="0"/>
              <a:t>Rev 3:20 Behold, I stand at the door and knock; if anyone hears My voice and opens the door, I will come in to him and will dine with him, and he with Me. 21 He who overcomes, I will grant to him to sit down with Me on My throne, as I also overcame and sat down with My Father on His throne</a:t>
            </a:r>
            <a:endParaRPr lang="en-GB" dirty="0"/>
          </a:p>
        </p:txBody>
      </p:sp>
    </p:spTree>
    <p:extLst>
      <p:ext uri="{BB962C8B-B14F-4D97-AF65-F5344CB8AC3E}">
        <p14:creationId xmlns:p14="http://schemas.microsoft.com/office/powerpoint/2010/main" val="1897989591"/>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a:xfrm>
            <a:off x="0" y="1052736"/>
            <a:ext cx="9144000" cy="5805264"/>
          </a:xfrm>
        </p:spPr>
        <p:txBody>
          <a:bodyPr/>
          <a:lstStyle/>
          <a:p>
            <a:r>
              <a:rPr lang="en-GB" dirty="0"/>
              <a:t>Rev 4:1 After these things I looked, and behold, a door standing open in heaven, and the first voice which I had heard, like the sound of a trumpet speaking with me, said, “Come up here, and I will show you what must take place after these things.” </a:t>
            </a:r>
            <a:endParaRPr lang="en-GB" dirty="0"/>
          </a:p>
        </p:txBody>
      </p:sp>
    </p:spTree>
    <p:extLst>
      <p:ext uri="{BB962C8B-B14F-4D97-AF65-F5344CB8AC3E}">
        <p14:creationId xmlns:p14="http://schemas.microsoft.com/office/powerpoint/2010/main" val="338966734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1387" y="58011"/>
            <a:ext cx="8784976" cy="922717"/>
          </a:xfrm>
        </p:spPr>
        <p:txBody>
          <a:bodyPr>
            <a:normAutofit/>
          </a:bodyPr>
          <a:lstStyle/>
          <a:p>
            <a:r>
              <a:rPr lang="en-GB" dirty="0"/>
              <a:t>Vision Destiny 2014</a:t>
            </a:r>
            <a:endParaRPr lang="en-GB" dirty="0"/>
          </a:p>
        </p:txBody>
      </p:sp>
      <p:sp>
        <p:nvSpPr>
          <p:cNvPr id="3" name="Content Placeholder 2"/>
          <p:cNvSpPr>
            <a:spLocks noGrp="1"/>
          </p:cNvSpPr>
          <p:nvPr>
            <p:ph idx="1"/>
          </p:nvPr>
        </p:nvSpPr>
        <p:spPr>
          <a:xfrm>
            <a:off x="0" y="1052736"/>
            <a:ext cx="9144000" cy="5805264"/>
          </a:xfrm>
        </p:spPr>
        <p:txBody>
          <a:bodyPr/>
          <a:lstStyle/>
          <a:p>
            <a:endParaRPr lang="en-GB" dirty="0"/>
          </a:p>
        </p:txBody>
      </p:sp>
    </p:spTree>
    <p:extLst>
      <p:ext uri="{BB962C8B-B14F-4D97-AF65-F5344CB8AC3E}">
        <p14:creationId xmlns:p14="http://schemas.microsoft.com/office/powerpoint/2010/main" val="1457482973"/>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237049" cy="6858000"/>
          </a:xfrm>
          <a:effectLst/>
        </p:spPr>
      </p:pic>
    </p:spTree>
    <p:extLst>
      <p:ext uri="{BB962C8B-B14F-4D97-AF65-F5344CB8AC3E}">
        <p14:creationId xmlns:p14="http://schemas.microsoft.com/office/powerpoint/2010/main" val="405645915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6166"/>
          <a:stretch/>
        </p:blipFill>
        <p:spPr>
          <a:xfrm>
            <a:off x="0" y="-99391"/>
            <a:ext cx="9144000" cy="6957392"/>
          </a:xfrm>
          <a:prstGeom prst="rect">
            <a:avLst/>
          </a:prstGeom>
        </p:spPr>
      </p:pic>
    </p:spTree>
    <p:extLst>
      <p:ext uri="{BB962C8B-B14F-4D97-AF65-F5344CB8AC3E}">
        <p14:creationId xmlns:p14="http://schemas.microsoft.com/office/powerpoint/2010/main" val="18056850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Vision Destiny 2014</a:t>
            </a:r>
          </a:p>
        </p:txBody>
      </p:sp>
      <p:sp>
        <p:nvSpPr>
          <p:cNvPr id="3" name="Content Placeholder 2"/>
          <p:cNvSpPr>
            <a:spLocks noGrp="1"/>
          </p:cNvSpPr>
          <p:nvPr>
            <p:ph idx="1"/>
          </p:nvPr>
        </p:nvSpPr>
        <p:spPr>
          <a:xfrm>
            <a:off x="0" y="908720"/>
            <a:ext cx="9144000" cy="5949280"/>
          </a:xfrm>
          <a:effectLst/>
        </p:spPr>
        <p:txBody>
          <a:bodyPr lIns="0" tIns="0" rIns="0" bIns="0">
            <a:normAutofit/>
          </a:bodyPr>
          <a:lstStyle/>
          <a:p>
            <a:r>
              <a:rPr lang="en-GB" sz="4400" dirty="0"/>
              <a:t>Mike </a:t>
            </a:r>
            <a:r>
              <a:rPr lang="en-GB" sz="4400" dirty="0" smtClean="0"/>
              <a:t>Bryant’s vision in 2013 is significant </a:t>
            </a:r>
            <a:r>
              <a:rPr lang="en-GB" sz="4400" dirty="0"/>
              <a:t>in light of previous words </a:t>
            </a:r>
          </a:p>
          <a:p>
            <a:r>
              <a:rPr lang="en-GB" sz="4400" dirty="0"/>
              <a:t>God is about to do a </a:t>
            </a:r>
            <a:r>
              <a:rPr lang="en-GB" sz="4400" dirty="0">
                <a:solidFill>
                  <a:srgbClr val="FFFF00"/>
                </a:solidFill>
              </a:rPr>
              <a:t>new thing</a:t>
            </a:r>
            <a:endParaRPr lang="en-GB" sz="4400" dirty="0"/>
          </a:p>
          <a:p>
            <a:r>
              <a:rPr lang="en-GB" sz="4400" dirty="0" smtClean="0"/>
              <a:t>Old rotting fruit on the tree must fall before a new book &amp; season can begin</a:t>
            </a:r>
          </a:p>
          <a:p>
            <a:r>
              <a:rPr lang="en-GB" sz="4400" dirty="0"/>
              <a:t>T</a:t>
            </a:r>
            <a:r>
              <a:rPr lang="en-GB" sz="4400" dirty="0" smtClean="0"/>
              <a:t>he </a:t>
            </a:r>
            <a:r>
              <a:rPr lang="en-GB" sz="4400" dirty="0" smtClean="0"/>
              <a:t>old </a:t>
            </a:r>
            <a:r>
              <a:rPr lang="en-GB" sz="4400" dirty="0"/>
              <a:t>r</a:t>
            </a:r>
            <a:r>
              <a:rPr lang="en-GB" sz="4400" dirty="0" smtClean="0"/>
              <a:t>otting fruit </a:t>
            </a:r>
            <a:r>
              <a:rPr lang="en-GB" sz="4400" dirty="0" smtClean="0"/>
              <a:t>has been </a:t>
            </a:r>
            <a:r>
              <a:rPr lang="en-GB" sz="4400" dirty="0" smtClean="0"/>
              <a:t>removed </a:t>
            </a:r>
            <a:endParaRPr lang="en-GB" sz="4400" dirty="0" smtClean="0"/>
          </a:p>
          <a:p>
            <a:r>
              <a:rPr lang="en-GB" sz="4400" dirty="0" smtClean="0"/>
              <a:t>Now we need </a:t>
            </a:r>
            <a:r>
              <a:rPr lang="en-GB" sz="4400" dirty="0" smtClean="0"/>
              <a:t>to open the </a:t>
            </a:r>
            <a:r>
              <a:rPr lang="en-GB" sz="4400" dirty="0" smtClean="0"/>
              <a:t>new</a:t>
            </a:r>
            <a:r>
              <a:rPr lang="en-GB" sz="4400" dirty="0" smtClean="0"/>
              <a:t> </a:t>
            </a:r>
            <a:r>
              <a:rPr lang="en-GB" sz="4400" dirty="0" smtClean="0"/>
              <a:t>book</a:t>
            </a:r>
          </a:p>
          <a:p>
            <a:endParaRPr lang="en-GB" sz="4400" dirty="0"/>
          </a:p>
        </p:txBody>
      </p:sp>
    </p:spTree>
    <p:extLst>
      <p:ext uri="{BB962C8B-B14F-4D97-AF65-F5344CB8AC3E}">
        <p14:creationId xmlns:p14="http://schemas.microsoft.com/office/powerpoint/2010/main" val="27025676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0"/>
            <a:ext cx="9237049" cy="6858000"/>
          </a:xfrm>
          <a:effectLst/>
        </p:spPr>
      </p:pic>
    </p:spTree>
    <p:extLst>
      <p:ext uri="{BB962C8B-B14F-4D97-AF65-F5344CB8AC3E}">
        <p14:creationId xmlns:p14="http://schemas.microsoft.com/office/powerpoint/2010/main" val="369179447"/>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2">
            <a:extLst>
              <a:ext uri="{28A0092B-C50C-407E-A947-70E740481C1C}">
                <a14:useLocalDpi xmlns:a14="http://schemas.microsoft.com/office/drawing/2010/main" val="0"/>
              </a:ext>
            </a:extLst>
          </a:blip>
          <a:srcRect b="6166"/>
          <a:stretch/>
        </p:blipFill>
        <p:spPr>
          <a:xfrm>
            <a:off x="0" y="-99391"/>
            <a:ext cx="9144000" cy="6957392"/>
          </a:xfrm>
          <a:prstGeom prst="rect">
            <a:avLst/>
          </a:prstGeom>
        </p:spPr>
      </p:pic>
    </p:spTree>
    <p:extLst>
      <p:ext uri="{BB962C8B-B14F-4D97-AF65-F5344CB8AC3E}">
        <p14:creationId xmlns:p14="http://schemas.microsoft.com/office/powerpoint/2010/main" val="3155213368"/>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3849129"/>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36664577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a:bodyPr>
          <a:lstStyle/>
          <a:p>
            <a:endParaRPr lang="en-GB" sz="4400" dirty="0">
              <a:effectLst>
                <a:outerShdw blurRad="38100" dist="38100" dir="2700000" algn="ctr" rotWithShape="0">
                  <a:schemeClr val="tx1"/>
                </a:outerShdw>
              </a:effectLst>
            </a:endParaRPr>
          </a:p>
        </p:txBody>
      </p:sp>
    </p:spTree>
    <p:extLst>
      <p:ext uri="{BB962C8B-B14F-4D97-AF65-F5344CB8AC3E}">
        <p14:creationId xmlns:p14="http://schemas.microsoft.com/office/powerpoint/2010/main" val="3898016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nodePh="1">
                                  <p:stCondLst>
                                    <p:cond delay="0"/>
                                  </p:stCondLst>
                                  <p:endCondLst>
                                    <p:cond evt="begin" delay="0">
                                      <p:tn val="5"/>
                                    </p:cond>
                                  </p:end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Vision Destiny 2014</a:t>
            </a:r>
            <a:endParaRPr lang="en-GB" dirty="0"/>
          </a:p>
        </p:txBody>
      </p:sp>
      <p:sp>
        <p:nvSpPr>
          <p:cNvPr id="3" name="Content Placeholder 2"/>
          <p:cNvSpPr>
            <a:spLocks noGrp="1"/>
          </p:cNvSpPr>
          <p:nvPr>
            <p:ph idx="1"/>
          </p:nvPr>
        </p:nvSpPr>
        <p:spPr>
          <a:xfrm>
            <a:off x="0" y="908720"/>
            <a:ext cx="9144000" cy="5949280"/>
          </a:xfrm>
          <a:effectLst/>
        </p:spPr>
        <p:txBody>
          <a:bodyPr lIns="0" tIns="0" rIns="0" bIns="0">
            <a:normAutofit fontScale="92500"/>
          </a:bodyPr>
          <a:lstStyle/>
          <a:p>
            <a:r>
              <a:rPr lang="en-GB" sz="4400" dirty="0">
                <a:effectLst>
                  <a:outerShdw blurRad="38100" dist="38100" dir="2700000" algn="ctr" rotWithShape="0">
                    <a:schemeClr val="tx1"/>
                  </a:outerShdw>
                </a:effectLst>
              </a:rPr>
              <a:t>This year you must begin by removing the final fruit of the old that is clinging to the tree. My wind will shake that tree and the old will be replaced by the new. The new book must be opened and each new page faithfully and obediently followed. As you follow each new page each new chapter will be revealed and new season will follow new season. </a:t>
            </a:r>
          </a:p>
        </p:txBody>
      </p:sp>
    </p:spTree>
    <p:extLst>
      <p:ext uri="{BB962C8B-B14F-4D97-AF65-F5344CB8AC3E}">
        <p14:creationId xmlns:p14="http://schemas.microsoft.com/office/powerpoint/2010/main" val="1598939619"/>
      </p:ext>
    </p:extLst>
  </p:cSld>
  <p:clrMapOvr>
    <a:masterClrMapping/>
  </p:clrMapOvr>
  <p:timing>
    <p:tnLst>
      <p:par>
        <p:cTn id="1" dur="indefinite" restart="never" nodeType="tmRoot"/>
      </p:par>
    </p:tnLst>
  </p:timing>
</p:sld>
</file>

<file path=ppt/theme/_rels/theme3.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Theme1">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Transformation 2012 19">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4.xml><?xml version="1.0" encoding="utf-8"?>
<a:theme xmlns:a="http://schemas.openxmlformats.org/drawingml/2006/main" name="1_Theme1">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prstDash val="solid"/>
        </a:ln>
        <a:ln w="15875" cap="flat" cmpd="sng" algn="ctr">
          <a:solidFill>
            <a:schemeClr val="phClr">
              <a:shade val="80000"/>
              <a:lumMod val="90000"/>
            </a:schemeClr>
          </a:solidFill>
          <a:prstDash val="solid"/>
        </a:ln>
        <a:ln w="25400" cap="flat" cmpd="sng" algn="ctr">
          <a:solidFill>
            <a:schemeClr val="phClr"/>
          </a:solidFill>
          <a:prstDash val="solid"/>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Theme1</Template>
  <TotalTime>66750</TotalTime>
  <Words>4984</Words>
  <Application>Microsoft Office PowerPoint</Application>
  <PresentationFormat>On-screen Show (4:3)</PresentationFormat>
  <Paragraphs>411</Paragraphs>
  <Slides>84</Slides>
  <Notes>2</Notes>
  <HiddenSlides>0</HiddenSlides>
  <MMClips>0</MMClips>
  <ScaleCrop>false</ScaleCrop>
  <HeadingPairs>
    <vt:vector size="4" baseType="variant">
      <vt:variant>
        <vt:lpstr>Theme</vt:lpstr>
      </vt:variant>
      <vt:variant>
        <vt:i4>4</vt:i4>
      </vt:variant>
      <vt:variant>
        <vt:lpstr>Slide Titles</vt:lpstr>
      </vt:variant>
      <vt:variant>
        <vt:i4>84</vt:i4>
      </vt:variant>
    </vt:vector>
  </HeadingPairs>
  <TitlesOfParts>
    <vt:vector size="88" baseType="lpstr">
      <vt:lpstr>Theme1</vt:lpstr>
      <vt:lpstr>Office Theme</vt:lpstr>
      <vt:lpstr>2_Transformation 2012 19</vt:lpstr>
      <vt:lpstr>1_Theme1</vt:lpstr>
      <vt:lpstr>Vision Destiny 2014</vt:lpstr>
      <vt:lpstr>PowerPoint Presentation</vt:lpstr>
      <vt:lpstr>PowerPoint Presentation</vt:lpstr>
      <vt:lpstr>PowerPoint Presentation</vt:lpstr>
      <vt:lpstr>Vision Destiny 2014</vt:lpstr>
      <vt:lpstr>Vision Destiny 2014</vt:lpstr>
      <vt:lpstr>Vision Destiny 2014</vt:lpstr>
      <vt:lpstr>Vision Destiny 2014</vt:lpstr>
      <vt:lpstr>Vision Destiny 2014</vt:lpstr>
      <vt:lpstr>Vision Destiny 2014</vt:lpstr>
      <vt:lpstr>Vision Destiny 2014</vt:lpstr>
      <vt:lpstr>PowerPoint Presentation</vt:lpstr>
      <vt:lpstr>Vision Destiny 2014</vt:lpstr>
      <vt:lpstr>PowerPoint Presentation</vt:lpstr>
      <vt:lpstr>Vision Destiny 2014</vt:lpstr>
      <vt:lpstr>PowerPoint Presentation</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PowerPoint Presentation</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Vision Destiny 2014</vt:lpstr>
      <vt:lpstr>PowerPoint Presentation</vt:lpstr>
      <vt:lpstr>PowerPoint Presentation</vt:lpstr>
      <vt:lpstr>PowerPoint Presentation</vt:lpstr>
      <vt:lpstr>PowerPoint Presentation</vt:lpstr>
      <vt:lpstr>PowerPoint Presentation</vt:lpstr>
      <vt:lpstr>Vision Destiny 2014</vt:lpstr>
      <vt:lpstr>Vision Destiny 2014</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Mike Parsons</dc:creator>
  <cp:lastModifiedBy>Mike Parsons</cp:lastModifiedBy>
  <cp:revision>250</cp:revision>
  <dcterms:created xsi:type="dcterms:W3CDTF">2013-12-09T14:36:16Z</dcterms:created>
  <dcterms:modified xsi:type="dcterms:W3CDTF">2014-03-09T13:15:23Z</dcterms:modified>
</cp:coreProperties>
</file>