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 id="2147483722" r:id="rId3"/>
    <p:sldMasterId id="2147483748" r:id="rId4"/>
    <p:sldMasterId id="2147483761" r:id="rId5"/>
    <p:sldMasterId id="2147483773" r:id="rId6"/>
    <p:sldMasterId id="2147483785" r:id="rId7"/>
  </p:sldMasterIdLst>
  <p:notesMasterIdLst>
    <p:notesMasterId r:id="rId91"/>
  </p:notesMasterIdLst>
  <p:sldIdLst>
    <p:sldId id="543" r:id="rId8"/>
    <p:sldId id="548" r:id="rId9"/>
    <p:sldId id="544" r:id="rId10"/>
    <p:sldId id="323" r:id="rId11"/>
    <p:sldId id="517" r:id="rId12"/>
    <p:sldId id="542" r:id="rId13"/>
    <p:sldId id="315" r:id="rId14"/>
    <p:sldId id="553" r:id="rId15"/>
    <p:sldId id="554" r:id="rId16"/>
    <p:sldId id="556" r:id="rId17"/>
    <p:sldId id="555" r:id="rId18"/>
    <p:sldId id="325" r:id="rId19"/>
    <p:sldId id="533" r:id="rId20"/>
    <p:sldId id="450" r:id="rId21"/>
    <p:sldId id="549" r:id="rId22"/>
    <p:sldId id="558" r:id="rId23"/>
    <p:sldId id="449" r:id="rId24"/>
    <p:sldId id="336" r:id="rId25"/>
    <p:sldId id="339" r:id="rId26"/>
    <p:sldId id="552" r:id="rId27"/>
    <p:sldId id="550" r:id="rId28"/>
    <p:sldId id="546" r:id="rId29"/>
    <p:sldId id="547" r:id="rId30"/>
    <p:sldId id="551" r:id="rId31"/>
    <p:sldId id="455" r:id="rId32"/>
    <p:sldId id="500" r:id="rId33"/>
    <p:sldId id="557" r:id="rId34"/>
    <p:sldId id="465" r:id="rId35"/>
    <p:sldId id="473" r:id="rId36"/>
    <p:sldId id="474" r:id="rId37"/>
    <p:sldId id="475" r:id="rId38"/>
    <p:sldId id="516" r:id="rId39"/>
    <p:sldId id="478" r:id="rId40"/>
    <p:sldId id="479" r:id="rId41"/>
    <p:sldId id="541" r:id="rId42"/>
    <p:sldId id="480" r:id="rId43"/>
    <p:sldId id="509" r:id="rId44"/>
    <p:sldId id="481" r:id="rId45"/>
    <p:sldId id="506" r:id="rId46"/>
    <p:sldId id="507" r:id="rId47"/>
    <p:sldId id="482" r:id="rId48"/>
    <p:sldId id="499" r:id="rId49"/>
    <p:sldId id="527" r:id="rId50"/>
    <p:sldId id="495" r:id="rId51"/>
    <p:sldId id="496" r:id="rId52"/>
    <p:sldId id="501" r:id="rId53"/>
    <p:sldId id="534" r:id="rId54"/>
    <p:sldId id="502" r:id="rId55"/>
    <p:sldId id="510" r:id="rId56"/>
    <p:sldId id="408" r:id="rId57"/>
    <p:sldId id="511" r:id="rId58"/>
    <p:sldId id="512" r:id="rId59"/>
    <p:sldId id="513" r:id="rId60"/>
    <p:sldId id="515" r:id="rId61"/>
    <p:sldId id="529" r:id="rId62"/>
    <p:sldId id="531" r:id="rId63"/>
    <p:sldId id="399" r:id="rId64"/>
    <p:sldId id="522" r:id="rId65"/>
    <p:sldId id="524" r:id="rId66"/>
    <p:sldId id="519" r:id="rId67"/>
    <p:sldId id="521" r:id="rId68"/>
    <p:sldId id="523" r:id="rId69"/>
    <p:sldId id="426" r:id="rId70"/>
    <p:sldId id="404" r:id="rId71"/>
    <p:sldId id="366" r:id="rId72"/>
    <p:sldId id="367" r:id="rId73"/>
    <p:sldId id="368" r:id="rId74"/>
    <p:sldId id="369" r:id="rId75"/>
    <p:sldId id="371" r:id="rId76"/>
    <p:sldId id="407" r:id="rId77"/>
    <p:sldId id="370" r:id="rId78"/>
    <p:sldId id="372" r:id="rId79"/>
    <p:sldId id="373" r:id="rId80"/>
    <p:sldId id="374" r:id="rId81"/>
    <p:sldId id="375" r:id="rId82"/>
    <p:sldId id="376" r:id="rId83"/>
    <p:sldId id="257" r:id="rId84"/>
    <p:sldId id="538" r:id="rId85"/>
    <p:sldId id="381" r:id="rId86"/>
    <p:sldId id="536" r:id="rId87"/>
    <p:sldId id="539" r:id="rId88"/>
    <p:sldId id="537" r:id="rId89"/>
    <p:sldId id="540"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0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207" autoAdjust="0"/>
    <p:restoredTop sz="94660"/>
  </p:normalViewPr>
  <p:slideViewPr>
    <p:cSldViewPr>
      <p:cViewPr varScale="1">
        <p:scale>
          <a:sx n="70" d="100"/>
          <a:sy n="70" d="100"/>
        </p:scale>
        <p:origin x="-34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tableStyles" Target="tableStyle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4EF2E-F8A3-4D5C-A2AD-A94570C26DF3}" type="datetimeFigureOut">
              <a:rPr lang="en-GB" smtClean="0"/>
              <a:t>27/12/2014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AEB1E-4FB3-4F42-9B19-5A5A4C92ED16}" type="slidenum">
              <a:rPr lang="en-GB" smtClean="0"/>
              <a:t>‹#›</a:t>
            </a:fld>
            <a:endParaRPr lang="en-GB"/>
          </a:p>
        </p:txBody>
      </p:sp>
    </p:spTree>
    <p:extLst>
      <p:ext uri="{BB962C8B-B14F-4D97-AF65-F5344CB8AC3E}">
        <p14:creationId xmlns:p14="http://schemas.microsoft.com/office/powerpoint/2010/main" val="20157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BE96A-56CF-4259-8B18-5B206606B45A}"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372241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50278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4940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391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361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solidFill>
                <a:schemeClr val="tx1">
                  <a:shade val="50000"/>
                </a:scheme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solidFill>
                <a:schemeClr val="tx1">
                  <a:shade val="50000"/>
                </a:scheme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36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70C6BF-83BC-466F-A516-A93E98EE73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80581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A987F7-C824-411A-B2E7-A9DCE0FFE8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721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6D2848-FBE8-4109-8235-33399AB5BD8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9656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1F3C04-B324-4311-9A8C-6CF382E81C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63638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C9F06B-6EDC-4AEA-B713-D2FEA2A10188}"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49494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42B6427-83F4-43C9-BF84-470FEB07950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5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12767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1C3FC5-70B7-45BF-A02A-544F3F90C22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4847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628AC2-16AF-4870-8398-6FF73AEA53B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2482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1BAB70-1DEB-4534-9164-A15543228F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28442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D7A377-6887-49F4-B247-2F4BA192FA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6388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CD4666A-BAAD-4115-8EFB-19AFBC37591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677474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769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017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61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3956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426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77275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1493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1269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7970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4581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9161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7075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339457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rPr>
              <a:pPr/>
              <a:t>12/27/2014</a:t>
            </a:fld>
            <a:endParaRPr lang="en-US">
              <a:solidFill>
                <a:srgbClr val="000000">
                  <a:shade val="50000"/>
                </a:srgbClr>
              </a:solidFill>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rPr>
              <a:pPr/>
              <a:t>‹#›</a:t>
            </a:fld>
            <a:endParaRPr lang="en-US" dirty="0">
              <a:solidFill>
                <a:srgbClr val="000000">
                  <a:shade val="50000"/>
                </a:srgbClr>
              </a:solidFill>
            </a:endParaRPr>
          </a:p>
        </p:txBody>
      </p:sp>
    </p:spTree>
    <p:extLst>
      <p:ext uri="{BB962C8B-B14F-4D97-AF65-F5344CB8AC3E}">
        <p14:creationId xmlns:p14="http://schemas.microsoft.com/office/powerpoint/2010/main" val="3367347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8739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243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425046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085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5800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574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7897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724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882784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7603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3280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2039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510588" cy="765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125538"/>
            <a:ext cx="419417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597400" y="1125538"/>
            <a:ext cx="4194175" cy="4967287"/>
          </a:xfrm>
        </p:spPr>
        <p:txBody>
          <a:bodyPr/>
          <a:lstStyle/>
          <a:p>
            <a:endParaRPr lang="en-GB"/>
          </a:p>
        </p:txBody>
      </p:sp>
      <p:sp>
        <p:nvSpPr>
          <p:cNvPr id="5" name="Date Placeholder 4"/>
          <p:cNvSpPr>
            <a:spLocks noGrp="1"/>
          </p:cNvSpPr>
          <p:nvPr>
            <p:ph type="dt" sz="half" idx="10"/>
          </p:nvPr>
        </p:nvSpPr>
        <p:spPr>
          <a:xfrm>
            <a:off x="304800" y="6245225"/>
            <a:ext cx="22860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74C90296-183A-4C40-A2EF-8A3F1883E50F}"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586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49335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12/28/2014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6049000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12/28/2014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687148"/>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12/28/2014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406141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090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9272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2956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056581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745765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732824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0205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43713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4099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12/28/2014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887568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noAutofit/>
          </a:bodyPr>
          <a:lstStyle>
            <a:lvl1pPr>
              <a:defRPr sz="5400" baseline="0">
                <a:effectLst>
                  <a:outerShdw blurRad="50800" dist="38100" dir="5400000" algn="ctr" rotWithShape="0">
                    <a:schemeClr val="bg1"/>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0" y="980728"/>
            <a:ext cx="9144000" cy="5877272"/>
          </a:xfrm>
        </p:spPr>
        <p:txBody>
          <a:bodyPr lIns="0" tIns="0" rIns="0" bIns="0"/>
          <a:lstStyle>
            <a:lvl1pPr>
              <a:defRPr>
                <a:effectLst>
                  <a:outerShdw blurRad="50800" dist="50800" dir="5400000" algn="ctr" rotWithShape="0">
                    <a:schemeClr val="bg1"/>
                  </a:outerShdw>
                </a:effectLst>
              </a:defRPr>
            </a:lvl1pPr>
            <a:lvl2pPr>
              <a:defRPr>
                <a:effectLst>
                  <a:outerShdw blurRad="50800" dist="50800" dir="5400000" algn="ctr" rotWithShape="0">
                    <a:schemeClr val="bg1"/>
                  </a:outerShdw>
                </a:effectLst>
              </a:defRPr>
            </a:lvl2pPr>
            <a:lvl3pPr>
              <a:defRPr>
                <a:effectLst>
                  <a:outerShdw blurRad="50800" dist="50800" dir="5400000" algn="ctr" rotWithShape="0">
                    <a:schemeClr val="bg1"/>
                  </a:outerShdw>
                </a:effectLst>
              </a:defRPr>
            </a:lvl3pPr>
            <a:lvl4pPr>
              <a:defRPr>
                <a:effectLst>
                  <a:outerShdw blurRad="50800" dist="50800" dir="5400000" algn="ctr" rotWithShape="0">
                    <a:schemeClr val="bg1"/>
                  </a:outerShdw>
                </a:effectLst>
              </a:defRPr>
            </a:lvl4pPr>
            <a:lvl5pPr>
              <a:defRPr>
                <a:effectLst>
                  <a:outerShdw blurRad="50800" dist="50800" dir="5400000" algn="ctr" rotWithShape="0">
                    <a:schemeClr val="bg1"/>
                  </a:outerShdw>
                </a:effectLs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12/28/2014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410271983"/>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DBF5F9">
                    <a:shade val="90000"/>
                  </a:srgbClr>
                </a:solidFill>
              </a:rPr>
              <a:pPr/>
              <a:t>12/28/2014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29119380"/>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0611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66135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949730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024157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21693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17429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312339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91027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3243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522337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994123"/>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effectLst>
                  <a:outerShdw blurRad="38100" dist="38100" dir="2700000" algn="tl">
                    <a:srgbClr val="000000">
                      <a:alpha val="43137"/>
                    </a:srgbClr>
                  </a:outerShdw>
                </a:effect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628945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42473887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72127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243447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3439774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7094213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66774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0343360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2949343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35819913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olidFill>
              <a:ea typeface="ＭＳ Ｐゴシック" pitchFamily="-108" charset="-128"/>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solidFill>
                <a:srgbClr val="000000"/>
              </a:solidFill>
              <a:ea typeface="ＭＳ Ｐゴシック" pitchFamily="-108" charset="-128"/>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a:solidFill>
                <a:srgbClr val="000000"/>
              </a:solidFill>
              <a:ea typeface="ＭＳ Ｐゴシック" pitchFamily="-108" charset="-128"/>
            </a:endParaRPr>
          </a:p>
        </p:txBody>
      </p:sp>
    </p:spTree>
    <p:extLst>
      <p:ext uri="{BB962C8B-B14F-4D97-AF65-F5344CB8AC3E}">
        <p14:creationId xmlns:p14="http://schemas.microsoft.com/office/powerpoint/2010/main" val="1328165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3033477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7CB97365-EBCA-4027-87D5-99FC1D4DF0BB}" type="datetimeFigureOut">
              <a:rPr lang="en-US" smtClean="0">
                <a:solidFill>
                  <a:srgbClr val="000000"/>
                </a:solidFill>
                <a:ea typeface="ＭＳ Ｐゴシック" pitchFamily="-108" charset="-128"/>
              </a:rPr>
              <a:pPr/>
              <a:t>12/28/2014</a:t>
            </a:fld>
            <a:endParaRPr lang="en-US">
              <a:solidFill>
                <a:srgbClr val="000000">
                  <a:shade val="50000"/>
                </a:srgbClr>
              </a:solidFill>
              <a:ea typeface="ＭＳ Ｐゴシック" pitchFamily="-108" charset="-128"/>
            </a:endParaRPr>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solidFill>
                <a:srgbClr val="000000">
                  <a:shade val="50000"/>
                </a:srgbClr>
              </a:solidFill>
              <a:ea typeface="ＭＳ Ｐゴシック" pitchFamily="-108" charset="-128"/>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lang="en-US" smtClean="0">
                <a:solidFill>
                  <a:srgbClr val="000000"/>
                </a:solidFill>
                <a:ea typeface="ＭＳ Ｐゴシック" pitchFamily="-108" charset="-128"/>
              </a:rPr>
              <a:pPr/>
              <a:t>‹#›</a:t>
            </a:fld>
            <a:endParaRPr lang="en-US" dirty="0">
              <a:solidFill>
                <a:srgbClr val="000000">
                  <a:shade val="50000"/>
                </a:srgbClr>
              </a:solidFill>
              <a:ea typeface="ＭＳ Ｐゴシック" pitchFamily="-108" charset="-128"/>
            </a:endParaRPr>
          </a:p>
        </p:txBody>
      </p:sp>
    </p:spTree>
    <p:extLst>
      <p:ext uri="{BB962C8B-B14F-4D97-AF65-F5344CB8AC3E}">
        <p14:creationId xmlns:p14="http://schemas.microsoft.com/office/powerpoint/2010/main" val="190900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pPr eaLnBrk="1" latinLnBrk="0" hangingPunct="1"/>
            <a:fld id="{7CB97365-EBCA-4027-87D5-99FC1D4DF0BB}" type="datetimeFigureOut">
              <a:rPr lang="en-US" smtClean="0"/>
              <a:pPr eaLnBrk="1" latinLnBrk="0" hangingPunct="1"/>
              <a:t>12/27/2014</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kumimoji="0"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39446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1.jp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3363777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4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GB" smtClean="0">
              <a:solidFill>
                <a:srgbClr val="000000"/>
              </a:solidFill>
            </a:endParaRPr>
          </a:p>
        </p:txBody>
      </p:sp>
      <p:sp>
        <p:nvSpPr>
          <p:cNvPr id="134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GB" smtClean="0">
              <a:solidFill>
                <a:srgbClr val="000000"/>
              </a:solidFill>
            </a:endParaRPr>
          </a:p>
        </p:txBody>
      </p:sp>
      <p:sp>
        <p:nvSpPr>
          <p:cNvPr id="134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833F74D4-BF0A-4C84-AC02-B37916250EA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38088251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21082795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8684-CD62-4C70-A16D-44AA42D7A843}" type="datetimeFigureOut">
              <a:rPr lang="en-GB" smtClean="0">
                <a:solidFill>
                  <a:prstClr val="black">
                    <a:tint val="75000"/>
                  </a:prstClr>
                </a:solidFill>
              </a:rPr>
              <a:pPr/>
              <a:t>27/12/2014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6B575-C15E-4178-92B0-6023A262C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18025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4978584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solidFill>
                  <a:srgbClr val="04617B">
                    <a:shade val="90000"/>
                  </a:srgbClr>
                </a:solidFill>
              </a:rPr>
              <a:pPr/>
              <a:t>12/28/2014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02228774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388" y="46136"/>
            <a:ext cx="8784976" cy="994123"/>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0" y="1196752"/>
            <a:ext cx="9144000" cy="5661248"/>
          </a:xfrm>
          <a:prstGeom prst="rect">
            <a:avLst/>
          </a:prstGeom>
        </p:spPr>
        <p:txBody>
          <a:bodyPr vert="horz" lIns="72000" tIns="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243809763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xStyles>
    <p:titleStyle>
      <a:lvl1pPr algn="ctr" defTabSz="914400" rtl="0" eaLnBrk="1" latinLnBrk="0" hangingPunct="1">
        <a:spcBef>
          <a:spcPct val="0"/>
        </a:spcBef>
        <a:buNone/>
        <a:defRPr sz="5400"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60000" indent="-360000" algn="l" defTabSz="914400" rtl="0" eaLnBrk="1" latinLnBrk="0" hangingPunct="1">
        <a:spcBef>
          <a:spcPct val="20000"/>
        </a:spcBef>
        <a:buClr>
          <a:srgbClr val="FFFF00"/>
        </a:buClr>
        <a:buSzPct val="120000"/>
        <a:buFont typeface="Arial" pitchFamily="34" charset="0"/>
        <a:buChar char="•"/>
        <a:defRPr sz="4000" kern="1200" baseline="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83768" y="692696"/>
            <a:ext cx="4680521" cy="5184576"/>
            <a:chOff x="2360211" y="764704"/>
            <a:chExt cx="4316008" cy="478466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846" r="41981" b="1846"/>
            <a:stretch/>
          </p:blipFill>
          <p:spPr>
            <a:xfrm>
              <a:off x="2360211" y="764704"/>
              <a:ext cx="4316008" cy="3899347"/>
            </a:xfrm>
            <a:prstGeom prst="rect">
              <a:avLst/>
            </a:prstGeom>
          </p:spPr>
        </p:pic>
        <p:pic>
          <p:nvPicPr>
            <p:cNvPr id="1026" name="Picture 2" descr="C:\Users\Mike Parsons\Documents\logos\FClogotransoran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1" t="40102" r="-1920" b="-204"/>
            <a:stretch/>
          </p:blipFill>
          <p:spPr bwMode="auto">
            <a:xfrm>
              <a:off x="3131840" y="4509120"/>
              <a:ext cx="3243632" cy="1040244"/>
            </a:xfrm>
            <a:prstGeom prst="rect">
              <a:avLst/>
            </a:prstGeom>
            <a:noFill/>
            <a:effectLst>
              <a:glow rad="127000">
                <a:schemeClr val="accent1">
                  <a:alpha val="0"/>
                </a:schemeClr>
              </a:glow>
            </a:effectLst>
          </p:spPr>
        </p:pic>
      </p:grpSp>
    </p:spTree>
    <p:extLst>
      <p:ext uri="{BB962C8B-B14F-4D97-AF65-F5344CB8AC3E}">
        <p14:creationId xmlns:p14="http://schemas.microsoft.com/office/powerpoint/2010/main" val="2247237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going to shake the tree violently to move you into this new season where the new book will be opened and new chapters and new pages will be revealed and </a:t>
            </a:r>
            <a:r>
              <a:rPr lang="en-GB" sz="4400" dirty="0" smtClean="0">
                <a:effectLst>
                  <a:outerShdw blurRad="38100" dist="38100" dir="2700000" algn="ctr" rotWithShape="0">
                    <a:schemeClr val="tx1"/>
                  </a:outerShdw>
                </a:effectLst>
              </a:rPr>
              <a:t>initiated</a:t>
            </a:r>
            <a:r>
              <a:rPr lang="en-GB" sz="4400" dirty="0" smtClean="0">
                <a:effectLst>
                  <a:outerShdw blurRad="38100" dist="38100" dir="2700000" algn="ctr" rotWithShape="0">
                    <a:schemeClr val="tx1"/>
                  </a:outerShdw>
                </a:effectLst>
              </a:rPr>
              <a:t>.</a:t>
            </a:r>
          </a:p>
          <a:p>
            <a:r>
              <a:rPr lang="en-GB" sz="4400" dirty="0" smtClean="0">
                <a:effectLst>
                  <a:outerShdw blurRad="38100" dist="38100" dir="2700000" algn="ctr" rotWithShape="0">
                    <a:schemeClr val="tx1"/>
                  </a:outerShdw>
                </a:effectLst>
              </a:rPr>
              <a:t>Transition is a tough time the old stops working before the new is fully established</a:t>
            </a:r>
          </a:p>
          <a:p>
            <a:r>
              <a:rPr lang="en-GB" sz="4400" dirty="0" smtClean="0">
                <a:effectLst>
                  <a:outerShdw blurRad="38100" dist="38100" dir="2700000" algn="ctr" rotWithShape="0">
                    <a:schemeClr val="tx1"/>
                  </a:outerShdw>
                </a:effectLst>
              </a:rPr>
              <a:t>Tension</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1835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Vision Destiny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fontScale="92500"/>
          </a:bodyPr>
          <a:lstStyle/>
          <a:p>
            <a:r>
              <a:rPr lang="en-GB" dirty="0" smtClean="0">
                <a:effectLst>
                  <a:outerShdw blurRad="50800" dist="38100" dir="8100000" algn="tr" rotWithShape="0">
                    <a:prstClr val="black">
                      <a:alpha val="40000"/>
                    </a:prstClr>
                  </a:outerShdw>
                </a:effectLst>
              </a:rPr>
              <a:t>Stepping on to my throne l </a:t>
            </a:r>
            <a:r>
              <a:rPr lang="en-GB" dirty="0">
                <a:effectLst>
                  <a:outerShdw blurRad="50800" dist="38100" dir="8100000" algn="tr" rotWithShape="0">
                    <a:prstClr val="black">
                      <a:alpha val="40000"/>
                    </a:prstClr>
                  </a:outerShdw>
                </a:effectLst>
              </a:rPr>
              <a:t>saw an angel </a:t>
            </a:r>
            <a:r>
              <a:rPr lang="en-GB" dirty="0" smtClean="0">
                <a:effectLst>
                  <a:outerShdw blurRad="50800" dist="38100" dir="8100000" algn="tr" rotWithShape="0">
                    <a:prstClr val="black">
                      <a:alpha val="40000"/>
                    </a:prstClr>
                  </a:outerShdw>
                </a:effectLst>
              </a:rPr>
              <a:t>come </a:t>
            </a:r>
            <a:r>
              <a:rPr lang="en-GB" dirty="0">
                <a:effectLst>
                  <a:outerShdw blurRad="50800" dist="38100" dir="8100000" algn="tr" rotWithShape="0">
                    <a:prstClr val="black">
                      <a:alpha val="40000"/>
                    </a:prstClr>
                  </a:outerShdw>
                </a:effectLst>
              </a:rPr>
              <a:t>with a </a:t>
            </a:r>
            <a:r>
              <a:rPr lang="en-GB" dirty="0" smtClean="0">
                <a:effectLst>
                  <a:outerShdw blurRad="50800" dist="38100" dir="8100000" algn="tr" rotWithShape="0">
                    <a:prstClr val="black">
                      <a:alpha val="40000"/>
                    </a:prstClr>
                  </a:outerShdw>
                </a:effectLst>
              </a:rPr>
              <a:t>scroll. Scroll </a:t>
            </a:r>
            <a:r>
              <a:rPr lang="en-GB" dirty="0">
                <a:effectLst>
                  <a:outerShdw blurRad="50800" dist="38100" dir="8100000" algn="tr" rotWithShape="0">
                    <a:prstClr val="black">
                      <a:alpha val="40000"/>
                    </a:prstClr>
                  </a:outerShdw>
                </a:effectLst>
              </a:rPr>
              <a:t>was </a:t>
            </a:r>
            <a:r>
              <a:rPr lang="en-GB" dirty="0" smtClean="0">
                <a:effectLst>
                  <a:outerShdw blurRad="50800" dist="38100" dir="8100000" algn="tr" rotWithShape="0">
                    <a:prstClr val="black">
                      <a:alpha val="40000"/>
                    </a:prstClr>
                  </a:outerShdw>
                </a:effectLst>
              </a:rPr>
              <a:t>calling for a </a:t>
            </a:r>
            <a:r>
              <a:rPr lang="en-GB" dirty="0">
                <a:effectLst>
                  <a:outerShdw blurRad="50800" dist="38100" dir="8100000" algn="tr" rotWithShape="0">
                    <a:prstClr val="black">
                      <a:alpha val="40000"/>
                    </a:prstClr>
                  </a:outerShdw>
                </a:effectLst>
              </a:rPr>
              <a:t>solemn </a:t>
            </a:r>
            <a:r>
              <a:rPr lang="en-GB" dirty="0" smtClean="0">
                <a:effectLst>
                  <a:outerShdw blurRad="50800" dist="38100" dir="8100000" algn="tr" rotWithShape="0">
                    <a:prstClr val="black">
                      <a:alpha val="40000"/>
                    </a:prstClr>
                  </a:outerShdw>
                </a:effectLst>
              </a:rPr>
              <a:t>assembly, </a:t>
            </a:r>
            <a:r>
              <a:rPr lang="en-GB" dirty="0">
                <a:effectLst>
                  <a:outerShdw blurRad="50800" dist="38100" dir="8100000" algn="tr" rotWithShape="0">
                    <a:prstClr val="black">
                      <a:alpha val="40000"/>
                    </a:prstClr>
                  </a:outerShdw>
                </a:effectLst>
              </a:rPr>
              <a:t>proclaiming new </a:t>
            </a:r>
            <a:r>
              <a:rPr lang="en-GB" dirty="0" smtClean="0">
                <a:effectLst>
                  <a:outerShdw blurRad="50800" dist="38100" dir="8100000" algn="tr" rotWithShape="0">
                    <a:prstClr val="black">
                      <a:alpha val="40000"/>
                    </a:prstClr>
                  </a:outerShdw>
                </a:effectLst>
              </a:rPr>
              <a:t>season.</a:t>
            </a:r>
          </a:p>
          <a:p>
            <a:r>
              <a:rPr lang="en-GB" dirty="0" smtClean="0">
                <a:effectLst>
                  <a:outerShdw blurRad="50800" dist="38100" dir="8100000" algn="tr" rotWithShape="0">
                    <a:prstClr val="black">
                      <a:alpha val="40000"/>
                    </a:prstClr>
                  </a:outerShdw>
                </a:effectLst>
              </a:rPr>
              <a:t>Angel </a:t>
            </a:r>
            <a:r>
              <a:rPr lang="en-GB" dirty="0">
                <a:effectLst>
                  <a:outerShdw blurRad="50800" dist="38100" dir="8100000" algn="tr" rotWithShape="0">
                    <a:prstClr val="black">
                      <a:alpha val="40000"/>
                    </a:prstClr>
                  </a:outerShdw>
                </a:effectLst>
              </a:rPr>
              <a:t>brought the black </a:t>
            </a:r>
            <a:r>
              <a:rPr lang="en-GB" dirty="0" smtClean="0">
                <a:effectLst>
                  <a:outerShdw blurRad="50800" dist="38100" dir="8100000" algn="tr" rotWithShape="0">
                    <a:prstClr val="black">
                      <a:alpha val="40000"/>
                    </a:prstClr>
                  </a:outerShdw>
                </a:effectLst>
              </a:rPr>
              <a:t>book </a:t>
            </a:r>
            <a:r>
              <a:rPr lang="en-GB" dirty="0">
                <a:effectLst>
                  <a:outerShdw blurRad="50800" dist="38100" dir="8100000" algn="tr" rotWithShape="0">
                    <a:prstClr val="black">
                      <a:alpha val="40000"/>
                    </a:prstClr>
                  </a:outerShdw>
                </a:effectLst>
              </a:rPr>
              <a:t>I opened the book the golden pages contained </a:t>
            </a:r>
            <a:r>
              <a:rPr lang="en-GB" dirty="0" smtClean="0">
                <a:effectLst>
                  <a:outerShdw blurRad="50800" dist="38100" dir="8100000" algn="tr" rotWithShape="0">
                    <a:prstClr val="black">
                      <a:alpha val="40000"/>
                    </a:prstClr>
                  </a:outerShdw>
                </a:effectLst>
              </a:rPr>
              <a:t>both strategy &amp; wisdom.</a:t>
            </a:r>
          </a:p>
          <a:p>
            <a:r>
              <a:rPr lang="en-GB" dirty="0" smtClean="0">
                <a:effectLst>
                  <a:outerShdw blurRad="50800" dist="38100" dir="8100000" algn="tr" rotWithShape="0">
                    <a:prstClr val="black">
                      <a:alpha val="40000"/>
                    </a:prstClr>
                  </a:outerShdw>
                </a:effectLst>
              </a:rPr>
              <a:t>1</a:t>
            </a:r>
            <a:r>
              <a:rPr lang="en-GB" baseline="30000" dirty="0" smtClean="0">
                <a:effectLst>
                  <a:outerShdw blurRad="50800" dist="38100" dir="8100000" algn="tr" rotWithShape="0">
                    <a:prstClr val="black">
                      <a:alpha val="40000"/>
                    </a:prstClr>
                  </a:outerShdw>
                </a:effectLst>
              </a:rPr>
              <a:t>st</a:t>
            </a:r>
            <a:r>
              <a:rPr lang="en-GB" dirty="0" smtClean="0">
                <a:effectLst>
                  <a:outerShdw blurRad="50800" dist="38100" dir="8100000" algn="tr" rotWithShape="0">
                    <a:prstClr val="black">
                      <a:alpha val="40000"/>
                    </a:prstClr>
                  </a:outerShdw>
                </a:effectLst>
              </a:rPr>
              <a:t> page  - Apostolic Blueprint </a:t>
            </a:r>
          </a:p>
          <a:p>
            <a:r>
              <a:rPr lang="en-GB" dirty="0" smtClean="0">
                <a:effectLst>
                  <a:outerShdw blurRad="50800" dist="38100" dir="8100000" algn="tr" rotWithShape="0">
                    <a:prstClr val="black">
                      <a:alpha val="40000"/>
                    </a:prstClr>
                  </a:outerShdw>
                </a:effectLst>
              </a:rPr>
              <a:t>2</a:t>
            </a:r>
            <a:r>
              <a:rPr lang="en-GB" baseline="30000" dirty="0" smtClean="0">
                <a:effectLst>
                  <a:outerShdw blurRad="50800" dist="38100" dir="8100000" algn="tr" rotWithShape="0">
                    <a:prstClr val="black">
                      <a:alpha val="40000"/>
                    </a:prstClr>
                  </a:outerShdw>
                </a:effectLst>
              </a:rPr>
              <a:t>nd</a:t>
            </a:r>
            <a:r>
              <a:rPr lang="en-GB" dirty="0" smtClean="0">
                <a:effectLst>
                  <a:outerShdw blurRad="50800" dist="38100" dir="8100000" algn="tr" rotWithShape="0">
                    <a:prstClr val="black">
                      <a:alpha val="40000"/>
                    </a:prstClr>
                  </a:outerShdw>
                </a:effectLst>
              </a:rPr>
              <a:t> Page - 7 mountains &amp; thrones</a:t>
            </a:r>
          </a:p>
          <a:p>
            <a:r>
              <a:rPr lang="en-GB" dirty="0" smtClean="0">
                <a:effectLst>
                  <a:outerShdw blurRad="50800" dist="38100" dir="8100000" algn="tr" rotWithShape="0">
                    <a:prstClr val="black">
                      <a:alpha val="40000"/>
                    </a:prstClr>
                  </a:outerShdw>
                </a:effectLst>
              </a:rPr>
              <a:t>3</a:t>
            </a:r>
            <a:r>
              <a:rPr lang="en-GB" baseline="30000" dirty="0" smtClean="0">
                <a:effectLst>
                  <a:outerShdw blurRad="50800" dist="38100" dir="8100000" algn="tr" rotWithShape="0">
                    <a:prstClr val="black">
                      <a:alpha val="40000"/>
                    </a:prstClr>
                  </a:outerShdw>
                </a:effectLst>
              </a:rPr>
              <a:t>rd</a:t>
            </a:r>
            <a:r>
              <a:rPr lang="en-GB" dirty="0" smtClean="0">
                <a:effectLst>
                  <a:outerShdw blurRad="50800" dist="38100" dir="8100000" algn="tr" rotWithShape="0">
                    <a:prstClr val="black">
                      <a:alpha val="40000"/>
                    </a:prstClr>
                  </a:outerShdw>
                </a:effectLst>
              </a:rPr>
              <a:t> page Access </a:t>
            </a:r>
            <a:r>
              <a:rPr lang="en-GB" dirty="0">
                <a:effectLst>
                  <a:outerShdw blurRad="50800" dist="38100" dir="8100000" algn="tr" rotWithShape="0">
                    <a:prstClr val="black">
                      <a:alpha val="40000"/>
                    </a:prstClr>
                  </a:outerShdw>
                </a:effectLst>
              </a:rPr>
              <a:t>to </a:t>
            </a:r>
            <a:r>
              <a:rPr lang="en-GB" dirty="0" smtClean="0">
                <a:effectLst>
                  <a:outerShdw blurRad="50800" dist="38100" dir="8100000" algn="tr" rotWithShape="0">
                    <a:prstClr val="black">
                      <a:alpha val="40000"/>
                    </a:prstClr>
                  </a:outerShdw>
                </a:effectLst>
              </a:rPr>
              <a:t>wisdom where </a:t>
            </a:r>
            <a:r>
              <a:rPr lang="en-GB" dirty="0">
                <a:effectLst>
                  <a:outerShdw blurRad="50800" dist="38100" dir="8100000" algn="tr" rotWithShape="0">
                    <a:prstClr val="black">
                      <a:alpha val="40000"/>
                    </a:prstClr>
                  </a:outerShdw>
                </a:effectLst>
              </a:rPr>
              <a:t>paths </a:t>
            </a:r>
            <a:r>
              <a:rPr lang="en-GB" dirty="0" smtClean="0">
                <a:effectLst>
                  <a:outerShdw blurRad="50800" dist="38100" dir="8100000" algn="tr" rotWithShape="0">
                    <a:prstClr val="black">
                      <a:alpha val="40000"/>
                    </a:prstClr>
                  </a:outerShdw>
                </a:effectLst>
              </a:rPr>
              <a:t>meet</a:t>
            </a:r>
            <a:endParaRPr lang="en-GB"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755029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lnSpcReduction="10000"/>
          </a:bodyPr>
          <a:lstStyle/>
          <a:p>
            <a:pPr>
              <a:lnSpc>
                <a:spcPct val="110000"/>
              </a:lnSpc>
              <a:spcBef>
                <a:spcPts val="600"/>
              </a:spcBef>
            </a:pPr>
            <a:r>
              <a:rPr lang="en-GB" sz="4400" dirty="0"/>
              <a:t>Prepare house for glory, rewire the </a:t>
            </a:r>
            <a:r>
              <a:rPr lang="en-GB" sz="4400" dirty="0" smtClean="0"/>
              <a:t>house – church &amp; our lives</a:t>
            </a:r>
            <a:endParaRPr lang="en-GB" sz="4400" dirty="0"/>
          </a:p>
          <a:p>
            <a:pPr>
              <a:lnSpc>
                <a:spcPct val="110000"/>
              </a:lnSpc>
              <a:spcBef>
                <a:spcPts val="600"/>
              </a:spcBef>
            </a:pPr>
            <a:r>
              <a:rPr lang="en-GB" sz="4400" dirty="0" smtClean="0"/>
              <a:t>Are we a shadow or reflection of God on earth </a:t>
            </a:r>
            <a:r>
              <a:rPr lang="en-GB" sz="4400" dirty="0"/>
              <a:t>s</a:t>
            </a:r>
            <a:r>
              <a:rPr lang="en-GB" sz="4400" dirty="0" smtClean="0"/>
              <a:t>o He can fully occupy us?</a:t>
            </a:r>
          </a:p>
          <a:p>
            <a:pPr>
              <a:lnSpc>
                <a:spcPct val="110000"/>
              </a:lnSpc>
              <a:spcBef>
                <a:spcPts val="600"/>
              </a:spcBef>
            </a:pPr>
            <a:r>
              <a:rPr lang="en-GB" sz="4400" dirty="0" smtClean="0"/>
              <a:t>We are responsible for the revelation we have been given</a:t>
            </a:r>
          </a:p>
          <a:p>
            <a:pPr>
              <a:lnSpc>
                <a:spcPct val="110000"/>
              </a:lnSpc>
              <a:spcBef>
                <a:spcPts val="600"/>
              </a:spcBef>
            </a:pPr>
            <a:r>
              <a:rPr lang="en-GB" sz="4400" dirty="0"/>
              <a:t>Are we aligned to that revelation?</a:t>
            </a:r>
          </a:p>
          <a:p>
            <a:pPr>
              <a:lnSpc>
                <a:spcPct val="110000"/>
              </a:lnSpc>
              <a:spcBef>
                <a:spcPts val="600"/>
              </a:spcBef>
            </a:pPr>
            <a:r>
              <a:rPr lang="en-GB" sz="4400" dirty="0" smtClean="0"/>
              <a:t>Are </a:t>
            </a:r>
            <a:r>
              <a:rPr lang="en-GB" sz="4400" dirty="0"/>
              <a:t>we </a:t>
            </a:r>
            <a:r>
              <a:rPr lang="en-GB" sz="4400" dirty="0" smtClean="0"/>
              <a:t>acting like forerunners?</a:t>
            </a:r>
            <a:endParaRPr lang="en-GB" sz="4400" dirty="0"/>
          </a:p>
        </p:txBody>
      </p:sp>
    </p:spTree>
    <p:extLst>
      <p:ext uri="{BB962C8B-B14F-4D97-AF65-F5344CB8AC3E}">
        <p14:creationId xmlns:p14="http://schemas.microsoft.com/office/powerpoint/2010/main" val="41115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4646" y="2332"/>
            <a:ext cx="1589346" cy="553998"/>
          </a:xfrm>
          <a:prstGeom prst="rect">
            <a:avLst/>
          </a:prstGeom>
          <a:noFill/>
        </p:spPr>
        <p:txBody>
          <a:bodyPr wrap="none" lIns="0" tIns="0" rIns="0" bIns="0" rtlCol="0">
            <a:noAutofit/>
          </a:bodyPr>
          <a:lstStyle/>
          <a:p>
            <a:pPr algn="ctr"/>
            <a:r>
              <a:rPr lang="en-GB" sz="2800" dirty="0" smtClean="0">
                <a:solidFill>
                  <a:prstClr val="black"/>
                </a:solidFill>
                <a:cs typeface="Arial" charset="0"/>
              </a:rPr>
              <a:t>Bench of 3 </a:t>
            </a:r>
          </a:p>
          <a:p>
            <a:pPr algn="ctr"/>
            <a:r>
              <a:rPr lang="en-GB" sz="2800" dirty="0" smtClean="0">
                <a:solidFill>
                  <a:prstClr val="black"/>
                </a:solidFill>
                <a:cs typeface="Arial" charset="0"/>
              </a:rPr>
              <a:t>Father Son Spirit</a:t>
            </a:r>
            <a:endParaRPr lang="en-GB" sz="2800" dirty="0">
              <a:solidFill>
                <a:prstClr val="black"/>
              </a:solidFill>
              <a:cs typeface="Arial" charset="0"/>
            </a:endParaRPr>
          </a:p>
        </p:txBody>
      </p:sp>
      <p:sp>
        <p:nvSpPr>
          <p:cNvPr id="9" name="Horizontal Scroll 8"/>
          <p:cNvSpPr/>
          <p:nvPr/>
        </p:nvSpPr>
        <p:spPr>
          <a:xfrm>
            <a:off x="3347034" y="1556792"/>
            <a:ext cx="1104571" cy="288032"/>
          </a:xfrm>
          <a:prstGeom prst="horizontalScroll">
            <a:avLst/>
          </a:prstGeom>
          <a:solidFill>
            <a:srgbClr val="5C0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1" name="Straight Connector 10"/>
          <p:cNvCxnSpPr/>
          <p:nvPr/>
        </p:nvCxnSpPr>
        <p:spPr>
          <a:xfrm>
            <a:off x="1415062" y="2204864"/>
            <a:ext cx="5544616" cy="0"/>
          </a:xfrm>
          <a:prstGeom prst="line">
            <a:avLst/>
          </a:prstGeom>
          <a:ln w="6350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016893" y="831807"/>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99320" y="841769"/>
            <a:ext cx="1882800" cy="226800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71501" y="2964953"/>
            <a:ext cx="3456384" cy="289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42" name="Group 41"/>
          <p:cNvGrpSpPr/>
          <p:nvPr/>
        </p:nvGrpSpPr>
        <p:grpSpPr>
          <a:xfrm>
            <a:off x="2016892" y="3099807"/>
            <a:ext cx="3765229" cy="3497545"/>
            <a:chOff x="2016892" y="3099807"/>
            <a:chExt cx="3765229" cy="3497545"/>
          </a:xfrm>
        </p:grpSpPr>
        <p:cxnSp>
          <p:nvCxnSpPr>
            <p:cNvPr id="30" name="Straight Connector 29"/>
            <p:cNvCxnSpPr/>
            <p:nvPr/>
          </p:nvCxnSpPr>
          <p:spPr>
            <a:xfrm>
              <a:off x="2016892" y="3099807"/>
              <a:ext cx="1882800" cy="226929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899694" y="3101103"/>
              <a:ext cx="1882427" cy="2268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3808" y="5369102"/>
              <a:ext cx="2376264" cy="1228250"/>
            </a:xfrm>
            <a:prstGeom prst="rect">
              <a:avLst/>
            </a:prstGeom>
            <a:noFill/>
          </p:spPr>
          <p:txBody>
            <a:bodyPr wrap="none" lIns="0" tIns="0" rIns="0" bIns="0" rtlCol="0">
              <a:noAutofit/>
            </a:bodyPr>
            <a:lstStyle/>
            <a:p>
              <a:pPr algn="ctr"/>
              <a:r>
                <a:rPr lang="en-GB" sz="2400" dirty="0" smtClean="0">
                  <a:solidFill>
                    <a:prstClr val="black"/>
                  </a:solidFill>
                  <a:cs typeface="Arial" charset="0"/>
                </a:rPr>
                <a:t>Bench of 3 </a:t>
              </a:r>
            </a:p>
            <a:p>
              <a:pPr algn="ctr"/>
              <a:r>
                <a:rPr lang="en-GB" sz="2400" dirty="0" smtClean="0">
                  <a:solidFill>
                    <a:prstClr val="black"/>
                  </a:solidFill>
                  <a:cs typeface="Arial" charset="0"/>
                </a:rPr>
                <a:t> Spirit Soul Body</a:t>
              </a:r>
            </a:p>
            <a:p>
              <a:pPr algn="ctr"/>
              <a:r>
                <a:rPr lang="en-GB" sz="2400" dirty="0" smtClean="0">
                  <a:solidFill>
                    <a:prstClr val="black"/>
                  </a:solidFill>
                  <a:cs typeface="Arial" charset="0"/>
                </a:rPr>
                <a:t>Church, City, Region, Nation</a:t>
              </a:r>
              <a:endParaRPr lang="en-GB" sz="2400" dirty="0">
                <a:solidFill>
                  <a:prstClr val="black"/>
                </a:solidFill>
                <a:cs typeface="Arial" charset="0"/>
              </a:endParaRPr>
            </a:p>
          </p:txBody>
        </p:sp>
      </p:grpSp>
      <p:sp>
        <p:nvSpPr>
          <p:cNvPr id="38" name="TextBox 37"/>
          <p:cNvSpPr txBox="1"/>
          <p:nvPr/>
        </p:nvSpPr>
        <p:spPr>
          <a:xfrm>
            <a:off x="7092280" y="1435574"/>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Heavenlies</a:t>
            </a:r>
          </a:p>
        </p:txBody>
      </p:sp>
      <p:sp>
        <p:nvSpPr>
          <p:cNvPr id="39" name="TextBox 38"/>
          <p:cNvSpPr txBox="1"/>
          <p:nvPr/>
        </p:nvSpPr>
        <p:spPr>
          <a:xfrm>
            <a:off x="7092280" y="283277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Earth</a:t>
            </a:r>
          </a:p>
        </p:txBody>
      </p:sp>
      <p:sp>
        <p:nvSpPr>
          <p:cNvPr id="15" name="TextBox 14"/>
          <p:cNvSpPr txBox="1"/>
          <p:nvPr/>
        </p:nvSpPr>
        <p:spPr>
          <a:xfrm>
            <a:off x="827584" y="115857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North Gate</a:t>
            </a:r>
            <a:br>
              <a:rPr lang="en-GB" dirty="0" smtClean="0">
                <a:solidFill>
                  <a:prstClr val="black"/>
                </a:solidFill>
                <a:cs typeface="Arial" charset="0"/>
              </a:rPr>
            </a:br>
            <a:r>
              <a:rPr lang="en-GB" dirty="0" smtClean="0">
                <a:solidFill>
                  <a:prstClr val="black"/>
                </a:solidFill>
                <a:cs typeface="Arial" charset="0"/>
              </a:rPr>
              <a:t>Man Priestly</a:t>
            </a:r>
          </a:p>
        </p:txBody>
      </p:sp>
      <p:sp>
        <p:nvSpPr>
          <p:cNvPr id="16" name="TextBox 15"/>
          <p:cNvSpPr txBox="1"/>
          <p:nvPr/>
        </p:nvSpPr>
        <p:spPr>
          <a:xfrm>
            <a:off x="4987447" y="1136985"/>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East Gate</a:t>
            </a:r>
            <a:br>
              <a:rPr lang="en-GB" dirty="0" smtClean="0">
                <a:solidFill>
                  <a:prstClr val="black"/>
                </a:solidFill>
                <a:cs typeface="Arial" charset="0"/>
              </a:rPr>
            </a:br>
            <a:r>
              <a:rPr lang="en-GB" dirty="0" smtClean="0">
                <a:solidFill>
                  <a:prstClr val="black"/>
                </a:solidFill>
                <a:cs typeface="Arial" charset="0"/>
              </a:rPr>
              <a:t>Lion Kingly</a:t>
            </a:r>
          </a:p>
        </p:txBody>
      </p:sp>
      <p:sp>
        <p:nvSpPr>
          <p:cNvPr id="17" name="TextBox 16"/>
          <p:cNvSpPr txBox="1"/>
          <p:nvPr/>
        </p:nvSpPr>
        <p:spPr>
          <a:xfrm>
            <a:off x="827584"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West Gate</a:t>
            </a:r>
            <a:br>
              <a:rPr lang="en-GB" dirty="0" smtClean="0">
                <a:solidFill>
                  <a:prstClr val="black"/>
                </a:solidFill>
                <a:cs typeface="Arial" charset="0"/>
              </a:rPr>
            </a:br>
            <a:r>
              <a:rPr lang="en-GB" dirty="0" smtClean="0">
                <a:solidFill>
                  <a:prstClr val="black"/>
                </a:solidFill>
                <a:cs typeface="Arial" charset="0"/>
              </a:rPr>
              <a:t>Eagle Apostolic</a:t>
            </a:r>
          </a:p>
        </p:txBody>
      </p:sp>
      <p:sp>
        <p:nvSpPr>
          <p:cNvPr id="18" name="TextBox 17"/>
          <p:cNvSpPr txBox="1"/>
          <p:nvPr/>
        </p:nvSpPr>
        <p:spPr>
          <a:xfrm>
            <a:off x="5220072" y="4830680"/>
            <a:ext cx="1589346" cy="553998"/>
          </a:xfrm>
          <a:prstGeom prst="rect">
            <a:avLst/>
          </a:prstGeom>
          <a:noFill/>
        </p:spPr>
        <p:txBody>
          <a:bodyPr wrap="none" lIns="0" tIns="0" rIns="0" bIns="0" rtlCol="0">
            <a:normAutofit/>
          </a:bodyPr>
          <a:lstStyle/>
          <a:p>
            <a:pPr algn="ctr"/>
            <a:r>
              <a:rPr lang="en-GB" dirty="0" smtClean="0">
                <a:solidFill>
                  <a:prstClr val="black"/>
                </a:solidFill>
                <a:cs typeface="Arial" charset="0"/>
              </a:rPr>
              <a:t>South Gate</a:t>
            </a:r>
            <a:br>
              <a:rPr lang="en-GB" dirty="0" smtClean="0">
                <a:solidFill>
                  <a:prstClr val="black"/>
                </a:solidFill>
                <a:cs typeface="Arial" charset="0"/>
              </a:rPr>
            </a:br>
            <a:r>
              <a:rPr lang="en-GB" dirty="0" smtClean="0">
                <a:solidFill>
                  <a:prstClr val="black"/>
                </a:solidFill>
                <a:cs typeface="Arial" charset="0"/>
              </a:rPr>
              <a:t>Ox Prophetic</a:t>
            </a:r>
          </a:p>
        </p:txBody>
      </p:sp>
    </p:spTree>
    <p:extLst>
      <p:ext uri="{BB962C8B-B14F-4D97-AF65-F5344CB8AC3E}">
        <p14:creationId xmlns:p14="http://schemas.microsoft.com/office/powerpoint/2010/main" val="60801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normAutofit/>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80728"/>
            <a:ext cx="9144000" cy="5877272"/>
          </a:xfrm>
        </p:spPr>
        <p:txBody>
          <a:bodyPr>
            <a:normAutofit fontScale="92500"/>
          </a:bodyPr>
          <a:lstStyle/>
          <a:p>
            <a:pPr>
              <a:lnSpc>
                <a:spcPct val="110000"/>
              </a:lnSpc>
              <a:spcBef>
                <a:spcPts val="600"/>
              </a:spcBef>
            </a:pPr>
            <a:r>
              <a:rPr lang="en-GB" sz="4400" dirty="0" smtClean="0">
                <a:effectLst>
                  <a:outerShdw blurRad="50800" dist="38100" dir="8100000" algn="tr" rotWithShape="0">
                    <a:prstClr val="black">
                      <a:alpha val="40000"/>
                    </a:prstClr>
                  </a:outerShdw>
                </a:effectLst>
              </a:rPr>
              <a:t>Raise up a Bench of 7</a:t>
            </a:r>
          </a:p>
          <a:p>
            <a:pPr>
              <a:lnSpc>
                <a:spcPct val="110000"/>
              </a:lnSpc>
              <a:spcBef>
                <a:spcPts val="600"/>
              </a:spcBef>
            </a:pPr>
            <a:r>
              <a:rPr lang="en-GB" sz="4400" dirty="0" smtClean="0">
                <a:effectLst>
                  <a:outerShdw blurRad="50800" dist="38100" dir="8100000" algn="tr" rotWithShape="0">
                    <a:prstClr val="black">
                      <a:alpha val="40000"/>
                    </a:prstClr>
                  </a:outerShdw>
                </a:effectLst>
              </a:rPr>
              <a:t>Raise </a:t>
            </a:r>
            <a:r>
              <a:rPr lang="en-GB" sz="4400" dirty="0">
                <a:effectLst>
                  <a:outerShdw blurRad="50800" dist="38100" dir="8100000" algn="tr" rotWithShape="0">
                    <a:prstClr val="black">
                      <a:alpha val="40000"/>
                    </a:prstClr>
                  </a:outerShdw>
                </a:effectLst>
              </a:rPr>
              <a:t>up rulers in the heavenlies to occupy and rule from your 7 </a:t>
            </a:r>
            <a:r>
              <a:rPr lang="en-GB" sz="4400" dirty="0" smtClean="0">
                <a:effectLst>
                  <a:outerShdw blurRad="50800" dist="38100" dir="8100000" algn="tr" rotWithShape="0">
                    <a:prstClr val="black">
                      <a:alpha val="40000"/>
                    </a:prstClr>
                  </a:outerShdw>
                </a:effectLst>
              </a:rPr>
              <a:t>mountains.</a:t>
            </a:r>
          </a:p>
          <a:p>
            <a:pPr>
              <a:lnSpc>
                <a:spcPct val="110000"/>
              </a:lnSpc>
              <a:spcBef>
                <a:spcPts val="600"/>
              </a:spcBef>
            </a:pPr>
            <a:r>
              <a:rPr lang="en-GB" sz="4400" dirty="0" smtClean="0">
                <a:effectLst>
                  <a:outerShdw blurRad="50800" dist="38100" dir="8100000" algn="tr" rotWithShape="0">
                    <a:prstClr val="black">
                      <a:alpha val="40000"/>
                    </a:prstClr>
                  </a:outerShdw>
                </a:effectLst>
              </a:rPr>
              <a:t>Establish </a:t>
            </a:r>
            <a:r>
              <a:rPr lang="en-GB" sz="4400" dirty="0">
                <a:effectLst>
                  <a:outerShdw blurRad="50800" dist="38100" dir="8100000" algn="tr" rotWithShape="0">
                    <a:prstClr val="black">
                      <a:alpha val="40000"/>
                    </a:prstClr>
                  </a:outerShdw>
                </a:effectLst>
              </a:rPr>
              <a:t>the ministries that will enable fast tracking. </a:t>
            </a:r>
          </a:p>
          <a:p>
            <a:pPr>
              <a:lnSpc>
                <a:spcPct val="110000"/>
              </a:lnSpc>
              <a:spcBef>
                <a:spcPts val="600"/>
              </a:spcBef>
            </a:pPr>
            <a:r>
              <a:rPr lang="en-GB" sz="4400" dirty="0">
                <a:effectLst>
                  <a:outerShdw blurRad="50800" dist="38100" dir="8100000" algn="tr" rotWithShape="0">
                    <a:prstClr val="black">
                      <a:alpha val="40000"/>
                    </a:prstClr>
                  </a:outerShdw>
                </a:effectLst>
              </a:rPr>
              <a:t>Seek wisdom in the place where the paths meet on the heights and wisdom will be your guide on this journey. </a:t>
            </a:r>
          </a:p>
        </p:txBody>
      </p:sp>
    </p:spTree>
    <p:extLst>
      <p:ext uri="{BB962C8B-B14F-4D97-AF65-F5344CB8AC3E}">
        <p14:creationId xmlns:p14="http://schemas.microsoft.com/office/powerpoint/2010/main" val="843477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994123"/>
          </a:xfrm>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Bench of 3 or Beit Din or Apostolic Council</a:t>
            </a:r>
          </a:p>
          <a:p>
            <a:r>
              <a:rPr lang="en-GB" sz="4400" dirty="0">
                <a:effectLst>
                  <a:outerShdw blurRad="38100" dist="38100" dir="2700000" algn="ctr" rotWithShape="0">
                    <a:schemeClr val="tx1"/>
                  </a:outerShdw>
                </a:effectLst>
              </a:rPr>
              <a:t>Provide apostolic strategic direction and government</a:t>
            </a:r>
          </a:p>
          <a:p>
            <a:r>
              <a:rPr lang="en-GB" sz="4400" dirty="0" smtClean="0">
                <a:effectLst>
                  <a:outerShdw blurRad="38100" dist="38100" dir="2700000" algn="ctr" rotWithShape="0">
                    <a:schemeClr val="tx1"/>
                  </a:outerShdw>
                </a:effectLst>
              </a:rPr>
              <a:t>Engages heaven and brings apostolic blueprints</a:t>
            </a:r>
          </a:p>
          <a:p>
            <a:r>
              <a:rPr lang="en-GB" sz="4400" dirty="0" smtClean="0">
                <a:effectLst>
                  <a:outerShdw blurRad="38100" dist="38100" dir="2700000" algn="ctr" rotWithShape="0">
                    <a:schemeClr val="tx1"/>
                  </a:outerShdw>
                </a:effectLst>
              </a:rPr>
              <a:t>Judicial authority to administer with righteousness and justice</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706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994123"/>
          </a:xfrm>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800" dirty="0" smtClean="0">
                <a:effectLst>
                  <a:outerShdw blurRad="38100" dist="38100" dir="2700000" algn="ctr" rotWithShape="0">
                    <a:schemeClr val="tx1"/>
                  </a:outerShdw>
                </a:effectLst>
              </a:rPr>
              <a:t>Bench of 7 responsible for outworking the visionary principles</a:t>
            </a:r>
          </a:p>
          <a:p>
            <a:r>
              <a:rPr lang="en-GB" sz="4800" dirty="0" smtClean="0">
                <a:effectLst>
                  <a:outerShdw blurRad="38100" dist="38100" dir="2700000" algn="ctr" rotWithShape="0">
                    <a:schemeClr val="tx1"/>
                  </a:outerShdw>
                </a:effectLst>
              </a:rPr>
              <a:t>7 Mountains governmental spheres</a:t>
            </a:r>
          </a:p>
          <a:p>
            <a:r>
              <a:rPr lang="en-GB" sz="4800" dirty="0" smtClean="0">
                <a:effectLst>
                  <a:outerShdw blurRad="38100" dist="38100" dir="2700000" algn="ctr" rotWithShape="0">
                    <a:schemeClr val="tx1"/>
                  </a:outerShdw>
                </a:effectLst>
              </a:rPr>
              <a:t>Council of 12 – overall government </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9147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a:bodyPr>
          <a:lstStyle/>
          <a:p>
            <a:pPr>
              <a:lnSpc>
                <a:spcPct val="110000"/>
              </a:lnSpc>
              <a:spcBef>
                <a:spcPts val="600"/>
              </a:spcBef>
            </a:pPr>
            <a:r>
              <a:rPr lang="en-GB" sz="3900" dirty="0" smtClean="0">
                <a:effectLst>
                  <a:outerShdw blurRad="50800" dist="38100" dir="8100000" algn="tr" rotWithShape="0">
                    <a:prstClr val="black">
                      <a:alpha val="40000"/>
                    </a:prstClr>
                  </a:outerShdw>
                </a:effectLst>
              </a:rPr>
              <a:t>Freedom </a:t>
            </a:r>
            <a:r>
              <a:rPr lang="en-GB" sz="3900" dirty="0">
                <a:effectLst>
                  <a:outerShdw blurRad="50800" dist="38100" dir="8100000" algn="tr" rotWithShape="0">
                    <a:prstClr val="black">
                      <a:alpha val="40000"/>
                    </a:prstClr>
                  </a:outerShdw>
                </a:effectLst>
              </a:rPr>
              <a:t>is to be </a:t>
            </a:r>
            <a:r>
              <a:rPr lang="en-GB" sz="3900" dirty="0" smtClean="0">
                <a:effectLst>
                  <a:outerShdw blurRad="50800" dist="38100" dir="8100000" algn="tr" rotWithShape="0">
                    <a:prstClr val="black">
                      <a:alpha val="40000"/>
                    </a:prstClr>
                  </a:outerShdw>
                </a:effectLst>
              </a:rPr>
              <a:t>a </a:t>
            </a:r>
            <a:r>
              <a:rPr lang="en-GB" sz="3900" dirty="0">
                <a:effectLst>
                  <a:outerShdw blurRad="50800" dist="38100" dir="8100000" algn="tr" rotWithShape="0">
                    <a:prstClr val="black">
                      <a:alpha val="40000"/>
                    </a:prstClr>
                  </a:outerShdw>
                </a:effectLst>
              </a:rPr>
              <a:t>Sandhurst or WestPoint to raise up officers for the next generation, those capable of leading into battle. </a:t>
            </a:r>
            <a:endParaRPr lang="en-GB" sz="3900" dirty="0" smtClean="0">
              <a:effectLst>
                <a:outerShdw blurRad="50800" dist="38100" dir="8100000" algn="tr" rotWithShape="0">
                  <a:prstClr val="black">
                    <a:alpha val="40000"/>
                  </a:prstClr>
                </a:outerShdw>
              </a:effectLst>
            </a:endParaRPr>
          </a:p>
          <a:p>
            <a:pPr>
              <a:lnSpc>
                <a:spcPct val="110000"/>
              </a:lnSpc>
              <a:spcBef>
                <a:spcPts val="600"/>
              </a:spcBef>
            </a:pPr>
            <a:r>
              <a:rPr lang="en-GB" sz="3900" dirty="0" smtClean="0">
                <a:effectLst>
                  <a:outerShdw blurRad="50800" dist="38100" dir="8100000" algn="tr" rotWithShape="0">
                    <a:prstClr val="black">
                      <a:alpha val="40000"/>
                    </a:prstClr>
                  </a:outerShdw>
                </a:effectLst>
              </a:rPr>
              <a:t>Officers </a:t>
            </a:r>
            <a:r>
              <a:rPr lang="en-GB" sz="3900" dirty="0">
                <a:effectLst>
                  <a:outerShdw blurRad="50800" dist="38100" dir="8100000" algn="tr" rotWithShape="0">
                    <a:prstClr val="black">
                      <a:alpha val="40000"/>
                    </a:prstClr>
                  </a:outerShdw>
                </a:effectLst>
              </a:rPr>
              <a:t>who understand and outwork strategy and battle plans. You must be able to fast track </a:t>
            </a:r>
            <a:r>
              <a:rPr lang="en-GB" sz="3900" dirty="0" smtClean="0">
                <a:effectLst>
                  <a:outerShdw blurRad="50800" dist="38100" dir="8100000" algn="tr" rotWithShape="0">
                    <a:prstClr val="black">
                      <a:alpha val="40000"/>
                    </a:prstClr>
                  </a:outerShdw>
                </a:effectLst>
              </a:rPr>
              <a:t>people. </a:t>
            </a:r>
            <a:r>
              <a:rPr lang="en-GB" sz="3900" dirty="0">
                <a:effectLst>
                  <a:outerShdw blurRad="50800" dist="38100" dir="8100000" algn="tr" rotWithShape="0">
                    <a:prstClr val="black">
                      <a:alpha val="40000"/>
                    </a:prstClr>
                  </a:outerShdw>
                </a:effectLst>
              </a:rPr>
              <a:t>l have given you all the tools of ministry and revelation you need to quickly get people on the right track. </a:t>
            </a:r>
          </a:p>
        </p:txBody>
      </p:sp>
    </p:spTree>
    <p:extLst>
      <p:ext uri="{BB962C8B-B14F-4D97-AF65-F5344CB8AC3E}">
        <p14:creationId xmlns:p14="http://schemas.microsoft.com/office/powerpoint/2010/main" val="3439359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fontScale="92500" lnSpcReduction="10000"/>
          </a:bodyPr>
          <a:lstStyle/>
          <a:p>
            <a:pPr>
              <a:spcBef>
                <a:spcPts val="1200"/>
              </a:spcBef>
            </a:pPr>
            <a:r>
              <a:rPr lang="en-GB" sz="4400" dirty="0" smtClean="0">
                <a:solidFill>
                  <a:srgbClr val="FFFF00"/>
                </a:solidFill>
              </a:rPr>
              <a:t>A</a:t>
            </a:r>
            <a:r>
              <a:rPr lang="en-GB" sz="4400" dirty="0" smtClean="0"/>
              <a:t>postolic </a:t>
            </a:r>
            <a:r>
              <a:rPr lang="en-GB" sz="4400" dirty="0" smtClean="0">
                <a:solidFill>
                  <a:srgbClr val="FFFF00"/>
                </a:solidFill>
              </a:rPr>
              <a:t>R</a:t>
            </a:r>
            <a:r>
              <a:rPr lang="en-GB" sz="4400" dirty="0" smtClean="0"/>
              <a:t>esource </a:t>
            </a:r>
            <a:r>
              <a:rPr lang="en-GB" sz="4400" dirty="0" smtClean="0">
                <a:solidFill>
                  <a:srgbClr val="FFFF00"/>
                </a:solidFill>
              </a:rPr>
              <a:t>C</a:t>
            </a:r>
            <a:r>
              <a:rPr lang="en-GB" sz="4400" dirty="0" smtClean="0"/>
              <a:t>entre (vision not building)</a:t>
            </a:r>
          </a:p>
          <a:p>
            <a:pPr>
              <a:spcBef>
                <a:spcPts val="1200"/>
              </a:spcBef>
            </a:pPr>
            <a:r>
              <a:rPr lang="en-GB" sz="4400" dirty="0" smtClean="0"/>
              <a:t>Realigning the parts of the apostolic vision (FT, FSP, FSE, FC, FC)</a:t>
            </a:r>
          </a:p>
          <a:p>
            <a:pPr>
              <a:spcBef>
                <a:spcPts val="1200"/>
              </a:spcBef>
            </a:pPr>
            <a:r>
              <a:rPr lang="en-GB" sz="4400" dirty="0" smtClean="0"/>
              <a:t>Serving a bigger vision removing the barriers of individual identities</a:t>
            </a:r>
          </a:p>
          <a:p>
            <a:pPr>
              <a:spcBef>
                <a:spcPts val="1200"/>
              </a:spcBef>
            </a:pPr>
            <a:r>
              <a:rPr lang="en-GB" sz="4400" dirty="0" smtClean="0"/>
              <a:t>Government formed and empowered to strategically lead the vision</a:t>
            </a:r>
          </a:p>
          <a:p>
            <a:pPr>
              <a:spcBef>
                <a:spcPts val="1200"/>
              </a:spcBef>
            </a:pPr>
            <a:r>
              <a:rPr lang="en-GB" sz="4400" dirty="0" smtClean="0"/>
              <a:t>Approved, Commissioned, Financed</a:t>
            </a:r>
            <a:endParaRPr lang="en-GB" sz="4400" dirty="0"/>
          </a:p>
        </p:txBody>
      </p:sp>
    </p:spTree>
    <p:extLst>
      <p:ext uri="{BB962C8B-B14F-4D97-AF65-F5344CB8AC3E}">
        <p14:creationId xmlns:p14="http://schemas.microsoft.com/office/powerpoint/2010/main" val="22977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Freedom </a:t>
            </a:r>
            <a:r>
              <a:rPr lang="en-GB" sz="4400" dirty="0"/>
              <a:t>Communities formed</a:t>
            </a:r>
          </a:p>
          <a:p>
            <a:pPr>
              <a:spcBef>
                <a:spcPts val="1200"/>
              </a:spcBef>
            </a:pPr>
            <a:r>
              <a:rPr lang="en-GB" sz="4400" dirty="0" smtClean="0"/>
              <a:t>Realigning of ministries to form Freedom </a:t>
            </a:r>
            <a:r>
              <a:rPr lang="en-GB" sz="4400" dirty="0" smtClean="0"/>
              <a:t>Community Alliance</a:t>
            </a:r>
            <a:endParaRPr lang="en-GB" sz="4400" dirty="0" smtClean="0"/>
          </a:p>
          <a:p>
            <a:pPr>
              <a:spcBef>
                <a:spcPts val="1200"/>
              </a:spcBef>
            </a:pPr>
            <a:r>
              <a:rPr lang="en-GB" sz="4400" dirty="0"/>
              <a:t>FSP &amp; FC in a process of </a:t>
            </a:r>
            <a:r>
              <a:rPr lang="en-GB" sz="4400" dirty="0" smtClean="0"/>
              <a:t>unifying as FCA</a:t>
            </a:r>
          </a:p>
          <a:p>
            <a:pPr>
              <a:spcBef>
                <a:spcPts val="1200"/>
              </a:spcBef>
            </a:pPr>
            <a:r>
              <a:rPr lang="en-GB" sz="4400" dirty="0" smtClean="0"/>
              <a:t>Forming Freedom </a:t>
            </a:r>
            <a:r>
              <a:rPr lang="en-GB" sz="4400" dirty="0" smtClean="0"/>
              <a:t>Apostolic Ministries to </a:t>
            </a:r>
            <a:r>
              <a:rPr lang="en-GB" sz="4400" dirty="0" smtClean="0"/>
              <a:t>providing strategic </a:t>
            </a:r>
            <a:r>
              <a:rPr lang="en-GB" sz="4400" dirty="0" smtClean="0"/>
              <a:t>direction</a:t>
            </a:r>
            <a:endParaRPr lang="en-GB" sz="4400" dirty="0" smtClean="0"/>
          </a:p>
          <a:p>
            <a:pPr>
              <a:spcBef>
                <a:spcPts val="1200"/>
              </a:spcBef>
            </a:pPr>
            <a:endParaRPr lang="en-GB" sz="4400" dirty="0"/>
          </a:p>
        </p:txBody>
      </p:sp>
    </p:spTree>
    <p:extLst>
      <p:ext uri="{BB962C8B-B14F-4D97-AF65-F5344CB8AC3E}">
        <p14:creationId xmlns:p14="http://schemas.microsoft.com/office/powerpoint/2010/main" val="6069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4 Guiding Visionary principles</a:t>
            </a:r>
          </a:p>
          <a:p>
            <a:r>
              <a:rPr lang="en-GB" sz="4400" dirty="0" smtClean="0">
                <a:effectLst>
                  <a:outerShdw blurRad="38100" dist="38100" dir="2700000" algn="ctr" rotWithShape="0">
                    <a:schemeClr val="tx1"/>
                  </a:outerShdw>
                </a:effectLst>
              </a:rPr>
              <a:t>Apostolic Resource Centre </a:t>
            </a:r>
            <a:r>
              <a:rPr lang="en-GB" sz="4400" dirty="0" smtClean="0">
                <a:effectLst>
                  <a:outerShdw blurRad="38100" dist="38100" dir="2700000" algn="ctr" rotWithShape="0">
                    <a:schemeClr val="tx1"/>
                  </a:outerShdw>
                </a:effectLst>
              </a:rPr>
              <a:t>- big </a:t>
            </a:r>
            <a:r>
              <a:rPr lang="en-GB" sz="4400" dirty="0">
                <a:effectLst>
                  <a:outerShdw blurRad="38100" dist="38100" dir="2700000" algn="ctr" rotWithShape="0">
                    <a:schemeClr val="tx1"/>
                  </a:outerShdw>
                </a:effectLst>
              </a:rPr>
              <a:t>picture mandate – Joshua Generation</a:t>
            </a:r>
          </a:p>
          <a:p>
            <a:r>
              <a:rPr lang="en-GB" sz="4400" dirty="0" smtClean="0">
                <a:effectLst>
                  <a:outerShdw blurRad="38100" dist="38100" dir="2700000" algn="ctr" rotWithShape="0">
                    <a:schemeClr val="tx1"/>
                  </a:outerShdw>
                </a:effectLst>
              </a:rPr>
              <a:t>Living </a:t>
            </a:r>
            <a:r>
              <a:rPr lang="en-GB" sz="4400" dirty="0">
                <a:effectLst>
                  <a:outerShdw blurRad="38100" dist="38100" dir="2700000" algn="ctr" rotWithShape="0">
                    <a:schemeClr val="tx1"/>
                  </a:outerShdw>
                </a:effectLst>
              </a:rPr>
              <a:t>in and living out the manifest presence of God</a:t>
            </a:r>
          </a:p>
          <a:p>
            <a:r>
              <a:rPr lang="en-GB" sz="4400" dirty="0">
                <a:effectLst>
                  <a:outerShdw blurRad="38100" dist="38100" dir="2700000" algn="ctr" rotWithShape="0">
                    <a:schemeClr val="tx1"/>
                  </a:outerShdw>
                </a:effectLst>
              </a:rPr>
              <a:t>Helping people find and fulfil their destinies</a:t>
            </a:r>
          </a:p>
          <a:p>
            <a:r>
              <a:rPr lang="en-GB" sz="4400" dirty="0" smtClean="0">
                <a:effectLst>
                  <a:outerShdw blurRad="38100" dist="38100" dir="2700000" algn="ctr" rotWithShape="0">
                    <a:schemeClr val="tx1"/>
                  </a:outerShdw>
                </a:effectLst>
              </a:rPr>
              <a:t>5 Free to be statements</a:t>
            </a:r>
          </a:p>
          <a:p>
            <a:endParaRPr lang="en-GB" sz="4400" dirty="0" smtClean="0">
              <a:effectLst>
                <a:outerShdw blurRad="38100" dist="38100" dir="2700000" algn="ctr" rotWithShape="0">
                  <a:schemeClr val="tx1"/>
                </a:outerShdw>
              </a:effectLst>
            </a:endParaRPr>
          </a:p>
          <a:p>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29545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ministry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a:t>
            </a:r>
            <a:r>
              <a:rPr lang="en-GB" sz="4400" dirty="0" smtClean="0">
                <a:effectLst>
                  <a:outerShdw blurRad="38100" dist="38100" dir="2700000" algn="ctr" rotWithShape="0">
                    <a:schemeClr val="tx1"/>
                  </a:outerShdw>
                </a:effectLst>
              </a:rPr>
              <a:t>of teaching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prayer - experiential</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a:t>
            </a:r>
            <a:r>
              <a:rPr lang="en-GB" sz="4400" dirty="0" smtClean="0">
                <a:effectLst>
                  <a:outerShdw blurRad="38100" dist="38100" dir="2700000" algn="ctr" rotWithShape="0">
                    <a:schemeClr val="tx1"/>
                  </a:outerShdw>
                </a:effectLst>
              </a:rPr>
              <a:t>interceding - experiential</a:t>
            </a:r>
          </a:p>
          <a:p>
            <a:r>
              <a:rPr lang="en-GB" sz="4400" dirty="0" smtClean="0">
                <a:effectLst>
                  <a:outerShdw blurRad="38100" dist="38100" dir="2700000" algn="ctr" rotWithShape="0">
                    <a:schemeClr val="tx1"/>
                  </a:outerShdw>
                </a:effectLst>
              </a:rPr>
              <a:t>New more effective ways </a:t>
            </a:r>
            <a:r>
              <a:rPr lang="en-GB" sz="4400" dirty="0">
                <a:effectLst>
                  <a:outerShdw blurRad="38100" dist="38100" dir="2700000" algn="ctr" rotWithShape="0">
                    <a:schemeClr val="tx1"/>
                  </a:outerShdw>
                </a:effectLst>
              </a:rPr>
              <a:t>of </a:t>
            </a:r>
            <a:r>
              <a:rPr lang="en-GB" sz="4400" dirty="0" smtClean="0">
                <a:effectLst>
                  <a:outerShdw blurRad="38100" dist="38100" dir="2700000" algn="ctr" rotWithShape="0">
                    <a:schemeClr val="tx1"/>
                  </a:outerShdw>
                </a:effectLst>
              </a:rPr>
              <a:t>kingdom administration </a:t>
            </a:r>
          </a:p>
          <a:p>
            <a:r>
              <a:rPr lang="en-GB" sz="4400" dirty="0" smtClean="0">
                <a:effectLst>
                  <a:outerShdw blurRad="38100" dist="38100" dir="2700000" algn="ctr" rotWithShape="0">
                    <a:schemeClr val="tx1"/>
                  </a:outerShdw>
                </a:effectLst>
              </a:rPr>
              <a:t>New </a:t>
            </a:r>
            <a:r>
              <a:rPr lang="en-GB" sz="4400" dirty="0">
                <a:effectLst>
                  <a:outerShdw blurRad="38100" dist="38100" dir="2700000" algn="ctr" rotWithShape="0">
                    <a:schemeClr val="tx1"/>
                  </a:outerShdw>
                </a:effectLst>
              </a:rPr>
              <a:t>ways  of partnering with the angelic </a:t>
            </a:r>
            <a:r>
              <a:rPr lang="en-GB" sz="4400" dirty="0" smtClean="0">
                <a:effectLst>
                  <a:outerShdw blurRad="38100" dist="38100" dir="2700000" algn="ctr" rotWithShape="0">
                    <a:schemeClr val="tx1"/>
                  </a:outerShdw>
                </a:effectLst>
              </a:rPr>
              <a:t>realm – ministering servants</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0120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The new ways we are looking to embrace are to enable each of us to be the person God created us to be and fulfil our destiny.</a:t>
            </a:r>
          </a:p>
          <a:p>
            <a:r>
              <a:rPr lang="en-GB" sz="4400" dirty="0" smtClean="0">
                <a:effectLst>
                  <a:outerShdw blurRad="38100" dist="38100" dir="2700000" algn="ctr" rotWithShape="0">
                    <a:schemeClr val="tx1"/>
                  </a:outerShdw>
                </a:effectLst>
              </a:rPr>
              <a:t>We will be looking to encourage everyone to search their hearts</a:t>
            </a:r>
          </a:p>
          <a:p>
            <a:r>
              <a:rPr lang="en-GB" sz="4400" dirty="0" smtClean="0">
                <a:effectLst>
                  <a:outerShdw blurRad="38100" dist="38100" dir="2700000" algn="ctr" rotWithShape="0">
                    <a:schemeClr val="tx1"/>
                  </a:outerShdw>
                </a:effectLst>
              </a:rPr>
              <a:t>To ask God who am I, what am I called to and where do I fit</a:t>
            </a:r>
            <a:endParaRPr lang="en-GB" sz="4400" dirty="0">
              <a:effectLst>
                <a:outerShdw blurRad="38100" dist="38100" dir="2700000" algn="ctr" rotWithShape="0">
                  <a:schemeClr val="tx1"/>
                </a:outerShdw>
              </a:effectLst>
            </a:endParaRP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1939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Rick Joyner </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One </a:t>
            </a:r>
            <a:r>
              <a:rPr lang="en-GB" sz="4400" dirty="0">
                <a:effectLst>
                  <a:outerShdw blurRad="38100" dist="38100" dir="2700000" algn="ctr" rotWithShape="0">
                    <a:schemeClr val="tx1"/>
                  </a:outerShdw>
                </a:effectLst>
              </a:rPr>
              <a:t>of the greatest yokes of bondage enslaving the human race is called “the tyranny of the familiar.” It is the universal human temptation to cling to the familiar, regardless of how bad or painful it may be, and to resist change regardless of how promising it may </a:t>
            </a:r>
            <a:r>
              <a:rPr lang="en-GB" sz="4400" dirty="0" smtClean="0">
                <a:effectLst>
                  <a:outerShdw blurRad="38100" dist="38100" dir="2700000" algn="ctr" rotWithShape="0">
                    <a:schemeClr val="tx1"/>
                  </a:outerShdw>
                </a:effectLst>
              </a:rPr>
              <a:t>be.</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99500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6000" dirty="0"/>
              <a:t>God would rather have you an amateur in the new thing than a professional in the old thing!! -</a:t>
            </a:r>
            <a:r>
              <a:rPr lang="en-GB" sz="6000" dirty="0" smtClean="0"/>
              <a:t> </a:t>
            </a:r>
            <a:r>
              <a:rPr lang="en-GB" sz="6000" dirty="0"/>
              <a:t>David Wagner</a:t>
            </a:r>
          </a:p>
        </p:txBody>
      </p:sp>
    </p:spTree>
    <p:extLst>
      <p:ext uri="{BB962C8B-B14F-4D97-AF65-F5344CB8AC3E}">
        <p14:creationId xmlns:p14="http://schemas.microsoft.com/office/powerpoint/2010/main" val="231232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Culture of honour</a:t>
            </a:r>
          </a:p>
          <a:p>
            <a:r>
              <a:rPr lang="en-GB" sz="4400" dirty="0" smtClean="0">
                <a:effectLst>
                  <a:outerShdw blurRad="38100" dist="38100" dir="2700000" algn="ctr" rotWithShape="0">
                    <a:schemeClr val="tx1"/>
                  </a:outerShdw>
                </a:effectLst>
              </a:rPr>
              <a:t>Within an apostolic framework we respect, value and honour each person</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Each persons spiritual and redemptive gift, calling, destiny </a:t>
            </a:r>
            <a:r>
              <a:rPr lang="en-GB" sz="4400" dirty="0" err="1" smtClean="0">
                <a:effectLst>
                  <a:outerShdw blurRad="38100" dist="38100" dir="2700000" algn="ctr" rotWithShape="0">
                    <a:schemeClr val="tx1"/>
                  </a:outerShdw>
                </a:effectLst>
              </a:rPr>
              <a:t>etc</a:t>
            </a:r>
            <a:r>
              <a:rPr lang="en-GB" sz="4400" dirty="0" smtClean="0">
                <a:effectLst>
                  <a:outerShdw blurRad="38100" dist="38100" dir="2700000" algn="ctr" rotWithShape="0">
                    <a:schemeClr val="tx1"/>
                  </a:outerShdw>
                </a:effectLst>
              </a:rPr>
              <a:t> is honoured</a:t>
            </a:r>
          </a:p>
          <a:p>
            <a:r>
              <a:rPr lang="en-GB" sz="4400" dirty="0" smtClean="0">
                <a:effectLst>
                  <a:outerShdw blurRad="38100" dist="38100" dir="2700000" algn="ctr" rotWithShape="0">
                    <a:schemeClr val="tx1"/>
                  </a:outerShdw>
                </a:effectLst>
              </a:rPr>
              <a:t>Commitment to love, </a:t>
            </a:r>
            <a:r>
              <a:rPr lang="en-GB" sz="4400" dirty="0">
                <a:effectLst>
                  <a:outerShdw blurRad="38100" dist="38100" dir="2700000" algn="ctr" rotWithShape="0">
                    <a:schemeClr val="tx1"/>
                  </a:outerShdw>
                </a:effectLst>
              </a:rPr>
              <a:t>o</a:t>
            </a:r>
            <a:r>
              <a:rPr lang="en-GB" sz="4400" dirty="0" smtClean="0">
                <a:effectLst>
                  <a:outerShdw blurRad="38100" dist="38100" dir="2700000" algn="ctr" rotWithShape="0">
                    <a:schemeClr val="tx1"/>
                  </a:outerShdw>
                </a:effectLst>
              </a:rPr>
              <a:t>penness and honesty</a:t>
            </a:r>
          </a:p>
          <a:p>
            <a:r>
              <a:rPr lang="en-GB" sz="4400" dirty="0" smtClean="0">
                <a:effectLst>
                  <a:outerShdw blurRad="38100" dist="38100" dir="2700000" algn="ctr" rotWithShape="0">
                    <a:schemeClr val="tx1"/>
                  </a:outerShdw>
                </a:effectLst>
              </a:rPr>
              <a:t>Freedom to be real and permission to go for it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2750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effectLst>
                  <a:outerShdw blurRad="38100" dist="38100" dir="2700000" algn="ctr" rotWithShape="0">
                    <a:schemeClr val="tx1"/>
                  </a:outerShdw>
                </a:effectLst>
              </a:rPr>
              <a:t>I went to my mountain and the throne was mobile and it went off up to the hall of </a:t>
            </a:r>
            <a:r>
              <a:rPr lang="en-GB" sz="4400" dirty="0" smtClean="0">
                <a:effectLst>
                  <a:outerShdw blurRad="38100" dist="38100" dir="2700000" algn="ctr" rotWithShape="0">
                    <a:schemeClr val="tx1"/>
                  </a:outerShdw>
                </a:effectLst>
              </a:rPr>
              <a:t>revelation like a training centre.</a:t>
            </a:r>
          </a:p>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was encouraged by </a:t>
            </a:r>
            <a:r>
              <a:rPr lang="en-GB" sz="4400" dirty="0" smtClean="0">
                <a:effectLst>
                  <a:outerShdw blurRad="38100" dist="38100" dir="2700000" algn="ctr" rotWithShape="0">
                    <a:schemeClr val="tx1"/>
                  </a:outerShdw>
                </a:effectLst>
              </a:rPr>
              <a:t>Wisdom </a:t>
            </a:r>
            <a:r>
              <a:rPr lang="en-GB" sz="4400" dirty="0">
                <a:effectLst>
                  <a:outerShdw blurRad="38100" dist="38100" dir="2700000" algn="ctr" rotWithShape="0">
                    <a:schemeClr val="tx1"/>
                  </a:outerShdw>
                </a:effectLst>
              </a:rPr>
              <a:t>to enrol in the courses that will bring me revelation of position from each of the 7 spirits in their official duties and to engage certain men in white linen who are my governors assigned to my mantle</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0977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I am going to release the 7 spirits and your assigned councillors to greater measure to those who will position themselves and take the responsible seats of government.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Look </a:t>
            </a:r>
            <a:r>
              <a:rPr lang="en-GB" sz="4400" dirty="0">
                <a:effectLst>
                  <a:outerShdw blurRad="38100" dist="38100" dir="2700000" algn="ctr" rotWithShape="0">
                    <a:schemeClr val="tx1"/>
                  </a:outerShdw>
                </a:effectLst>
              </a:rPr>
              <a:t>for the colours and frequencies that will begin to speak to you more clearly. </a:t>
            </a:r>
          </a:p>
        </p:txBody>
      </p:sp>
    </p:spTree>
    <p:extLst>
      <p:ext uri="{BB962C8B-B14F-4D97-AF65-F5344CB8AC3E}">
        <p14:creationId xmlns:p14="http://schemas.microsoft.com/office/powerpoint/2010/main" val="20220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 Box 9"/>
          <p:cNvSpPr txBox="1">
            <a:spLocks noChangeArrowheads="1"/>
          </p:cNvSpPr>
          <p:nvPr/>
        </p:nvSpPr>
        <p:spPr bwMode="auto">
          <a:xfrm>
            <a:off x="15063" y="6240290"/>
            <a:ext cx="1912938" cy="4191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smtClean="0">
                <a:solidFill>
                  <a:srgbClr val="000000"/>
                </a:solidFill>
                <a:cs typeface="Arial" pitchFamily="34" charset="0"/>
              </a:rPr>
              <a:t>Mandates us for Position</a:t>
            </a:r>
            <a:endParaRPr lang="en-US" altLang="en-US" smtClean="0">
              <a:solidFill>
                <a:srgbClr val="000000"/>
              </a:solidFill>
              <a:latin typeface="Arial" pitchFamily="34" charset="0"/>
              <a:cs typeface="Arial" pitchFamily="34" charset="0"/>
            </a:endParaRPr>
          </a:p>
        </p:txBody>
      </p:sp>
      <p:sp>
        <p:nvSpPr>
          <p:cNvPr id="11" name="Text Box 10"/>
          <p:cNvSpPr txBox="1">
            <a:spLocks noChangeArrowheads="1"/>
          </p:cNvSpPr>
          <p:nvPr/>
        </p:nvSpPr>
        <p:spPr bwMode="auto">
          <a:xfrm>
            <a:off x="520595" y="4605784"/>
            <a:ext cx="1590675" cy="37189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Equips us for Position</a:t>
            </a:r>
            <a:endParaRPr lang="en-US" altLang="en-US" dirty="0" smtClean="0">
              <a:solidFill>
                <a:srgbClr val="000000"/>
              </a:solidFill>
              <a:latin typeface="Arial" pitchFamily="34" charset="0"/>
              <a:cs typeface="Arial" pitchFamily="34" charset="0"/>
            </a:endParaRPr>
          </a:p>
        </p:txBody>
      </p:sp>
      <p:sp>
        <p:nvSpPr>
          <p:cNvPr id="12" name="Text Box 11"/>
          <p:cNvSpPr txBox="1">
            <a:spLocks noChangeArrowheads="1"/>
          </p:cNvSpPr>
          <p:nvPr/>
        </p:nvSpPr>
        <p:spPr bwMode="auto">
          <a:xfrm>
            <a:off x="1475656" y="3106822"/>
            <a:ext cx="2038350" cy="361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Authorizes us for Position</a:t>
            </a:r>
            <a:endParaRPr lang="en-US" altLang="en-US" dirty="0" smtClean="0">
              <a:solidFill>
                <a:srgbClr val="000000"/>
              </a:solidFill>
              <a:latin typeface="Arial" pitchFamily="34" charset="0"/>
              <a:cs typeface="Arial" pitchFamily="34" charset="0"/>
            </a:endParaRPr>
          </a:p>
        </p:txBody>
      </p:sp>
      <p:sp>
        <p:nvSpPr>
          <p:cNvPr id="13" name="Text Box 12"/>
          <p:cNvSpPr txBox="1">
            <a:spLocks noChangeArrowheads="1"/>
          </p:cNvSpPr>
          <p:nvPr/>
        </p:nvSpPr>
        <p:spPr bwMode="auto">
          <a:xfrm>
            <a:off x="3554644" y="2429567"/>
            <a:ext cx="17145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Prepares us for Position</a:t>
            </a:r>
            <a:endParaRPr lang="en-US" altLang="en-US" dirty="0" smtClean="0">
              <a:solidFill>
                <a:srgbClr val="000000"/>
              </a:solidFill>
              <a:latin typeface="Arial" pitchFamily="34" charset="0"/>
              <a:cs typeface="Arial" pitchFamily="34" charset="0"/>
            </a:endParaRPr>
          </a:p>
        </p:txBody>
      </p:sp>
      <p:sp>
        <p:nvSpPr>
          <p:cNvPr id="14" name="Text Box 13"/>
          <p:cNvSpPr txBox="1">
            <a:spLocks noChangeArrowheads="1"/>
          </p:cNvSpPr>
          <p:nvPr/>
        </p:nvSpPr>
        <p:spPr bwMode="auto">
          <a:xfrm>
            <a:off x="5768495" y="3001067"/>
            <a:ext cx="1442442"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Reveals us for Position</a:t>
            </a:r>
            <a:endParaRPr lang="en-US" altLang="en-US" dirty="0" smtClean="0">
              <a:solidFill>
                <a:srgbClr val="000000"/>
              </a:solidFill>
              <a:latin typeface="Arial" pitchFamily="34" charset="0"/>
              <a:cs typeface="Arial" pitchFamily="34" charset="0"/>
            </a:endParaRPr>
          </a:p>
        </p:txBody>
      </p:sp>
      <p:sp>
        <p:nvSpPr>
          <p:cNvPr id="15" name="Text Box 14"/>
          <p:cNvSpPr txBox="1">
            <a:spLocks noChangeArrowheads="1"/>
          </p:cNvSpPr>
          <p:nvPr/>
        </p:nvSpPr>
        <p:spPr bwMode="auto">
          <a:xfrm>
            <a:off x="6876256" y="4442693"/>
            <a:ext cx="1828800" cy="5349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Empowers </a:t>
            </a:r>
            <a:br>
              <a:rPr lang="en-GB" altLang="en-US" sz="1400" b="1" dirty="0" smtClean="0">
                <a:solidFill>
                  <a:srgbClr val="000000"/>
                </a:solidFill>
                <a:cs typeface="Arial" pitchFamily="34" charset="0"/>
              </a:rPr>
            </a:br>
            <a:r>
              <a:rPr lang="en-GB" altLang="en-US" sz="1400" b="1" dirty="0" smtClean="0">
                <a:solidFill>
                  <a:srgbClr val="000000"/>
                </a:solidFill>
                <a:cs typeface="Arial" pitchFamily="34" charset="0"/>
              </a:rPr>
              <a:t>us for Position</a:t>
            </a:r>
            <a:endParaRPr lang="en-US" altLang="en-US" dirty="0" smtClean="0">
              <a:solidFill>
                <a:srgbClr val="000000"/>
              </a:solidFill>
              <a:latin typeface="Arial" pitchFamily="34" charset="0"/>
              <a:cs typeface="Arial" pitchFamily="34" charset="0"/>
            </a:endParaRPr>
          </a:p>
        </p:txBody>
      </p:sp>
      <p:sp>
        <p:nvSpPr>
          <p:cNvPr id="16" name="Text Box 15"/>
          <p:cNvSpPr txBox="1">
            <a:spLocks noChangeArrowheads="1"/>
          </p:cNvSpPr>
          <p:nvPr/>
        </p:nvSpPr>
        <p:spPr bwMode="auto">
          <a:xfrm>
            <a:off x="7275256" y="6125990"/>
            <a:ext cx="1943100" cy="6477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fontAlgn="base">
              <a:spcBef>
                <a:spcPct val="0"/>
              </a:spcBef>
              <a:spcAft>
                <a:spcPts val="1000"/>
              </a:spcAft>
            </a:pPr>
            <a:r>
              <a:rPr lang="en-GB" altLang="en-US" sz="1400" b="1" dirty="0" smtClean="0">
                <a:solidFill>
                  <a:srgbClr val="000000"/>
                </a:solidFill>
                <a:cs typeface="Arial" pitchFamily="34" charset="0"/>
              </a:rPr>
              <a:t>Brings us into </a:t>
            </a:r>
            <a:br>
              <a:rPr lang="en-GB" altLang="en-US" sz="1400" b="1" dirty="0" smtClean="0">
                <a:solidFill>
                  <a:srgbClr val="000000"/>
                </a:solidFill>
                <a:cs typeface="Arial" pitchFamily="34" charset="0"/>
              </a:rPr>
            </a:br>
            <a:r>
              <a:rPr lang="en-GB" altLang="en-US" sz="1400" b="1" dirty="0" smtClean="0">
                <a:solidFill>
                  <a:srgbClr val="000000"/>
                </a:solidFill>
                <a:cs typeface="Arial" pitchFamily="34" charset="0"/>
              </a:rPr>
              <a:t>Accountability</a:t>
            </a:r>
            <a:br>
              <a:rPr lang="en-GB" altLang="en-US" sz="1400" b="1" dirty="0" smtClean="0">
                <a:solidFill>
                  <a:srgbClr val="000000"/>
                </a:solidFill>
                <a:cs typeface="Arial" pitchFamily="34" charset="0"/>
              </a:rPr>
            </a:br>
            <a:r>
              <a:rPr lang="en-GB" altLang="en-US" sz="1400" b="1" dirty="0" smtClean="0">
                <a:solidFill>
                  <a:srgbClr val="000000"/>
                </a:solidFill>
                <a:cs typeface="Arial" pitchFamily="34" charset="0"/>
              </a:rPr>
              <a:t>For Position</a:t>
            </a:r>
            <a:endParaRPr lang="en-US" altLang="en-US" dirty="0" smtClean="0">
              <a:solidFill>
                <a:srgbClr val="000000"/>
              </a:solidFill>
              <a:latin typeface="Arial" pitchFamily="34" charset="0"/>
              <a:cs typeface="Arial" pitchFamily="34" charset="0"/>
            </a:endParaRPr>
          </a:p>
        </p:txBody>
      </p:sp>
      <p:sp>
        <p:nvSpPr>
          <p:cNvPr id="2" name="Flowchart: Punched Tape 1"/>
          <p:cNvSpPr/>
          <p:nvPr/>
        </p:nvSpPr>
        <p:spPr>
          <a:xfrm>
            <a:off x="359464" y="4956317"/>
            <a:ext cx="1224136" cy="1152128"/>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400" b="1" dirty="0" smtClean="0">
                <a:solidFill>
                  <a:srgbClr val="FFFFFF"/>
                </a:solidFill>
                <a:cs typeface="Arial" pitchFamily="34" charset="0"/>
              </a:rPr>
              <a:t/>
            </a:r>
            <a:br>
              <a:rPr lang="en-GB" altLang="en-US" sz="1400" b="1" dirty="0" smtClean="0">
                <a:solidFill>
                  <a:srgbClr val="FFFFFF"/>
                </a:solidFill>
                <a:cs typeface="Arial" pitchFamily="34" charset="0"/>
              </a:rPr>
            </a:br>
            <a:r>
              <a:rPr lang="en-GB" altLang="en-US" sz="1400" b="1" dirty="0" smtClean="0">
                <a:solidFill>
                  <a:srgbClr val="FFFFFF"/>
                </a:solidFill>
                <a:cs typeface="Arial" pitchFamily="34" charset="0"/>
              </a:rPr>
              <a:t>SPIRIT </a:t>
            </a:r>
            <a:r>
              <a:rPr lang="en-GB" altLang="en-US" sz="1400" b="1" dirty="0">
                <a:solidFill>
                  <a:srgbClr val="FFFFFF"/>
                </a:solidFill>
                <a:cs typeface="Arial" pitchFamily="34" charset="0"/>
              </a:rPr>
              <a:t>OF THE</a:t>
            </a:r>
          </a:p>
          <a:p>
            <a:pPr algn="ctr" fontAlgn="base">
              <a:spcBef>
                <a:spcPct val="0"/>
              </a:spcBef>
            </a:pPr>
            <a:r>
              <a:rPr lang="en-GB" altLang="en-US" sz="1400" b="1" dirty="0">
                <a:solidFill>
                  <a:srgbClr val="FFFFFF"/>
                </a:solidFill>
                <a:cs typeface="Arial" pitchFamily="34" charset="0"/>
              </a:rPr>
              <a:t>LORD</a:t>
            </a:r>
            <a:endParaRPr lang="en-US" altLang="en-US" sz="2400" dirty="0">
              <a:solidFill>
                <a:srgbClr val="000000"/>
              </a:solidFill>
              <a:latin typeface="Arial" pitchFamily="34" charset="0"/>
              <a:cs typeface="Arial" pitchFamily="34" charset="0"/>
            </a:endParaRPr>
          </a:p>
          <a:p>
            <a:pPr algn="ctr"/>
            <a:endParaRPr lang="en-GB" dirty="0">
              <a:solidFill>
                <a:srgbClr val="FFFFFF"/>
              </a:solidFill>
            </a:endParaRPr>
          </a:p>
        </p:txBody>
      </p:sp>
      <p:sp>
        <p:nvSpPr>
          <p:cNvPr id="17" name="Flowchart: Punched Tape 16"/>
          <p:cNvSpPr/>
          <p:nvPr/>
        </p:nvSpPr>
        <p:spPr>
          <a:xfrm>
            <a:off x="703865" y="3407811"/>
            <a:ext cx="1224136" cy="1152128"/>
          </a:xfrm>
          <a:prstGeom prst="flowChartPunchedTape">
            <a:avLst/>
          </a:prstGeom>
          <a:solidFill>
            <a:srgbClr val="EF46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400" b="1" dirty="0" smtClean="0">
                <a:solidFill>
                  <a:srgbClr val="FFFFFF"/>
                </a:solidFill>
                <a:cs typeface="Arial" pitchFamily="34" charset="0"/>
              </a:rPr>
              <a:t/>
            </a:r>
            <a:br>
              <a:rPr lang="en-GB" altLang="en-US" sz="1400" b="1" dirty="0" smtClean="0">
                <a:solidFill>
                  <a:srgbClr val="FFFFFF"/>
                </a:solidFill>
                <a:cs typeface="Arial" pitchFamily="34" charset="0"/>
              </a:rPr>
            </a:br>
            <a:r>
              <a:rPr lang="en-GB" altLang="en-US" sz="1600" b="1" dirty="0">
                <a:solidFill>
                  <a:srgbClr val="FFFFFF"/>
                </a:solidFill>
                <a:cs typeface="Arial" pitchFamily="34" charset="0"/>
              </a:rPr>
              <a:t>SPIRIT</a:t>
            </a:r>
          </a:p>
          <a:p>
            <a:pPr algn="ctr" fontAlgn="base">
              <a:spcBef>
                <a:spcPct val="0"/>
              </a:spcBef>
            </a:pPr>
            <a:r>
              <a:rPr lang="en-GB" altLang="en-US" sz="1600" b="1" dirty="0">
                <a:solidFill>
                  <a:srgbClr val="FFFFFF"/>
                </a:solidFill>
                <a:cs typeface="Arial" pitchFamily="34" charset="0"/>
              </a:rPr>
              <a:t>OF</a:t>
            </a:r>
          </a:p>
          <a:p>
            <a:pPr algn="ctr" fontAlgn="base">
              <a:spcBef>
                <a:spcPct val="0"/>
              </a:spcBef>
            </a:pPr>
            <a:r>
              <a:rPr lang="en-GB" altLang="en-US" sz="1600" b="1" dirty="0">
                <a:solidFill>
                  <a:srgbClr val="FFFFFF"/>
                </a:solidFill>
                <a:cs typeface="Arial" pitchFamily="34" charset="0"/>
              </a:rPr>
              <a:t>WISDOM</a:t>
            </a:r>
            <a:endParaRPr lang="en-US" altLang="en-US" sz="2800" dirty="0">
              <a:solidFill>
                <a:srgbClr val="000000"/>
              </a:solidFill>
              <a:latin typeface="Arial" pitchFamily="34" charset="0"/>
              <a:cs typeface="Arial" pitchFamily="34" charset="0"/>
            </a:endParaRPr>
          </a:p>
          <a:p>
            <a:pPr algn="ctr" fontAlgn="base">
              <a:spcBef>
                <a:spcPct val="0"/>
              </a:spcBef>
            </a:pPr>
            <a:endParaRPr lang="en-GB" dirty="0">
              <a:solidFill>
                <a:srgbClr val="FFFFFF"/>
              </a:solidFill>
            </a:endParaRPr>
          </a:p>
        </p:txBody>
      </p:sp>
      <p:sp>
        <p:nvSpPr>
          <p:cNvPr id="18" name="Flowchart: Punched Tape 17"/>
          <p:cNvSpPr/>
          <p:nvPr/>
        </p:nvSpPr>
        <p:spPr>
          <a:xfrm>
            <a:off x="1691680" y="1853811"/>
            <a:ext cx="1300940" cy="1152128"/>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000000"/>
                </a:solidFill>
                <a:cs typeface="Arial" pitchFamily="34" charset="0"/>
              </a:rPr>
              <a:t>SPIRIT OF</a:t>
            </a:r>
          </a:p>
          <a:p>
            <a:pPr algn="ctr" fontAlgn="base">
              <a:spcBef>
                <a:spcPct val="0"/>
              </a:spcBef>
            </a:pPr>
            <a:r>
              <a:rPr lang="en-GB" altLang="en-US" sz="1200" b="1" dirty="0">
                <a:solidFill>
                  <a:srgbClr val="000000"/>
                </a:solidFill>
                <a:cs typeface="Arial" pitchFamily="34" charset="0"/>
              </a:rPr>
              <a:t>UNDERSTANDING</a:t>
            </a:r>
          </a:p>
        </p:txBody>
      </p:sp>
      <p:sp>
        <p:nvSpPr>
          <p:cNvPr id="19" name="Flowchart: Punched Tape 18"/>
          <p:cNvSpPr/>
          <p:nvPr/>
        </p:nvSpPr>
        <p:spPr>
          <a:xfrm>
            <a:off x="3761424" y="980728"/>
            <a:ext cx="1300940" cy="1152128"/>
          </a:xfrm>
          <a:prstGeom prst="flowChartPunchedTape">
            <a:avLst/>
          </a:prstGeom>
          <a:solidFill>
            <a:srgbClr val="00A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COUNSEL</a:t>
            </a:r>
            <a:endParaRPr lang="en-GB" altLang="en-US" sz="1200" b="1" dirty="0">
              <a:solidFill>
                <a:srgbClr val="FFFFFF"/>
              </a:solidFill>
              <a:cs typeface="Arial" pitchFamily="34" charset="0"/>
            </a:endParaRPr>
          </a:p>
        </p:txBody>
      </p:sp>
      <p:sp>
        <p:nvSpPr>
          <p:cNvPr id="20" name="Flowchart: Punched Tape 19"/>
          <p:cNvSpPr/>
          <p:nvPr/>
        </p:nvSpPr>
        <p:spPr>
          <a:xfrm>
            <a:off x="5768495" y="1722339"/>
            <a:ext cx="1300940" cy="1152128"/>
          </a:xfrm>
          <a:prstGeom prst="flowChartPunchedTap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MIGHT</a:t>
            </a:r>
            <a:endParaRPr lang="en-GB" altLang="en-US" sz="1200" b="1" dirty="0">
              <a:solidFill>
                <a:srgbClr val="FFFFFF"/>
              </a:solidFill>
              <a:cs typeface="Arial" pitchFamily="34" charset="0"/>
            </a:endParaRPr>
          </a:p>
        </p:txBody>
      </p:sp>
      <p:sp>
        <p:nvSpPr>
          <p:cNvPr id="21" name="Flowchart: Punched Tape 20"/>
          <p:cNvSpPr/>
          <p:nvPr/>
        </p:nvSpPr>
        <p:spPr>
          <a:xfrm>
            <a:off x="6876256" y="3377128"/>
            <a:ext cx="1300940" cy="1152128"/>
          </a:xfrm>
          <a:prstGeom prst="flowChartPunchedTape">
            <a:avLst/>
          </a:prstGeom>
          <a:solidFill>
            <a:srgbClr val="340E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KNOWLEDGE</a:t>
            </a:r>
            <a:endParaRPr lang="en-GB" altLang="en-US" sz="1200" b="1" dirty="0">
              <a:solidFill>
                <a:srgbClr val="FFFFFF"/>
              </a:solidFill>
              <a:cs typeface="Arial" pitchFamily="34" charset="0"/>
            </a:endParaRPr>
          </a:p>
        </p:txBody>
      </p:sp>
      <p:sp>
        <p:nvSpPr>
          <p:cNvPr id="22" name="Flowchart: Punched Tape 21"/>
          <p:cNvSpPr/>
          <p:nvPr/>
        </p:nvSpPr>
        <p:spPr>
          <a:xfrm>
            <a:off x="7596336" y="4892947"/>
            <a:ext cx="1300940" cy="1152128"/>
          </a:xfrm>
          <a:prstGeom prst="flowChartPunchedTape">
            <a:avLst/>
          </a:prstGeom>
          <a:solidFill>
            <a:srgbClr val="7A16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pPr>
            <a:r>
              <a:rPr lang="en-GB" altLang="en-US" sz="1200" b="1" dirty="0">
                <a:solidFill>
                  <a:srgbClr val="FFFFFF"/>
                </a:solidFill>
                <a:cs typeface="Arial" pitchFamily="34" charset="0"/>
              </a:rPr>
              <a:t>SPIRIT </a:t>
            </a:r>
            <a:r>
              <a:rPr lang="en-GB" altLang="en-US" sz="1200" b="1" dirty="0" smtClean="0">
                <a:solidFill>
                  <a:srgbClr val="FFFFFF"/>
                </a:solidFill>
                <a:cs typeface="Arial" pitchFamily="34" charset="0"/>
              </a:rPr>
              <a:t>OF THE FEAR OF THE LORD</a:t>
            </a:r>
            <a:endParaRPr lang="en-GB" altLang="en-US" sz="1200" b="1" dirty="0">
              <a:solidFill>
                <a:srgbClr val="FFFFFF"/>
              </a:solidFill>
              <a:cs typeface="Arial" pitchFamily="34" charset="0"/>
            </a:endParaRPr>
          </a:p>
        </p:txBody>
      </p:sp>
      <p:sp>
        <p:nvSpPr>
          <p:cNvPr id="24" name="Rectangle 23"/>
          <p:cNvSpPr/>
          <p:nvPr/>
        </p:nvSpPr>
        <p:spPr>
          <a:xfrm>
            <a:off x="1315932" y="0"/>
            <a:ext cx="6210794" cy="1015663"/>
          </a:xfrm>
          <a:prstGeom prst="rect">
            <a:avLst/>
          </a:prstGeom>
          <a:noFill/>
        </p:spPr>
        <p:txBody>
          <a:bodyPr wrap="square" lIns="91440" tIns="45720" rIns="91440" bIns="45720">
            <a:spAutoFit/>
          </a:bodyPr>
          <a:lstStyle/>
          <a:p>
            <a:pPr algn="ctr"/>
            <a:r>
              <a:rPr lang="en-US" sz="6000" dirty="0" smtClean="0">
                <a:ln w="18415" cmpd="sng">
                  <a:solidFill>
                    <a:srgbClr val="FFFFFF"/>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63500" dir="3600000" algn="tl" rotWithShape="0">
                    <a:srgbClr val="000000">
                      <a:alpha val="70000"/>
                    </a:srgbClr>
                  </a:outerShdw>
                </a:effectLst>
              </a:rPr>
              <a:t>7 spirits of God</a:t>
            </a:r>
            <a:endParaRPr lang="en-US" sz="6000" dirty="0">
              <a:ln w="18415" cmpd="sng">
                <a:solidFill>
                  <a:srgbClr val="FFFFFF"/>
                </a:solid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5224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Son </a:t>
            </a:r>
            <a:r>
              <a:rPr lang="en-GB" sz="4400" dirty="0">
                <a:effectLst>
                  <a:outerShdw blurRad="38100" dist="38100" dir="2700000" algn="ctr" rotWithShape="0">
                    <a:schemeClr val="tx1"/>
                  </a:outerShdw>
                </a:effectLst>
              </a:rPr>
              <a:t>Prophesy a new season call it forth declare it from the heights. Proclaim it blow the trumpet herald its coming.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opening of a new </a:t>
            </a:r>
            <a:r>
              <a:rPr lang="en-GB" sz="4400" dirty="0" smtClean="0">
                <a:effectLst>
                  <a:outerShdw blurRad="38100" dist="38100" dir="2700000" algn="ctr" rotWithShape="0">
                    <a:schemeClr val="tx1"/>
                  </a:outerShdw>
                </a:effectLst>
              </a:rPr>
              <a:t>book, </a:t>
            </a:r>
            <a:r>
              <a:rPr lang="en-GB" sz="4400" dirty="0">
                <a:effectLst>
                  <a:outerShdw blurRad="38100" dist="38100" dir="2700000" algn="ctr" rotWithShape="0">
                    <a:schemeClr val="tx1"/>
                  </a:outerShdw>
                </a:effectLst>
              </a:rPr>
              <a:t>new chapters </a:t>
            </a:r>
            <a:r>
              <a:rPr lang="en-GB" sz="4400" dirty="0" smtClean="0">
                <a:effectLst>
                  <a:outerShdw blurRad="38100" dist="38100" dir="2700000" algn="ctr" rotWithShape="0">
                    <a:schemeClr val="tx1"/>
                  </a:outerShdw>
                </a:effectLst>
              </a:rPr>
              <a:t>and new </a:t>
            </a:r>
            <a:r>
              <a:rPr lang="en-GB" sz="4400" dirty="0">
                <a:effectLst>
                  <a:outerShdw blurRad="38100" dist="38100" dir="2700000" algn="ctr" rotWithShape="0">
                    <a:schemeClr val="tx1"/>
                  </a:outerShdw>
                </a:effectLst>
              </a:rPr>
              <a:t>pages. </a:t>
            </a:r>
            <a:endParaRPr lang="en-GB" sz="4400" dirty="0" smtClean="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A </a:t>
            </a:r>
            <a:r>
              <a:rPr lang="en-GB" sz="4400" dirty="0">
                <a:effectLst>
                  <a:outerShdw blurRad="38100" dist="38100" dir="2700000" algn="ctr" rotWithShape="0">
                    <a:schemeClr val="tx1"/>
                  </a:outerShdw>
                </a:effectLst>
              </a:rPr>
              <a:t>new level of government and a new fresh expression of kingdom. </a:t>
            </a:r>
            <a:endParaRPr lang="en-GB" sz="4400" dirty="0" smtClean="0">
              <a:effectLst>
                <a:outerShdw blurRad="38100" dist="38100" dir="2700000" algn="ctr" rotWithShape="0">
                  <a:schemeClr val="tx1"/>
                </a:outerShdw>
              </a:effectLst>
            </a:endParaRPr>
          </a:p>
        </p:txBody>
      </p:sp>
    </p:spTree>
    <p:extLst>
      <p:ext uri="{BB962C8B-B14F-4D97-AF65-F5344CB8AC3E}">
        <p14:creationId xmlns:p14="http://schemas.microsoft.com/office/powerpoint/2010/main" val="24905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a:bodyPr>
          <a:lstStyle/>
          <a:p>
            <a:r>
              <a:rPr lang="en-GB" sz="4400" dirty="0">
                <a:effectLst>
                  <a:outerShdw blurRad="50800" dist="38100" dir="8100000" algn="tr" rotWithShape="0">
                    <a:prstClr val="black">
                      <a:alpha val="40000"/>
                    </a:prstClr>
                  </a:outerShdw>
                </a:effectLst>
              </a:rPr>
              <a:t>l saw the 4 </a:t>
            </a:r>
            <a:r>
              <a:rPr lang="en-GB" sz="4400" dirty="0" smtClean="0">
                <a:effectLst>
                  <a:outerShdw blurRad="50800" dist="38100" dir="8100000" algn="tr" rotWithShape="0">
                    <a:prstClr val="black">
                      <a:alpha val="40000"/>
                    </a:prstClr>
                  </a:outerShdw>
                </a:effectLst>
              </a:rPr>
              <a:t>living creatures standing in </a:t>
            </a:r>
            <a:r>
              <a:rPr lang="en-GB" sz="4400" dirty="0">
                <a:effectLst>
                  <a:outerShdw blurRad="50800" dist="38100" dir="8100000" algn="tr" rotWithShape="0">
                    <a:prstClr val="black">
                      <a:alpha val="40000"/>
                    </a:prstClr>
                  </a:outerShdw>
                </a:effectLst>
              </a:rPr>
              <a:t>the </a:t>
            </a:r>
            <a:r>
              <a:rPr lang="en-GB" sz="4400" dirty="0" smtClean="0">
                <a:effectLst>
                  <a:outerShdw blurRad="50800" dist="38100" dir="8100000" algn="tr" rotWithShape="0">
                    <a:prstClr val="black">
                      <a:alpha val="40000"/>
                    </a:prstClr>
                  </a:outerShdw>
                </a:effectLst>
              </a:rPr>
              <a:t>E S W N of the room </a:t>
            </a:r>
            <a:r>
              <a:rPr lang="en-GB" sz="4400" dirty="0">
                <a:effectLst>
                  <a:outerShdw blurRad="50800" dist="38100" dir="8100000" algn="tr" rotWithShape="0">
                    <a:prstClr val="black">
                      <a:alpha val="40000"/>
                    </a:prstClr>
                  </a:outerShdw>
                </a:effectLst>
              </a:rPr>
              <a:t>each had a trumpet and a standard they were </a:t>
            </a:r>
            <a:r>
              <a:rPr lang="en-GB" sz="4400" dirty="0" smtClean="0">
                <a:effectLst>
                  <a:outerShdw blurRad="50800" dist="38100" dir="8100000" algn="tr" rotWithShape="0">
                    <a:prstClr val="black">
                      <a:alpha val="40000"/>
                    </a:prstClr>
                  </a:outerShdw>
                </a:effectLst>
              </a:rPr>
              <a:t>here to </a:t>
            </a:r>
            <a:r>
              <a:rPr lang="en-GB" sz="4400" dirty="0">
                <a:effectLst>
                  <a:outerShdw blurRad="50800" dist="38100" dir="8100000" algn="tr" rotWithShape="0">
                    <a:prstClr val="black">
                      <a:alpha val="40000"/>
                    </a:prstClr>
                  </a:outerShdw>
                </a:effectLst>
              </a:rPr>
              <a:t>herald a new season. In the centre was </a:t>
            </a:r>
            <a:r>
              <a:rPr lang="en-GB" sz="4400" dirty="0" err="1">
                <a:effectLst>
                  <a:outerShdw blurRad="50800" dist="38100" dir="8100000" algn="tr" rotWithShape="0">
                    <a:prstClr val="black">
                      <a:alpha val="40000"/>
                    </a:prstClr>
                  </a:outerShdw>
                </a:effectLst>
              </a:rPr>
              <a:t>Urandial</a:t>
            </a:r>
            <a:r>
              <a:rPr lang="en-GB" sz="4400" dirty="0">
                <a:effectLst>
                  <a:outerShdw blurRad="50800" dist="38100" dir="8100000" algn="tr" rotWithShape="0">
                    <a:prstClr val="black">
                      <a:alpha val="40000"/>
                    </a:prstClr>
                  </a:outerShdw>
                </a:effectLst>
              </a:rPr>
              <a:t> </a:t>
            </a:r>
            <a:r>
              <a:rPr lang="en-GB" sz="4400" dirty="0" smtClean="0">
                <a:effectLst>
                  <a:outerShdw blurRad="50800" dist="38100" dir="8100000" algn="tr" rotWithShape="0">
                    <a:prstClr val="black">
                      <a:alpha val="40000"/>
                    </a:prstClr>
                  </a:outerShdw>
                </a:effectLst>
              </a:rPr>
              <a:t>the church </a:t>
            </a:r>
            <a:r>
              <a:rPr lang="en-GB" sz="4400" dirty="0">
                <a:effectLst>
                  <a:outerShdw blurRad="50800" dist="38100" dir="8100000" algn="tr" rotWithShape="0">
                    <a:prstClr val="black">
                      <a:alpha val="40000"/>
                    </a:prstClr>
                  </a:outerShdw>
                </a:effectLst>
              </a:rPr>
              <a:t>angel carrying standard of 4 </a:t>
            </a:r>
            <a:r>
              <a:rPr lang="en-GB" sz="4400" dirty="0" smtClean="0">
                <a:effectLst>
                  <a:outerShdw blurRad="50800" dist="38100" dir="8100000" algn="tr" rotWithShape="0">
                    <a:prstClr val="black">
                      <a:alpha val="40000"/>
                    </a:prstClr>
                  </a:outerShdw>
                </a:effectLst>
              </a:rPr>
              <a:t>faces and </a:t>
            </a:r>
            <a:r>
              <a:rPr lang="en-GB" sz="4400" dirty="0">
                <a:effectLst>
                  <a:outerShdw blurRad="50800" dist="38100" dir="8100000" algn="tr" rotWithShape="0">
                    <a:prstClr val="black">
                      <a:alpha val="40000"/>
                    </a:prstClr>
                  </a:outerShdw>
                </a:effectLst>
              </a:rPr>
              <a:t>fire was coming off him releasing fresh passion for the new season. </a:t>
            </a:r>
          </a:p>
        </p:txBody>
      </p:sp>
    </p:spTree>
    <p:extLst>
      <p:ext uri="{BB962C8B-B14F-4D97-AF65-F5344CB8AC3E}">
        <p14:creationId xmlns:p14="http://schemas.microsoft.com/office/powerpoint/2010/main" val="125947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t>Free </a:t>
            </a:r>
            <a:r>
              <a:rPr lang="en-GB" sz="4400" dirty="0"/>
              <a:t>to know God </a:t>
            </a:r>
          </a:p>
          <a:p>
            <a:r>
              <a:rPr lang="en-GB" sz="4400" dirty="0"/>
              <a:t>Free to see </a:t>
            </a:r>
            <a:r>
              <a:rPr lang="en-GB" sz="4400" dirty="0" smtClean="0"/>
              <a:t>who God destined us to be</a:t>
            </a:r>
            <a:endParaRPr lang="en-GB" sz="4400" dirty="0"/>
          </a:p>
          <a:p>
            <a:r>
              <a:rPr lang="en-GB" sz="4400" dirty="0"/>
              <a:t>Free to be who God created </a:t>
            </a:r>
            <a:r>
              <a:rPr lang="en-GB" sz="4400" dirty="0" smtClean="0"/>
              <a:t>us </a:t>
            </a:r>
            <a:r>
              <a:rPr lang="en-GB" sz="4400" dirty="0"/>
              <a:t>to </a:t>
            </a:r>
            <a:r>
              <a:rPr lang="en-GB" sz="4400" dirty="0" smtClean="0"/>
              <a:t>be</a:t>
            </a:r>
            <a:endParaRPr lang="en-GB" sz="4400" dirty="0"/>
          </a:p>
          <a:p>
            <a:r>
              <a:rPr lang="en-GB" sz="4400" dirty="0"/>
              <a:t>Free to do </a:t>
            </a:r>
            <a:r>
              <a:rPr lang="en-GB" sz="4400" dirty="0" smtClean="0"/>
              <a:t>what </a:t>
            </a:r>
            <a:r>
              <a:rPr lang="en-GB" sz="4400" dirty="0"/>
              <a:t>God </a:t>
            </a:r>
            <a:r>
              <a:rPr lang="en-GB" sz="4400" dirty="0" smtClean="0"/>
              <a:t>has prepared for us to </a:t>
            </a:r>
            <a:r>
              <a:rPr lang="en-GB" sz="4400" dirty="0"/>
              <a:t>do</a:t>
            </a:r>
          </a:p>
          <a:p>
            <a:r>
              <a:rPr lang="en-GB" sz="4400" dirty="0"/>
              <a:t>Free to go where God </a:t>
            </a:r>
            <a:r>
              <a:rPr lang="en-GB" sz="4400" dirty="0" smtClean="0"/>
              <a:t>has destined us </a:t>
            </a:r>
            <a:r>
              <a:rPr lang="en-GB" sz="4400" dirty="0"/>
              <a:t>to go</a:t>
            </a:r>
          </a:p>
          <a:p>
            <a:pPr marL="0" indent="0">
              <a:buNone/>
            </a:pPr>
            <a:endParaRPr lang="en-GB" sz="4400" dirty="0">
              <a:effectLst>
                <a:outerShdw blurRad="38100" dist="38100" dir="2700000" algn="ctr" rotWithShape="0">
                  <a:schemeClr val="bg1"/>
                </a:outerShdw>
              </a:effectLst>
            </a:endParaRPr>
          </a:p>
        </p:txBody>
      </p:sp>
    </p:spTree>
    <p:extLst>
      <p:ext uri="{BB962C8B-B14F-4D97-AF65-F5344CB8AC3E}">
        <p14:creationId xmlns:p14="http://schemas.microsoft.com/office/powerpoint/2010/main" val="196102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908720"/>
            <a:ext cx="9144000" cy="5949280"/>
          </a:xfrm>
        </p:spPr>
        <p:txBody>
          <a:bodyPr>
            <a:normAutofit/>
          </a:bodyPr>
          <a:lstStyle/>
          <a:p>
            <a:r>
              <a:rPr lang="en-GB" sz="4400" dirty="0" smtClean="0">
                <a:effectLst>
                  <a:outerShdw blurRad="50800" dist="38100" dir="8100000" algn="tr" rotWithShape="0">
                    <a:prstClr val="black">
                      <a:alpha val="40000"/>
                    </a:prstClr>
                  </a:outerShdw>
                </a:effectLst>
              </a:rPr>
              <a:t>The </a:t>
            </a:r>
            <a:r>
              <a:rPr lang="en-GB" sz="4400" dirty="0">
                <a:effectLst>
                  <a:outerShdw blurRad="50800" dist="38100" dir="8100000" algn="tr" rotWithShape="0">
                    <a:prstClr val="black">
                      <a:alpha val="40000"/>
                    </a:prstClr>
                  </a:outerShdw>
                </a:effectLst>
              </a:rPr>
              <a:t>I saw the 4 creatures </a:t>
            </a:r>
            <a:r>
              <a:rPr lang="en-GB" sz="4400" dirty="0" smtClean="0">
                <a:effectLst>
                  <a:outerShdw blurRad="50800" dist="38100" dir="8100000" algn="tr" rotWithShape="0">
                    <a:prstClr val="black">
                      <a:alpha val="40000"/>
                    </a:prstClr>
                  </a:outerShdw>
                </a:effectLst>
              </a:rPr>
              <a:t>move around the room creating </a:t>
            </a:r>
            <a:r>
              <a:rPr lang="en-GB" sz="4400" dirty="0">
                <a:effectLst>
                  <a:outerShdw blurRad="50800" dist="38100" dir="8100000" algn="tr" rotWithShape="0">
                    <a:prstClr val="black">
                      <a:alpha val="40000"/>
                    </a:prstClr>
                  </a:outerShdw>
                </a:effectLst>
              </a:rPr>
              <a:t>like a vortex of </a:t>
            </a:r>
            <a:r>
              <a:rPr lang="en-GB" sz="4400" dirty="0" smtClean="0">
                <a:effectLst>
                  <a:outerShdw blurRad="50800" dist="38100" dir="8100000" algn="tr" rotWithShape="0">
                    <a:prstClr val="black">
                      <a:alpha val="40000"/>
                    </a:prstClr>
                  </a:outerShdw>
                </a:effectLst>
              </a:rPr>
              <a:t>colour, </a:t>
            </a:r>
            <a:r>
              <a:rPr lang="en-GB" sz="4400" dirty="0">
                <a:effectLst>
                  <a:outerShdw blurRad="50800" dist="38100" dir="8100000" algn="tr" rotWithShape="0">
                    <a:prstClr val="black">
                      <a:alpha val="40000"/>
                    </a:prstClr>
                  </a:outerShdw>
                </a:effectLst>
              </a:rPr>
              <a:t>sound </a:t>
            </a:r>
            <a:r>
              <a:rPr lang="en-GB" sz="4400" dirty="0" smtClean="0">
                <a:effectLst>
                  <a:outerShdw blurRad="50800" dist="38100" dir="8100000" algn="tr" rotWithShape="0">
                    <a:prstClr val="black">
                      <a:alpha val="40000"/>
                    </a:prstClr>
                  </a:outerShdw>
                </a:effectLst>
              </a:rPr>
              <a:t>&amp; energy </a:t>
            </a:r>
            <a:r>
              <a:rPr lang="en-GB" sz="4400" dirty="0">
                <a:effectLst>
                  <a:outerShdw blurRad="50800" dist="38100" dir="8100000" algn="tr" rotWithShape="0">
                    <a:prstClr val="black">
                      <a:alpha val="40000"/>
                    </a:prstClr>
                  </a:outerShdw>
                </a:effectLst>
              </a:rPr>
              <a:t>that opened </a:t>
            </a:r>
            <a:r>
              <a:rPr lang="en-GB" sz="4400" dirty="0" smtClean="0">
                <a:effectLst>
                  <a:outerShdw blurRad="50800" dist="38100" dir="8100000" algn="tr" rotWithShape="0">
                    <a:prstClr val="black">
                      <a:alpha val="40000"/>
                    </a:prstClr>
                  </a:outerShdw>
                </a:effectLst>
              </a:rPr>
              <a:t>heavens.</a:t>
            </a:r>
          </a:p>
          <a:p>
            <a:r>
              <a:rPr lang="en-GB" sz="4400" dirty="0" smtClean="0">
                <a:effectLst>
                  <a:outerShdw blurRad="50800" dist="38100" dir="8100000" algn="tr" rotWithShape="0">
                    <a:prstClr val="black">
                      <a:alpha val="40000"/>
                    </a:prstClr>
                  </a:outerShdw>
                </a:effectLst>
              </a:rPr>
              <a:t>In </a:t>
            </a:r>
            <a:r>
              <a:rPr lang="en-GB" sz="4400" dirty="0">
                <a:effectLst>
                  <a:outerShdw blurRad="50800" dist="38100" dir="8100000" algn="tr" rotWithShape="0">
                    <a:prstClr val="black">
                      <a:alpha val="40000"/>
                    </a:prstClr>
                  </a:outerShdw>
                </a:effectLst>
              </a:rPr>
              <a:t>a new dimension and I saw new angels </a:t>
            </a:r>
            <a:r>
              <a:rPr lang="en-GB" sz="4400" dirty="0" smtClean="0">
                <a:effectLst>
                  <a:outerShdw blurRad="50800" dist="38100" dir="8100000" algn="tr" rotWithShape="0">
                    <a:prstClr val="black">
                      <a:alpha val="40000"/>
                    </a:prstClr>
                  </a:outerShdw>
                </a:effectLst>
              </a:rPr>
              <a:t>assigned. </a:t>
            </a:r>
            <a:r>
              <a:rPr lang="en-GB" sz="4400" dirty="0">
                <a:effectLst>
                  <a:outerShdw blurRad="50800" dist="38100" dir="8100000" algn="tr" rotWithShape="0">
                    <a:prstClr val="black">
                      <a:alpha val="40000"/>
                    </a:prstClr>
                  </a:outerShdw>
                </a:effectLst>
              </a:rPr>
              <a:t>I saw </a:t>
            </a:r>
            <a:r>
              <a:rPr lang="en-GB" sz="4400" dirty="0" smtClean="0">
                <a:effectLst>
                  <a:outerShdw blurRad="50800" dist="38100" dir="8100000" algn="tr" rotWithShape="0">
                    <a:prstClr val="black">
                      <a:alpha val="40000"/>
                    </a:prstClr>
                  </a:outerShdw>
                </a:effectLst>
              </a:rPr>
              <a:t>the 7 spirits, </a:t>
            </a:r>
            <a:r>
              <a:rPr lang="en-GB" sz="4400" dirty="0">
                <a:effectLst>
                  <a:outerShdw blurRad="50800" dist="38100" dir="8100000" algn="tr" rotWithShape="0">
                    <a:prstClr val="black">
                      <a:alpha val="40000"/>
                    </a:prstClr>
                  </a:outerShdw>
                </a:effectLst>
              </a:rPr>
              <a:t>l saw the cloud of witnesses with mantles </a:t>
            </a:r>
            <a:r>
              <a:rPr lang="en-GB" sz="4400" dirty="0" smtClean="0">
                <a:effectLst>
                  <a:outerShdw blurRad="50800" dist="38100" dir="8100000" algn="tr" rotWithShape="0">
                    <a:prstClr val="black">
                      <a:alpha val="40000"/>
                    </a:prstClr>
                  </a:outerShdw>
                </a:effectLst>
              </a:rPr>
              <a:t>coats </a:t>
            </a:r>
            <a:r>
              <a:rPr lang="en-GB" sz="4400" dirty="0">
                <a:effectLst>
                  <a:outerShdw blurRad="50800" dist="38100" dir="8100000" algn="tr" rotWithShape="0">
                    <a:prstClr val="black">
                      <a:alpha val="40000"/>
                    </a:prstClr>
                  </a:outerShdw>
                </a:effectLst>
              </a:rPr>
              <a:t>of different colours. </a:t>
            </a:r>
          </a:p>
        </p:txBody>
      </p:sp>
    </p:spTree>
    <p:extLst>
      <p:ext uri="{BB962C8B-B14F-4D97-AF65-F5344CB8AC3E}">
        <p14:creationId xmlns:p14="http://schemas.microsoft.com/office/powerpoint/2010/main" val="1302513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400" dirty="0" smtClean="0">
                <a:effectLst>
                  <a:outerShdw blurRad="50800" dist="38100" dir="8100000" algn="tr" rotWithShape="0">
                    <a:prstClr val="black">
                      <a:alpha val="40000"/>
                    </a:prstClr>
                  </a:outerShdw>
                </a:effectLst>
              </a:rPr>
              <a:t>l </a:t>
            </a:r>
            <a:r>
              <a:rPr lang="en-GB" sz="4400" dirty="0">
                <a:effectLst>
                  <a:outerShdw blurRad="50800" dist="38100" dir="8100000" algn="tr" rotWithShape="0">
                    <a:prstClr val="black">
                      <a:alpha val="40000"/>
                    </a:prstClr>
                  </a:outerShdw>
                </a:effectLst>
              </a:rPr>
              <a:t>saw it in the spiritual realm and I saw it </a:t>
            </a:r>
            <a:r>
              <a:rPr lang="en-GB" sz="4400" dirty="0" smtClean="0">
                <a:effectLst>
                  <a:outerShdw blurRad="50800" dist="38100" dir="8100000" algn="tr" rotWithShape="0">
                    <a:prstClr val="black">
                      <a:alpha val="40000"/>
                    </a:prstClr>
                  </a:outerShdw>
                </a:effectLst>
              </a:rPr>
              <a:t>also as </a:t>
            </a:r>
            <a:r>
              <a:rPr lang="en-GB" sz="4400" dirty="0">
                <a:effectLst>
                  <a:outerShdw blurRad="50800" dist="38100" dir="8100000" algn="tr" rotWithShape="0">
                    <a:prstClr val="black">
                      <a:alpha val="40000"/>
                    </a:prstClr>
                  </a:outerShdw>
                </a:effectLst>
              </a:rPr>
              <a:t>a prophetic act using the flags and leaders who have to be in agreement and unity. </a:t>
            </a:r>
            <a:endParaRPr lang="en-GB" sz="4400" dirty="0" smtClean="0">
              <a:effectLst>
                <a:outerShdw blurRad="50800" dist="38100" dir="8100000" algn="tr" rotWithShape="0">
                  <a:prstClr val="black">
                    <a:alpha val="40000"/>
                  </a:prstClr>
                </a:outerShdw>
              </a:effectLst>
            </a:endParaRPr>
          </a:p>
          <a:p>
            <a:r>
              <a:rPr lang="en-GB" sz="4400" dirty="0" smtClean="0">
                <a:effectLst>
                  <a:outerShdw blurRad="50800" dist="38100" dir="8100000" algn="tr" rotWithShape="0">
                    <a:prstClr val="black">
                      <a:alpha val="40000"/>
                    </a:prstClr>
                  </a:outerShdw>
                </a:effectLst>
              </a:rPr>
              <a:t>Winds </a:t>
            </a:r>
            <a:r>
              <a:rPr lang="en-GB" sz="4400" dirty="0">
                <a:effectLst>
                  <a:outerShdw blurRad="50800" dist="38100" dir="8100000" algn="tr" rotWithShape="0">
                    <a:prstClr val="black">
                      <a:alpha val="40000"/>
                    </a:prstClr>
                  </a:outerShdw>
                </a:effectLst>
              </a:rPr>
              <a:t>of </a:t>
            </a:r>
            <a:r>
              <a:rPr lang="en-GB" sz="4400" dirty="0" smtClean="0">
                <a:effectLst>
                  <a:outerShdw blurRad="50800" dist="38100" dir="8100000" algn="tr" rotWithShape="0">
                    <a:prstClr val="black">
                      <a:alpha val="40000"/>
                    </a:prstClr>
                  </a:outerShdw>
                </a:effectLst>
              </a:rPr>
              <a:t>change an </a:t>
            </a:r>
            <a:r>
              <a:rPr lang="en-GB" sz="4400" dirty="0">
                <a:effectLst>
                  <a:outerShdw blurRad="50800" dist="38100" dir="8100000" algn="tr" rotWithShape="0">
                    <a:prstClr val="black">
                      <a:alpha val="40000"/>
                    </a:prstClr>
                  </a:outerShdw>
                </a:effectLst>
              </a:rPr>
              <a:t>Angel </a:t>
            </a:r>
            <a:r>
              <a:rPr lang="en-GB" sz="4400" dirty="0" smtClean="0">
                <a:effectLst>
                  <a:outerShdw blurRad="50800" dist="38100" dir="8100000" algn="tr" rotWithShape="0">
                    <a:prstClr val="black">
                      <a:alpha val="40000"/>
                    </a:prstClr>
                  </a:outerShdw>
                </a:effectLst>
              </a:rPr>
              <a:t>was assigned to administer this process</a:t>
            </a:r>
            <a:endParaRPr lang="en-GB" sz="4400" dirty="0">
              <a:effectLst>
                <a:outerShdw blurRad="50800" dist="38100" dir="8100000" algn="tr" rotWithShape="0">
                  <a:prstClr val="black">
                    <a:alpha val="40000"/>
                  </a:prstClr>
                </a:outerShdw>
              </a:effectLst>
            </a:endParaRPr>
          </a:p>
          <a:p>
            <a:r>
              <a:rPr lang="en-GB" sz="4400" dirty="0">
                <a:effectLst>
                  <a:outerShdw blurRad="50800" dist="38100" dir="8100000" algn="tr" rotWithShape="0">
                    <a:prstClr val="black">
                      <a:alpha val="40000"/>
                    </a:prstClr>
                  </a:outerShdw>
                </a:effectLst>
              </a:rPr>
              <a:t>A new dimension for a new season. </a:t>
            </a:r>
          </a:p>
        </p:txBody>
      </p:sp>
    </p:spTree>
    <p:extLst>
      <p:ext uri="{BB962C8B-B14F-4D97-AF65-F5344CB8AC3E}">
        <p14:creationId xmlns:p14="http://schemas.microsoft.com/office/powerpoint/2010/main" val="3208331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Angelic memo - </a:t>
            </a:r>
            <a:r>
              <a:rPr lang="en-GB" sz="4400" dirty="0" smtClean="0">
                <a:effectLst>
                  <a:outerShdw blurRad="38100" dist="38100" dir="2700000" algn="ctr" rotWithShape="0">
                    <a:schemeClr val="tx1"/>
                  </a:outerShdw>
                </a:effectLst>
              </a:rPr>
              <a:t>4 angels</a:t>
            </a:r>
          </a:p>
          <a:p>
            <a:r>
              <a:rPr lang="en-GB" sz="4400" dirty="0" smtClean="0">
                <a:effectLst>
                  <a:outerShdw blurRad="38100" dist="38100" dir="2700000" algn="ctr" rotWithShape="0">
                    <a:schemeClr val="tx1"/>
                  </a:outerShdw>
                </a:effectLst>
              </a:rPr>
              <a:t>TRANSFORMATION</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FIRE - Refining fire</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WIND windows of change</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SHAKING – sound of many waters</a:t>
            </a:r>
            <a:endParaRPr lang="en-GB" sz="4400" dirty="0">
              <a:effectLst>
                <a:outerShdw blurRad="38100" dist="38100" dir="2700000" algn="ctr" rotWithShape="0">
                  <a:schemeClr val="tx1"/>
                </a:outerShdw>
              </a:effectLst>
            </a:endParaRPr>
          </a:p>
          <a:p>
            <a:r>
              <a:rPr lang="en-GB" sz="4400" dirty="0" smtClean="0">
                <a:effectLst>
                  <a:outerShdw blurRad="38100" dist="38100" dir="2700000" algn="ctr" rotWithShape="0">
                    <a:schemeClr val="tx1"/>
                  </a:outerShdw>
                </a:effectLst>
              </a:rPr>
              <a:t>2 fiery scrolls</a:t>
            </a:r>
          </a:p>
          <a:p>
            <a:r>
              <a:rPr lang="en-GB" sz="4400" dirty="0" smtClean="0">
                <a:effectLst>
                  <a:outerShdw blurRad="38100" dist="38100" dir="2700000" algn="ctr" rotWithShape="0">
                    <a:schemeClr val="tx1"/>
                  </a:outerShdw>
                </a:effectLst>
              </a:rPr>
              <a:t>Harvest &amp; Joshua generation</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43586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Son release the sound of heaven blow </a:t>
            </a:r>
            <a:r>
              <a:rPr lang="en-GB" sz="4400" dirty="0" smtClean="0">
                <a:effectLst>
                  <a:outerShdw blurRad="38100" dist="38100" dir="2700000" algn="ctr" rotWithShape="0">
                    <a:schemeClr val="tx1"/>
                  </a:outerShdw>
                </a:effectLst>
              </a:rPr>
              <a:t>trumpet, </a:t>
            </a:r>
            <a:r>
              <a:rPr lang="en-GB" sz="4400" dirty="0">
                <a:effectLst>
                  <a:outerShdw blurRad="38100" dist="38100" dir="2700000" algn="ctr" rotWithShape="0">
                    <a:schemeClr val="tx1"/>
                  </a:outerShdw>
                </a:effectLst>
              </a:rPr>
              <a:t>herald the new </a:t>
            </a:r>
            <a:r>
              <a:rPr lang="en-GB" sz="4400" dirty="0" smtClean="0">
                <a:effectLst>
                  <a:outerShdw blurRad="38100" dist="38100" dir="2700000" algn="ctr" rotWithShape="0">
                    <a:schemeClr val="tx1"/>
                  </a:outerShdw>
                </a:effectLst>
              </a:rPr>
              <a:t>season, </a:t>
            </a:r>
            <a:r>
              <a:rPr lang="en-GB" sz="4400" dirty="0">
                <a:effectLst>
                  <a:outerShdw blurRad="38100" dist="38100" dir="2700000" algn="ctr" rotWithShape="0">
                    <a:schemeClr val="tx1"/>
                  </a:outerShdw>
                </a:effectLst>
              </a:rPr>
              <a:t>sound the </a:t>
            </a:r>
            <a:r>
              <a:rPr lang="en-GB" sz="4400" dirty="0" smtClean="0">
                <a:effectLst>
                  <a:outerShdw blurRad="38100" dist="38100" dir="2700000" algn="ctr" rotWithShape="0">
                    <a:schemeClr val="tx1"/>
                  </a:outerShdw>
                </a:effectLst>
              </a:rPr>
              <a:t>alarm, </a:t>
            </a:r>
            <a:r>
              <a:rPr lang="en-GB" sz="4400" dirty="0">
                <a:effectLst>
                  <a:outerShdw blurRad="38100" dist="38100" dir="2700000" algn="ctr" rotWithShape="0">
                    <a:schemeClr val="tx1"/>
                  </a:outerShdw>
                </a:effectLst>
              </a:rPr>
              <a:t>muster the troops Let </a:t>
            </a: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sound reverberate resonate and draw people. </a:t>
            </a:r>
          </a:p>
          <a:p>
            <a:r>
              <a:rPr lang="en-GB" sz="4400" dirty="0">
                <a:effectLst>
                  <a:outerShdw blurRad="38100" dist="38100" dir="2700000" algn="ctr" rotWithShape="0">
                    <a:schemeClr val="tx1"/>
                  </a:outerShdw>
                </a:effectLst>
              </a:rPr>
              <a:t>Son let the Lion release His roar let the eagle </a:t>
            </a:r>
            <a:r>
              <a:rPr lang="en-GB" sz="4400" dirty="0" smtClean="0">
                <a:effectLst>
                  <a:outerShdw blurRad="38100" dist="38100" dir="2700000" algn="ctr" rotWithShape="0">
                    <a:schemeClr val="tx1"/>
                  </a:outerShdw>
                </a:effectLst>
              </a:rPr>
              <a:t>soar </a:t>
            </a:r>
            <a:r>
              <a:rPr lang="en-GB" sz="4400" dirty="0">
                <a:effectLst>
                  <a:outerShdw blurRad="38100" dist="38100" dir="2700000" algn="ctr" rotWithShape="0">
                    <a:schemeClr val="tx1"/>
                  </a:outerShdw>
                </a:effectLst>
              </a:rPr>
              <a:t>let the ox snort and the man cry out. </a:t>
            </a:r>
          </a:p>
        </p:txBody>
      </p:sp>
    </p:spTree>
    <p:extLst>
      <p:ext uri="{BB962C8B-B14F-4D97-AF65-F5344CB8AC3E}">
        <p14:creationId xmlns:p14="http://schemas.microsoft.com/office/powerpoint/2010/main" val="18044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Son </a:t>
            </a:r>
            <a:r>
              <a:rPr lang="en-GB" sz="4400" dirty="0">
                <a:effectLst>
                  <a:outerShdw blurRad="38100" dist="38100" dir="2700000" algn="ctr" rotWithShape="0">
                    <a:schemeClr val="tx1"/>
                  </a:outerShdw>
                </a:effectLst>
              </a:rPr>
              <a:t>hear My heart and focus on the main thing. It is time to end the old fruit that season of the old things has ended both good old things and bad old </a:t>
            </a:r>
            <a:r>
              <a:rPr lang="en-GB" sz="4400" dirty="0" smtClean="0">
                <a:effectLst>
                  <a:outerShdw blurRad="38100" dist="38100" dir="2700000" algn="ctr" rotWithShape="0">
                    <a:schemeClr val="tx1"/>
                  </a:outerShdw>
                </a:effectLst>
              </a:rPr>
              <a:t>things.</a:t>
            </a:r>
          </a:p>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blueprints must be clearly established as the foundations and maps to direct you in the seasons ahead</a:t>
            </a:r>
            <a:r>
              <a:rPr lang="en-GB" sz="4400" dirty="0" smtClean="0">
                <a:effectLst>
                  <a:outerShdw blurRad="38100" dist="38100" dir="2700000" algn="ctr" rotWithShape="0">
                    <a:schemeClr val="tx1"/>
                  </a:outerShdw>
                </a:effectLst>
              </a:rPr>
              <a:t>.</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5917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2" name="TextBox 71"/>
          <p:cNvSpPr txBox="1"/>
          <p:nvPr/>
        </p:nvSpPr>
        <p:spPr>
          <a:xfrm>
            <a:off x="3552487" y="1215885"/>
            <a:ext cx="857496" cy="381592"/>
          </a:xfrm>
          <a:prstGeom prst="rect">
            <a:avLst/>
          </a:prstGeom>
          <a:noFill/>
        </p:spPr>
        <p:txBody>
          <a:bodyPr wrap="square" lIns="0" tIns="0" rIns="0" bIns="0" rtlCol="0">
            <a:normAutofit/>
          </a:bodyPr>
          <a:lstStyle/>
          <a:p>
            <a:pPr algn="ctr"/>
            <a:endParaRPr lang="en-GB" dirty="0">
              <a:solidFill>
                <a:prstClr val="white"/>
              </a:solidFill>
              <a:latin typeface="Arial" pitchFamily="34" charset="0"/>
              <a:cs typeface="Arial" pitchFamily="34" charset="0"/>
            </a:endParaRPr>
          </a:p>
        </p:txBody>
      </p:sp>
      <p:grpSp>
        <p:nvGrpSpPr>
          <p:cNvPr id="3" name="Group 2"/>
          <p:cNvGrpSpPr/>
          <p:nvPr/>
        </p:nvGrpSpPr>
        <p:grpSpPr>
          <a:xfrm>
            <a:off x="66648" y="124200"/>
            <a:ext cx="6361047" cy="6417096"/>
            <a:chOff x="1221461" y="262606"/>
            <a:chExt cx="6361047" cy="6417096"/>
          </a:xfrm>
        </p:grpSpPr>
        <p:grpSp>
          <p:nvGrpSpPr>
            <p:cNvPr id="71" name="Group 70"/>
            <p:cNvGrpSpPr/>
            <p:nvPr/>
          </p:nvGrpSpPr>
          <p:grpSpPr>
            <a:xfrm>
              <a:off x="1221461" y="262606"/>
              <a:ext cx="6361047" cy="6417096"/>
              <a:chOff x="1243608" y="365880"/>
              <a:chExt cx="6361047" cy="6417096"/>
            </a:xfrm>
          </p:grpSpPr>
          <p:sp>
            <p:nvSpPr>
              <p:cNvPr id="9" name="Oval 8"/>
              <p:cNvSpPr/>
              <p:nvPr/>
            </p:nvSpPr>
            <p:spPr>
              <a:xfrm>
                <a:off x="1817694" y="890718"/>
                <a:ext cx="5400600" cy="5400600"/>
              </a:xfrm>
              <a:prstGeom prst="ellipse">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2564777" y="1637801"/>
                <a:ext cx="3906434" cy="3906434"/>
              </a:xfrm>
              <a:prstGeom prst="ellipse">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Oval 5"/>
              <p:cNvSpPr/>
              <p:nvPr/>
            </p:nvSpPr>
            <p:spPr>
              <a:xfrm>
                <a:off x="3788913" y="2861937"/>
                <a:ext cx="1458162" cy="1458162"/>
              </a:xfrm>
              <a:prstGeom prst="ellipse">
                <a:avLst/>
              </a:prstGeom>
              <a:solidFill>
                <a:srgbClr val="2304A8"/>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endParaRPr lang="en-GB" dirty="0">
                  <a:solidFill>
                    <a:prstClr val="white"/>
                  </a:solidFill>
                </a:endParaRPr>
              </a:p>
            </p:txBody>
          </p:sp>
          <p:sp>
            <p:nvSpPr>
              <p:cNvPr id="5" name="Oval 4"/>
              <p:cNvSpPr/>
              <p:nvPr/>
            </p:nvSpPr>
            <p:spPr>
              <a:xfrm>
                <a:off x="4229962" y="3302986"/>
                <a:ext cx="576064" cy="5760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FF00"/>
                    </a:solidFill>
                  </a:rPr>
                  <a:t>3 G</a:t>
                </a:r>
                <a:endParaRPr lang="en-GB" dirty="0">
                  <a:solidFill>
                    <a:srgbClr val="FFFF00"/>
                  </a:solidFill>
                </a:endParaRPr>
              </a:p>
            </p:txBody>
          </p:sp>
          <p:sp>
            <p:nvSpPr>
              <p:cNvPr id="11" name="Oval 10"/>
              <p:cNvSpPr/>
              <p:nvPr/>
            </p:nvSpPr>
            <p:spPr>
              <a:xfrm>
                <a:off x="4353469" y="36588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Oval 11"/>
              <p:cNvSpPr/>
              <p:nvPr/>
            </p:nvSpPr>
            <p:spPr>
              <a:xfrm>
                <a:off x="6283486" y="39425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Oval 12"/>
              <p:cNvSpPr/>
              <p:nvPr/>
            </p:nvSpPr>
            <p:spPr>
              <a:xfrm>
                <a:off x="4586490" y="546180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p:cNvSpPr/>
              <p:nvPr/>
            </p:nvSpPr>
            <p:spPr>
              <a:xfrm>
                <a:off x="1243608" y="2861937"/>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Oval 14"/>
              <p:cNvSpPr/>
              <p:nvPr/>
            </p:nvSpPr>
            <p:spPr>
              <a:xfrm>
                <a:off x="2221136" y="890718"/>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2157636" y="4883650"/>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p:cNvSpPr/>
              <p:nvPr/>
            </p:nvSpPr>
            <p:spPr>
              <a:xfrm>
                <a:off x="6165736" y="1674592"/>
                <a:ext cx="1321169" cy="1321169"/>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9" name="Straight Connector 18"/>
              <p:cNvCxnSpPr/>
              <p:nvPr/>
            </p:nvCxnSpPr>
            <p:spPr>
              <a:xfrm flipH="1">
                <a:off x="4619854" y="1637801"/>
                <a:ext cx="216024" cy="1224136"/>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12441" y="2636912"/>
                <a:ext cx="1071045" cy="799111"/>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3848" y="2060848"/>
                <a:ext cx="813556" cy="1080120"/>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6"/>
              </p:cNvCxnSpPr>
              <p:nvPr/>
            </p:nvCxnSpPr>
            <p:spPr>
              <a:xfrm>
                <a:off x="2564777" y="3522522"/>
                <a:ext cx="1224136" cy="126013"/>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5139063" y="3965358"/>
                <a:ext cx="1144423" cy="471754"/>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4540708" y="4320099"/>
                <a:ext cx="473345" cy="1141708"/>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16" idx="7"/>
              </p:cNvCxnSpPr>
              <p:nvPr/>
            </p:nvCxnSpPr>
            <p:spPr>
              <a:xfrm flipH="1">
                <a:off x="3285324" y="4183106"/>
                <a:ext cx="732080" cy="894025"/>
              </a:xfrm>
              <a:prstGeom prst="line">
                <a:avLst/>
              </a:prstGeom>
              <a:ln w="38100">
                <a:solidFill>
                  <a:srgbClr val="2304A8"/>
                </a:solidFill>
                <a:prstDash val="sysDas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448405" y="2509959"/>
                <a:ext cx="2185824" cy="218582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5" name="Oval 34"/>
              <p:cNvSpPr/>
              <p:nvPr/>
            </p:nvSpPr>
            <p:spPr>
              <a:xfrm>
                <a:off x="3188315" y="2249869"/>
                <a:ext cx="2706004" cy="270600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Oval 35"/>
              <p:cNvSpPr/>
              <p:nvPr/>
            </p:nvSpPr>
            <p:spPr>
              <a:xfrm>
                <a:off x="2916898" y="1978452"/>
                <a:ext cx="3248838" cy="324883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TextBox 36"/>
              <p:cNvSpPr txBox="1"/>
              <p:nvPr/>
            </p:nvSpPr>
            <p:spPr>
              <a:xfrm>
                <a:off x="4401985" y="838824"/>
                <a:ext cx="1224136" cy="375279"/>
              </a:xfrm>
              <a:prstGeom prst="rect">
                <a:avLst/>
              </a:prstGeom>
              <a:noFill/>
            </p:spPr>
            <p:txBody>
              <a:bodyPr wrap="square" lIns="0" tIns="0" rIns="0" bIns="0" rtlCol="0">
                <a:normAutofit/>
              </a:bodyPr>
              <a:lstStyle/>
              <a:p>
                <a:pPr algn="ctr"/>
                <a:r>
                  <a:rPr lang="en-GB" dirty="0" smtClean="0">
                    <a:solidFill>
                      <a:prstClr val="white"/>
                    </a:solidFill>
                  </a:rPr>
                  <a:t>Good News</a:t>
                </a:r>
                <a:endParaRPr lang="en-GB" dirty="0">
                  <a:solidFill>
                    <a:prstClr val="white"/>
                  </a:solidFill>
                </a:endParaRPr>
              </a:p>
            </p:txBody>
          </p:sp>
          <p:sp>
            <p:nvSpPr>
              <p:cNvPr id="38" name="TextBox 37"/>
              <p:cNvSpPr txBox="1"/>
              <p:nvPr/>
            </p:nvSpPr>
            <p:spPr>
              <a:xfrm>
                <a:off x="6214252" y="2122779"/>
                <a:ext cx="1224136" cy="387180"/>
              </a:xfrm>
              <a:prstGeom prst="rect">
                <a:avLst/>
              </a:prstGeom>
              <a:noFill/>
            </p:spPr>
            <p:txBody>
              <a:bodyPr wrap="square" lIns="0" tIns="0" rIns="0" bIns="0" rtlCol="0">
                <a:normAutofit/>
              </a:bodyPr>
              <a:lstStyle/>
              <a:p>
                <a:pPr algn="ctr"/>
                <a:r>
                  <a:rPr lang="en-GB" dirty="0" smtClean="0">
                    <a:solidFill>
                      <a:prstClr val="white"/>
                    </a:solidFill>
                  </a:rPr>
                  <a:t>Health</a:t>
                </a:r>
                <a:endParaRPr lang="en-GB" dirty="0">
                  <a:solidFill>
                    <a:prstClr val="white"/>
                  </a:solidFill>
                </a:endParaRPr>
              </a:p>
            </p:txBody>
          </p:sp>
          <p:sp>
            <p:nvSpPr>
              <p:cNvPr id="39" name="TextBox 38"/>
              <p:cNvSpPr txBox="1"/>
              <p:nvPr/>
            </p:nvSpPr>
            <p:spPr>
              <a:xfrm>
                <a:off x="6332002" y="4442276"/>
                <a:ext cx="1224136" cy="375684"/>
              </a:xfrm>
              <a:prstGeom prst="rect">
                <a:avLst/>
              </a:prstGeom>
              <a:noFill/>
            </p:spPr>
            <p:txBody>
              <a:bodyPr wrap="square" lIns="0" tIns="0" rIns="0" bIns="0" rtlCol="0">
                <a:normAutofit/>
              </a:bodyPr>
              <a:lstStyle/>
              <a:p>
                <a:pPr algn="ctr"/>
                <a:r>
                  <a:rPr lang="en-GB" dirty="0" smtClean="0">
                    <a:solidFill>
                      <a:prstClr val="white"/>
                    </a:solidFill>
                  </a:rPr>
                  <a:t>Freedom</a:t>
                </a:r>
                <a:endParaRPr lang="en-GB" dirty="0">
                  <a:solidFill>
                    <a:prstClr val="white"/>
                  </a:solidFill>
                </a:endParaRPr>
              </a:p>
            </p:txBody>
          </p:sp>
          <p:sp>
            <p:nvSpPr>
              <p:cNvPr id="40" name="TextBox 39"/>
              <p:cNvSpPr txBox="1"/>
              <p:nvPr/>
            </p:nvSpPr>
            <p:spPr>
              <a:xfrm>
                <a:off x="4645750" y="5953385"/>
                <a:ext cx="1224136" cy="384906"/>
              </a:xfrm>
              <a:prstGeom prst="rect">
                <a:avLst/>
              </a:prstGeom>
              <a:noFill/>
            </p:spPr>
            <p:txBody>
              <a:bodyPr wrap="square" lIns="0" tIns="0" rIns="0" bIns="0" rtlCol="0">
                <a:normAutofit/>
              </a:bodyPr>
              <a:lstStyle/>
              <a:p>
                <a:pPr algn="ctr"/>
                <a:r>
                  <a:rPr lang="en-GB" dirty="0" smtClean="0">
                    <a:solidFill>
                      <a:prstClr val="white"/>
                    </a:solidFill>
                  </a:rPr>
                  <a:t>Harmony</a:t>
                </a:r>
                <a:endParaRPr lang="en-GB" dirty="0">
                  <a:solidFill>
                    <a:prstClr val="white"/>
                  </a:solidFill>
                </a:endParaRPr>
              </a:p>
            </p:txBody>
          </p:sp>
          <p:sp>
            <p:nvSpPr>
              <p:cNvPr id="41" name="TextBox 40"/>
              <p:cNvSpPr txBox="1"/>
              <p:nvPr/>
            </p:nvSpPr>
            <p:spPr>
              <a:xfrm>
                <a:off x="2172792" y="5405735"/>
                <a:ext cx="1224136" cy="276999"/>
              </a:xfrm>
              <a:prstGeom prst="rect">
                <a:avLst/>
              </a:prstGeom>
              <a:noFill/>
            </p:spPr>
            <p:txBody>
              <a:bodyPr wrap="square" lIns="0" tIns="0" rIns="0" bIns="0" rtlCol="0">
                <a:normAutofit/>
              </a:bodyPr>
              <a:lstStyle/>
              <a:p>
                <a:pPr algn="ctr"/>
                <a:r>
                  <a:rPr lang="en-GB" dirty="0" smtClean="0">
                    <a:solidFill>
                      <a:prstClr val="white"/>
                    </a:solidFill>
                  </a:rPr>
                  <a:t>Blessing</a:t>
                </a:r>
                <a:endParaRPr lang="en-GB" dirty="0">
                  <a:solidFill>
                    <a:prstClr val="white"/>
                  </a:solidFill>
                </a:endParaRPr>
              </a:p>
            </p:txBody>
          </p:sp>
          <p:sp>
            <p:nvSpPr>
              <p:cNvPr id="42" name="TextBox 41"/>
              <p:cNvSpPr txBox="1"/>
              <p:nvPr/>
            </p:nvSpPr>
            <p:spPr>
              <a:xfrm>
                <a:off x="1254324" y="3368319"/>
                <a:ext cx="1224136" cy="276999"/>
              </a:xfrm>
              <a:prstGeom prst="rect">
                <a:avLst/>
              </a:prstGeom>
              <a:noFill/>
            </p:spPr>
            <p:txBody>
              <a:bodyPr wrap="square" lIns="0" tIns="0" rIns="0" bIns="0" rtlCol="0">
                <a:normAutofit/>
              </a:bodyPr>
              <a:lstStyle/>
              <a:p>
                <a:pPr algn="ctr"/>
                <a:r>
                  <a:rPr lang="en-GB" dirty="0" smtClean="0">
                    <a:solidFill>
                      <a:prstClr val="white"/>
                    </a:solidFill>
                  </a:rPr>
                  <a:t>Enterprise</a:t>
                </a:r>
                <a:endParaRPr lang="en-GB" dirty="0">
                  <a:solidFill>
                    <a:prstClr val="white"/>
                  </a:solidFill>
                </a:endParaRPr>
              </a:p>
            </p:txBody>
          </p:sp>
          <p:sp>
            <p:nvSpPr>
              <p:cNvPr id="43" name="TextBox 42"/>
              <p:cNvSpPr txBox="1"/>
              <p:nvPr/>
            </p:nvSpPr>
            <p:spPr>
              <a:xfrm>
                <a:off x="2269652" y="1408056"/>
                <a:ext cx="1224136" cy="276999"/>
              </a:xfrm>
              <a:prstGeom prst="rect">
                <a:avLst/>
              </a:prstGeom>
              <a:noFill/>
            </p:spPr>
            <p:txBody>
              <a:bodyPr wrap="square" lIns="0" tIns="0" rIns="0" bIns="0" rtlCol="0">
                <a:normAutofit/>
              </a:bodyPr>
              <a:lstStyle/>
              <a:p>
                <a:pPr algn="ctr"/>
                <a:r>
                  <a:rPr lang="en-GB" dirty="0" smtClean="0">
                    <a:solidFill>
                      <a:prstClr val="white"/>
                    </a:solidFill>
                  </a:rPr>
                  <a:t>Media</a:t>
                </a:r>
                <a:endParaRPr lang="en-GB" dirty="0">
                  <a:solidFill>
                    <a:prstClr val="white"/>
                  </a:solidFill>
                </a:endParaRPr>
              </a:p>
            </p:txBody>
          </p:sp>
          <p:sp>
            <p:nvSpPr>
              <p:cNvPr id="44" name="TextBox 43"/>
              <p:cNvSpPr txBox="1"/>
              <p:nvPr/>
            </p:nvSpPr>
            <p:spPr>
              <a:xfrm>
                <a:off x="3895827" y="2967525"/>
                <a:ext cx="1224136" cy="323385"/>
              </a:xfrm>
              <a:prstGeom prst="rect">
                <a:avLst/>
              </a:prstGeom>
              <a:noFill/>
            </p:spPr>
            <p:txBody>
              <a:bodyPr wrap="square" lIns="0" tIns="0" rIns="0" bIns="0" rtlCol="0">
                <a:normAutofit/>
              </a:bodyPr>
              <a:lstStyle/>
              <a:p>
                <a:pPr algn="ctr"/>
                <a:r>
                  <a:rPr lang="en-GB" dirty="0" smtClean="0">
                    <a:solidFill>
                      <a:prstClr val="black"/>
                    </a:solidFill>
                    <a:latin typeface="Arial" pitchFamily="34" charset="0"/>
                    <a:cs typeface="Arial" pitchFamily="34" charset="0"/>
                  </a:rPr>
                  <a:t>Bench 3</a:t>
                </a:r>
                <a:endParaRPr lang="en-GB" dirty="0">
                  <a:solidFill>
                    <a:prstClr val="white"/>
                  </a:solidFill>
                  <a:latin typeface="Arial" pitchFamily="34" charset="0"/>
                  <a:cs typeface="Arial" pitchFamily="34" charset="0"/>
                </a:endParaRPr>
              </a:p>
            </p:txBody>
          </p:sp>
          <p:sp>
            <p:nvSpPr>
              <p:cNvPr id="45" name="TextBox 44"/>
              <p:cNvSpPr txBox="1"/>
              <p:nvPr/>
            </p:nvSpPr>
            <p:spPr>
              <a:xfrm>
                <a:off x="3580240" y="1665410"/>
                <a:ext cx="807258" cy="530131"/>
              </a:xfrm>
              <a:prstGeom prst="rect">
                <a:avLst/>
              </a:prstGeom>
              <a:noFill/>
            </p:spPr>
            <p:txBody>
              <a:bodyPr wrap="square" lIns="0" tIns="0" rIns="0" bIns="0" rtlCol="0">
                <a:noAutofit/>
              </a:bodyPr>
              <a:lstStyle/>
              <a:p>
                <a:pPr algn="ctr"/>
                <a:r>
                  <a:rPr lang="en-GB" sz="3200" b="1" dirty="0" smtClean="0">
                    <a:solidFill>
                      <a:srgbClr val="FF0000"/>
                    </a:solidFill>
                    <a:latin typeface="Arial" pitchFamily="34" charset="0"/>
                    <a:cs typeface="Arial" pitchFamily="34" charset="0"/>
                  </a:rPr>
                  <a:t>7 </a:t>
                </a:r>
                <a:endParaRPr lang="en-GB" sz="3200" b="1" dirty="0">
                  <a:solidFill>
                    <a:srgbClr val="FF0000"/>
                  </a:solidFill>
                  <a:latin typeface="Arial" pitchFamily="34" charset="0"/>
                  <a:cs typeface="Arial" pitchFamily="34" charset="0"/>
                </a:endParaRPr>
              </a:p>
            </p:txBody>
          </p:sp>
          <p:grpSp>
            <p:nvGrpSpPr>
              <p:cNvPr id="55" name="Group 54"/>
              <p:cNvGrpSpPr/>
              <p:nvPr/>
            </p:nvGrpSpPr>
            <p:grpSpPr>
              <a:xfrm>
                <a:off x="1254324" y="4338822"/>
                <a:ext cx="817113" cy="817113"/>
                <a:chOff x="371802" y="2285742"/>
                <a:chExt cx="817113" cy="817113"/>
              </a:xfrm>
            </p:grpSpPr>
            <p:sp>
              <p:nvSpPr>
                <p:cNvPr id="47" name="Oval 46"/>
                <p:cNvSpPr/>
                <p:nvPr/>
              </p:nvSpPr>
              <p:spPr>
                <a:xfrm>
                  <a:off x="371802" y="2285742"/>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TextBox 48"/>
                <p:cNvSpPr txBox="1"/>
                <p:nvPr/>
              </p:nvSpPr>
              <p:spPr>
                <a:xfrm>
                  <a:off x="536423" y="2582160"/>
                  <a:ext cx="438304" cy="276999"/>
                </a:xfrm>
                <a:prstGeom prst="rect">
                  <a:avLst/>
                </a:prstGeom>
                <a:noFill/>
                <a:ln>
                  <a:noFill/>
                </a:ln>
              </p:spPr>
              <p:txBody>
                <a:bodyPr wrap="square" lIns="0" tIns="0" rIns="0" bIns="0" rtlCol="0">
                  <a:normAutofit/>
                </a:bodyPr>
                <a:lstStyle/>
                <a:p>
                  <a:pPr algn="ctr"/>
                  <a:r>
                    <a:rPr lang="en-GB" dirty="0" smtClean="0">
                      <a:solidFill>
                        <a:prstClr val="black"/>
                      </a:solidFill>
                    </a:rPr>
                    <a:t>FSE</a:t>
                  </a:r>
                  <a:endParaRPr lang="en-GB" dirty="0">
                    <a:solidFill>
                      <a:prstClr val="white"/>
                    </a:solidFill>
                  </a:endParaRPr>
                </a:p>
              </p:txBody>
            </p:sp>
          </p:grpSp>
          <p:grpSp>
            <p:nvGrpSpPr>
              <p:cNvPr id="56" name="Group 55"/>
              <p:cNvGrpSpPr/>
              <p:nvPr/>
            </p:nvGrpSpPr>
            <p:grpSpPr>
              <a:xfrm>
                <a:off x="6214252" y="5474205"/>
                <a:ext cx="817113" cy="817113"/>
                <a:chOff x="219003" y="3625163"/>
                <a:chExt cx="817113" cy="817113"/>
              </a:xfrm>
            </p:grpSpPr>
            <p:sp>
              <p:nvSpPr>
                <p:cNvPr id="50" name="Oval 49"/>
                <p:cNvSpPr/>
                <p:nvPr/>
              </p:nvSpPr>
              <p:spPr>
                <a:xfrm>
                  <a:off x="219003" y="3625163"/>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TextBox 50"/>
                <p:cNvSpPr txBox="1"/>
                <p:nvPr/>
              </p:nvSpPr>
              <p:spPr>
                <a:xfrm>
                  <a:off x="408407" y="3879050"/>
                  <a:ext cx="438304" cy="276999"/>
                </a:xfrm>
                <a:prstGeom prst="rect">
                  <a:avLst/>
                </a:prstGeom>
                <a:noFill/>
              </p:spPr>
              <p:txBody>
                <a:bodyPr wrap="square" lIns="0" tIns="0" rIns="0" bIns="0" rtlCol="0">
                  <a:normAutofit/>
                </a:bodyPr>
                <a:lstStyle/>
                <a:p>
                  <a:pPr algn="ctr"/>
                  <a:r>
                    <a:rPr lang="en-GB" dirty="0" smtClean="0">
                      <a:solidFill>
                        <a:prstClr val="black"/>
                      </a:solidFill>
                    </a:rPr>
                    <a:t>FCA</a:t>
                  </a:r>
                  <a:endParaRPr lang="en-GB" dirty="0">
                    <a:solidFill>
                      <a:prstClr val="white"/>
                    </a:solidFill>
                  </a:endParaRPr>
                </a:p>
              </p:txBody>
            </p:sp>
          </p:grpSp>
          <p:grpSp>
            <p:nvGrpSpPr>
              <p:cNvPr id="57" name="Group 56"/>
              <p:cNvGrpSpPr/>
              <p:nvPr/>
            </p:nvGrpSpPr>
            <p:grpSpPr>
              <a:xfrm>
                <a:off x="3457262" y="518533"/>
                <a:ext cx="817113" cy="817113"/>
                <a:chOff x="359411" y="5897176"/>
                <a:chExt cx="817113" cy="817113"/>
              </a:xfrm>
            </p:grpSpPr>
            <p:sp>
              <p:nvSpPr>
                <p:cNvPr id="53" name="Oval 52"/>
                <p:cNvSpPr/>
                <p:nvPr/>
              </p:nvSpPr>
              <p:spPr>
                <a:xfrm>
                  <a:off x="359411" y="5897176"/>
                  <a:ext cx="817113" cy="817113"/>
                </a:xfrm>
                <a:prstGeom prst="ellipse">
                  <a:avLst/>
                </a:prstGeom>
                <a:solidFill>
                  <a:srgbClr val="0C5AA0"/>
                </a:solidFill>
                <a:ln>
                  <a:solidFill>
                    <a:srgbClr val="230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TextBox 51"/>
                <p:cNvSpPr txBox="1"/>
                <p:nvPr/>
              </p:nvSpPr>
              <p:spPr>
                <a:xfrm>
                  <a:off x="567612" y="6140629"/>
                  <a:ext cx="438304" cy="276999"/>
                </a:xfrm>
                <a:prstGeom prst="rect">
                  <a:avLst/>
                </a:prstGeom>
                <a:noFill/>
              </p:spPr>
              <p:txBody>
                <a:bodyPr wrap="square" lIns="0" tIns="0" rIns="0" bIns="0" rtlCol="0">
                  <a:normAutofit/>
                </a:bodyPr>
                <a:lstStyle/>
                <a:p>
                  <a:pPr algn="ctr"/>
                  <a:r>
                    <a:rPr lang="en-GB" dirty="0" smtClean="0">
                      <a:solidFill>
                        <a:prstClr val="black"/>
                      </a:solidFill>
                    </a:rPr>
                    <a:t>FT</a:t>
                  </a:r>
                  <a:endParaRPr lang="en-GB" dirty="0">
                    <a:solidFill>
                      <a:prstClr val="white"/>
                    </a:solidFill>
                  </a:endParaRPr>
                </a:p>
              </p:txBody>
            </p:sp>
          </p:grpSp>
          <p:sp>
            <p:nvSpPr>
              <p:cNvPr id="58" name="TextBox 57"/>
              <p:cNvSpPr txBox="1"/>
              <p:nvPr/>
            </p:nvSpPr>
            <p:spPr>
              <a:xfrm>
                <a:off x="5498275" y="1509955"/>
                <a:ext cx="792088" cy="468497"/>
              </a:xfrm>
              <a:prstGeom prst="rect">
                <a:avLst/>
              </a:prstGeom>
              <a:noFill/>
            </p:spPr>
            <p:txBody>
              <a:bodyPr wrap="square" lIns="0" tIns="0" rIns="0" bIns="0" rtlCol="0">
                <a:noAutofit/>
              </a:bodyPr>
              <a:lstStyle/>
              <a:p>
                <a:pPr algn="ctr"/>
                <a:r>
                  <a:rPr lang="en-GB" sz="3200" dirty="0">
                    <a:solidFill>
                      <a:prstClr val="black"/>
                    </a:solidFill>
                  </a:rPr>
                  <a:t>S</a:t>
                </a:r>
                <a:endParaRPr lang="en-GB" sz="3200" dirty="0">
                  <a:solidFill>
                    <a:prstClr val="white"/>
                  </a:solidFill>
                </a:endParaRPr>
              </a:p>
            </p:txBody>
          </p:sp>
          <p:sp>
            <p:nvSpPr>
              <p:cNvPr id="59" name="TextBox 58"/>
              <p:cNvSpPr txBox="1"/>
              <p:nvPr/>
            </p:nvSpPr>
            <p:spPr>
              <a:xfrm>
                <a:off x="6420298" y="3201774"/>
                <a:ext cx="792088" cy="468497"/>
              </a:xfrm>
              <a:prstGeom prst="rect">
                <a:avLst/>
              </a:prstGeom>
              <a:noFill/>
            </p:spPr>
            <p:txBody>
              <a:bodyPr wrap="square" lIns="0" tIns="0" rIns="0" bIns="0" rtlCol="0">
                <a:noAutofit/>
              </a:bodyPr>
              <a:lstStyle/>
              <a:p>
                <a:pPr algn="ctr"/>
                <a:r>
                  <a:rPr lang="en-GB" sz="3200" dirty="0" smtClean="0">
                    <a:solidFill>
                      <a:prstClr val="black"/>
                    </a:solidFill>
                  </a:rPr>
                  <a:t>H</a:t>
                </a:r>
                <a:endParaRPr lang="en-GB" sz="3200" dirty="0">
                  <a:solidFill>
                    <a:prstClr val="white"/>
                  </a:solidFill>
                </a:endParaRPr>
              </a:p>
            </p:txBody>
          </p:sp>
          <p:sp>
            <p:nvSpPr>
              <p:cNvPr id="60" name="TextBox 59"/>
              <p:cNvSpPr txBox="1"/>
              <p:nvPr/>
            </p:nvSpPr>
            <p:spPr>
              <a:xfrm>
                <a:off x="5711274" y="5145096"/>
                <a:ext cx="792088" cy="468497"/>
              </a:xfrm>
              <a:prstGeom prst="rect">
                <a:avLst/>
              </a:prstGeom>
              <a:noFill/>
            </p:spPr>
            <p:txBody>
              <a:bodyPr wrap="square" lIns="0" tIns="0" rIns="0" bIns="0" rtlCol="0">
                <a:noAutofit/>
              </a:bodyPr>
              <a:lstStyle/>
              <a:p>
                <a:pPr algn="ctr"/>
                <a:r>
                  <a:rPr lang="en-GB" sz="3200" dirty="0" smtClean="0">
                    <a:solidFill>
                      <a:prstClr val="black"/>
                    </a:solidFill>
                  </a:rPr>
                  <a:t>A</a:t>
                </a:r>
                <a:endParaRPr lang="en-GB" sz="3200" dirty="0">
                  <a:solidFill>
                    <a:prstClr val="white"/>
                  </a:solidFill>
                </a:endParaRPr>
              </a:p>
            </p:txBody>
          </p:sp>
          <p:sp>
            <p:nvSpPr>
              <p:cNvPr id="61" name="TextBox 60"/>
              <p:cNvSpPr txBox="1"/>
              <p:nvPr/>
            </p:nvSpPr>
            <p:spPr>
              <a:xfrm>
                <a:off x="3592543" y="5681884"/>
                <a:ext cx="809442" cy="434302"/>
              </a:xfrm>
              <a:prstGeom prst="rect">
                <a:avLst/>
              </a:prstGeom>
              <a:noFill/>
            </p:spPr>
            <p:txBody>
              <a:bodyPr wrap="square" lIns="0" tIns="0" rIns="0" bIns="0" rtlCol="0">
                <a:noAutofit/>
              </a:bodyPr>
              <a:lstStyle/>
              <a:p>
                <a:pPr algn="ctr"/>
                <a:r>
                  <a:rPr lang="en-GB" sz="3200" dirty="0" smtClean="0">
                    <a:solidFill>
                      <a:prstClr val="black"/>
                    </a:solidFill>
                  </a:rPr>
                  <a:t>L</a:t>
                </a:r>
                <a:endParaRPr lang="en-GB" sz="3200" dirty="0">
                  <a:solidFill>
                    <a:prstClr val="white"/>
                  </a:solidFill>
                </a:endParaRPr>
              </a:p>
            </p:txBody>
          </p:sp>
          <p:sp>
            <p:nvSpPr>
              <p:cNvPr id="62" name="TextBox 61"/>
              <p:cNvSpPr txBox="1"/>
              <p:nvPr/>
            </p:nvSpPr>
            <p:spPr>
              <a:xfrm>
                <a:off x="1992772" y="4257403"/>
                <a:ext cx="792088" cy="468497"/>
              </a:xfrm>
              <a:prstGeom prst="rect">
                <a:avLst/>
              </a:prstGeom>
              <a:noFill/>
            </p:spPr>
            <p:txBody>
              <a:bodyPr wrap="square" lIns="0" tIns="0" rIns="0" bIns="0" rtlCol="0">
                <a:noAutofit/>
              </a:bodyPr>
              <a:lstStyle/>
              <a:p>
                <a:pPr algn="ctr"/>
                <a:r>
                  <a:rPr lang="en-GB" sz="3200" dirty="0" smtClean="0">
                    <a:solidFill>
                      <a:prstClr val="black"/>
                    </a:solidFill>
                  </a:rPr>
                  <a:t>O</a:t>
                </a:r>
                <a:endParaRPr lang="en-GB" sz="3200" dirty="0">
                  <a:solidFill>
                    <a:prstClr val="white"/>
                  </a:solidFill>
                </a:endParaRPr>
              </a:p>
            </p:txBody>
          </p:sp>
          <p:sp>
            <p:nvSpPr>
              <p:cNvPr id="63" name="TextBox 62"/>
              <p:cNvSpPr txBox="1"/>
              <p:nvPr/>
            </p:nvSpPr>
            <p:spPr>
              <a:xfrm>
                <a:off x="2068530" y="2249869"/>
                <a:ext cx="792088" cy="468497"/>
              </a:xfrm>
              <a:prstGeom prst="rect">
                <a:avLst/>
              </a:prstGeom>
              <a:noFill/>
            </p:spPr>
            <p:txBody>
              <a:bodyPr wrap="square" lIns="0" tIns="0" rIns="0" bIns="0" rtlCol="0">
                <a:noAutofit/>
              </a:bodyPr>
              <a:lstStyle/>
              <a:p>
                <a:pPr algn="ctr"/>
                <a:r>
                  <a:rPr lang="en-GB" sz="3200" dirty="0" smtClean="0">
                    <a:solidFill>
                      <a:prstClr val="black"/>
                    </a:solidFill>
                  </a:rPr>
                  <a:t>M</a:t>
                </a:r>
                <a:endParaRPr lang="en-GB" sz="3200" dirty="0">
                  <a:solidFill>
                    <a:prstClr val="white"/>
                  </a:solidFill>
                </a:endParaRPr>
              </a:p>
            </p:txBody>
          </p:sp>
          <p:sp>
            <p:nvSpPr>
              <p:cNvPr id="64" name="TextBox 63"/>
              <p:cNvSpPr txBox="1"/>
              <p:nvPr/>
            </p:nvSpPr>
            <p:spPr>
              <a:xfrm>
                <a:off x="3779232" y="209202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Ruler</a:t>
                </a:r>
                <a:endParaRPr lang="en-GB" dirty="0">
                  <a:solidFill>
                    <a:prstClr val="white"/>
                  </a:solidFill>
                  <a:latin typeface="Arial" pitchFamily="34" charset="0"/>
                  <a:cs typeface="Arial" pitchFamily="34" charset="0"/>
                </a:endParaRPr>
              </a:p>
            </p:txBody>
          </p:sp>
          <p:sp>
            <p:nvSpPr>
              <p:cNvPr id="65" name="TextBox 64"/>
              <p:cNvSpPr txBox="1"/>
              <p:nvPr/>
            </p:nvSpPr>
            <p:spPr>
              <a:xfrm>
                <a:off x="2859400" y="2914893"/>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Servant</a:t>
                </a:r>
                <a:endParaRPr lang="en-GB" dirty="0">
                  <a:solidFill>
                    <a:prstClr val="white"/>
                  </a:solidFill>
                  <a:latin typeface="Arial" pitchFamily="34" charset="0"/>
                  <a:cs typeface="Arial" pitchFamily="34" charset="0"/>
                </a:endParaRPr>
              </a:p>
            </p:txBody>
          </p:sp>
          <p:sp>
            <p:nvSpPr>
              <p:cNvPr id="66" name="TextBox 65"/>
              <p:cNvSpPr txBox="1"/>
              <p:nvPr/>
            </p:nvSpPr>
            <p:spPr>
              <a:xfrm>
                <a:off x="2836865" y="4019478"/>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Giver</a:t>
                </a:r>
                <a:endParaRPr lang="en-GB" dirty="0">
                  <a:solidFill>
                    <a:prstClr val="white"/>
                  </a:solidFill>
                  <a:latin typeface="Arial" pitchFamily="34" charset="0"/>
                  <a:cs typeface="Arial" pitchFamily="34" charset="0"/>
                </a:endParaRPr>
              </a:p>
            </p:txBody>
          </p:sp>
          <p:sp>
            <p:nvSpPr>
              <p:cNvPr id="67" name="TextBox 66"/>
              <p:cNvSpPr txBox="1"/>
              <p:nvPr/>
            </p:nvSpPr>
            <p:spPr>
              <a:xfrm>
                <a:off x="3865819" y="4834299"/>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Mercy</a:t>
                </a:r>
                <a:endParaRPr lang="en-GB" dirty="0">
                  <a:solidFill>
                    <a:prstClr val="white"/>
                  </a:solidFill>
                  <a:latin typeface="Arial" pitchFamily="34" charset="0"/>
                  <a:cs typeface="Arial" pitchFamily="34" charset="0"/>
                </a:endParaRPr>
              </a:p>
            </p:txBody>
          </p:sp>
          <p:sp>
            <p:nvSpPr>
              <p:cNvPr id="68" name="TextBox 67"/>
              <p:cNvSpPr txBox="1"/>
              <p:nvPr/>
            </p:nvSpPr>
            <p:spPr>
              <a:xfrm>
                <a:off x="4958567" y="4553849"/>
                <a:ext cx="949092"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Exhorter</a:t>
                </a:r>
                <a:endParaRPr lang="en-GB" dirty="0">
                  <a:solidFill>
                    <a:prstClr val="white"/>
                  </a:solidFill>
                  <a:latin typeface="Arial" pitchFamily="34" charset="0"/>
                  <a:cs typeface="Arial" pitchFamily="34" charset="0"/>
                </a:endParaRPr>
              </a:p>
            </p:txBody>
          </p:sp>
          <p:sp>
            <p:nvSpPr>
              <p:cNvPr id="69" name="TextBox 68"/>
              <p:cNvSpPr txBox="1"/>
              <p:nvPr/>
            </p:nvSpPr>
            <p:spPr>
              <a:xfrm>
                <a:off x="5483105" y="3542760"/>
                <a:ext cx="807258" cy="243148"/>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Prophet</a:t>
                </a:r>
                <a:endParaRPr lang="en-GB" dirty="0">
                  <a:solidFill>
                    <a:prstClr val="white"/>
                  </a:solidFill>
                  <a:latin typeface="Arial" pitchFamily="34" charset="0"/>
                  <a:cs typeface="Arial" pitchFamily="34" charset="0"/>
                </a:endParaRPr>
              </a:p>
            </p:txBody>
          </p:sp>
          <p:sp>
            <p:nvSpPr>
              <p:cNvPr id="70" name="TextBox 69"/>
              <p:cNvSpPr txBox="1"/>
              <p:nvPr/>
            </p:nvSpPr>
            <p:spPr>
              <a:xfrm>
                <a:off x="4846618" y="2316369"/>
                <a:ext cx="962703" cy="258567"/>
              </a:xfrm>
              <a:prstGeom prst="rect">
                <a:avLst/>
              </a:prstGeom>
              <a:noFill/>
            </p:spPr>
            <p:txBody>
              <a:bodyPr wrap="square" lIns="0" tIns="0" rIns="0" bIns="0" rtlCol="0">
                <a:normAutofit fontScale="92500" lnSpcReduction="10000"/>
              </a:bodyPr>
              <a:lstStyle/>
              <a:p>
                <a:pPr algn="ctr"/>
                <a:r>
                  <a:rPr lang="en-GB" dirty="0" smtClean="0">
                    <a:solidFill>
                      <a:prstClr val="black"/>
                    </a:solidFill>
                    <a:latin typeface="Arial" pitchFamily="34" charset="0"/>
                    <a:cs typeface="Arial" pitchFamily="34" charset="0"/>
                  </a:rPr>
                  <a:t>Teacher</a:t>
                </a:r>
                <a:endParaRPr lang="en-GB" dirty="0">
                  <a:solidFill>
                    <a:prstClr val="white"/>
                  </a:solidFill>
                  <a:latin typeface="Arial" pitchFamily="34" charset="0"/>
                  <a:cs typeface="Arial" pitchFamily="34" charset="0"/>
                </a:endParaRPr>
              </a:p>
            </p:txBody>
          </p:sp>
        </p:grpSp>
        <p:grpSp>
          <p:nvGrpSpPr>
            <p:cNvPr id="78" name="Group 77"/>
            <p:cNvGrpSpPr>
              <a:grpSpLocks noChangeAspect="1"/>
            </p:cNvGrpSpPr>
            <p:nvPr/>
          </p:nvGrpSpPr>
          <p:grpSpPr>
            <a:xfrm>
              <a:off x="2581399" y="1534527"/>
              <a:ext cx="3899816" cy="3906434"/>
              <a:chOff x="7582508" y="3419248"/>
              <a:chExt cx="3491146" cy="2863521"/>
            </a:xfrm>
          </p:grpSpPr>
          <p:cxnSp>
            <p:nvCxnSpPr>
              <p:cNvPr id="74" name="Straight Connector 73"/>
              <p:cNvCxnSpPr/>
              <p:nvPr/>
            </p:nvCxnSpPr>
            <p:spPr>
              <a:xfrm flipH="1">
                <a:off x="7582702" y="3419248"/>
                <a:ext cx="1745379"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582508" y="4864491"/>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328080" y="3439486"/>
                <a:ext cx="1745573" cy="141827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9328081" y="4846377"/>
                <a:ext cx="1745573" cy="14181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a:off x="6513577" y="124200"/>
            <a:ext cx="2608801" cy="6733800"/>
          </a:xfrm>
          <a:prstGeom prst="rect">
            <a:avLst/>
          </a:prstGeom>
          <a:noFill/>
        </p:spPr>
        <p:txBody>
          <a:bodyPr wrap="square" lIns="0" tIns="0" rIns="0" bIns="0" rtlCol="0">
            <a:normAutofit/>
          </a:bodyPr>
          <a:lstStyle/>
          <a:p>
            <a:pPr algn="ctr"/>
            <a:r>
              <a:rPr lang="en-GB" sz="1400" dirty="0" smtClean="0">
                <a:solidFill>
                  <a:prstClr val="black"/>
                </a:solidFill>
              </a:rPr>
              <a:t>Legend</a:t>
            </a:r>
          </a:p>
          <a:p>
            <a:pPr algn="ctr"/>
            <a:endParaRPr lang="en-GB" sz="1400" dirty="0" smtClean="0">
              <a:solidFill>
                <a:prstClr val="black"/>
              </a:solidFill>
            </a:endParaRPr>
          </a:p>
          <a:p>
            <a:pPr>
              <a:spcAft>
                <a:spcPts val="600"/>
              </a:spcAft>
            </a:pPr>
            <a:r>
              <a:rPr lang="en-GB" sz="1200" dirty="0" smtClean="0">
                <a:solidFill>
                  <a:prstClr val="black"/>
                </a:solidFill>
              </a:rPr>
              <a:t>3G = Heavenly Bench</a:t>
            </a:r>
          </a:p>
          <a:p>
            <a:pPr>
              <a:spcAft>
                <a:spcPts val="600"/>
              </a:spcAft>
            </a:pPr>
            <a:r>
              <a:rPr lang="en-GB" sz="1200" dirty="0" smtClean="0">
                <a:solidFill>
                  <a:prstClr val="black"/>
                </a:solidFill>
              </a:rPr>
              <a:t>Father, Son, Holy Spirit</a:t>
            </a:r>
          </a:p>
          <a:p>
            <a:pPr>
              <a:spcAft>
                <a:spcPts val="600"/>
              </a:spcAft>
            </a:pPr>
            <a:r>
              <a:rPr lang="en-GB" sz="1200" dirty="0" smtClean="0">
                <a:solidFill>
                  <a:prstClr val="black"/>
                </a:solidFill>
              </a:rPr>
              <a:t>3  = Bench of 3</a:t>
            </a:r>
          </a:p>
          <a:p>
            <a:pPr marL="228600" indent="-228600">
              <a:spcAft>
                <a:spcPts val="600"/>
              </a:spcAft>
              <a:buFontTx/>
              <a:buAutoNum type="arabicPlain" startAt="7"/>
            </a:pPr>
            <a:r>
              <a:rPr lang="en-GB" sz="1200" dirty="0" smtClean="0">
                <a:solidFill>
                  <a:prstClr val="black"/>
                </a:solidFill>
              </a:rPr>
              <a:t>= Bench of 7</a:t>
            </a:r>
          </a:p>
          <a:p>
            <a:pPr>
              <a:spcAft>
                <a:spcPts val="600"/>
              </a:spcAft>
            </a:pPr>
            <a:r>
              <a:rPr lang="en-GB" sz="1200" dirty="0" smtClean="0">
                <a:solidFill>
                  <a:srgbClr val="FF0000"/>
                </a:solidFill>
              </a:rPr>
              <a:t>----</a:t>
            </a:r>
            <a:r>
              <a:rPr lang="en-GB" sz="1200" dirty="0" smtClean="0">
                <a:solidFill>
                  <a:prstClr val="black"/>
                </a:solidFill>
              </a:rPr>
              <a:t> = 4 Apostolic visionary principles</a:t>
            </a:r>
          </a:p>
          <a:p>
            <a:pPr>
              <a:spcAft>
                <a:spcPts val="600"/>
              </a:spcAft>
            </a:pPr>
            <a:r>
              <a:rPr lang="en-GB" sz="1200" dirty="0" smtClean="0">
                <a:solidFill>
                  <a:srgbClr val="2304A8"/>
                </a:solidFill>
              </a:rPr>
              <a:t>-----</a:t>
            </a:r>
            <a:r>
              <a:rPr lang="en-GB" sz="1200" dirty="0" smtClean="0">
                <a:solidFill>
                  <a:prstClr val="black"/>
                </a:solidFill>
              </a:rPr>
              <a:t> = 7 redemptive gifts</a:t>
            </a:r>
          </a:p>
          <a:p>
            <a:pPr>
              <a:spcAft>
                <a:spcPts val="600"/>
              </a:spcAft>
            </a:pPr>
            <a:r>
              <a:rPr lang="en-GB" sz="1200" dirty="0" smtClean="0">
                <a:solidFill>
                  <a:srgbClr val="00A800"/>
                </a:solidFill>
              </a:rPr>
              <a:t>-----</a:t>
            </a:r>
            <a:r>
              <a:rPr lang="en-GB" sz="1200" dirty="0" smtClean="0">
                <a:solidFill>
                  <a:prstClr val="black"/>
                </a:solidFill>
              </a:rPr>
              <a:t> = 4 ministry areas</a:t>
            </a:r>
          </a:p>
          <a:p>
            <a:pPr>
              <a:spcAft>
                <a:spcPts val="600"/>
              </a:spcAft>
            </a:pPr>
            <a:r>
              <a:rPr lang="en-GB" sz="1600" dirty="0" smtClean="0">
                <a:solidFill>
                  <a:prstClr val="black"/>
                </a:solidFill>
              </a:rPr>
              <a:t>      </a:t>
            </a:r>
            <a:r>
              <a:rPr lang="en-GB" sz="1200" dirty="0" smtClean="0">
                <a:solidFill>
                  <a:prstClr val="black"/>
                </a:solidFill>
              </a:rPr>
              <a:t>= 7 mountains</a:t>
            </a:r>
          </a:p>
          <a:p>
            <a:pPr>
              <a:spcAft>
                <a:spcPts val="600"/>
              </a:spcAft>
            </a:pPr>
            <a:r>
              <a:rPr lang="en-GB" sz="1200" dirty="0" smtClean="0">
                <a:solidFill>
                  <a:prstClr val="black"/>
                </a:solidFill>
              </a:rPr>
              <a:t>         = Church </a:t>
            </a:r>
          </a:p>
          <a:p>
            <a:pPr>
              <a:spcAft>
                <a:spcPts val="600"/>
              </a:spcAft>
            </a:pPr>
            <a:r>
              <a:rPr lang="en-GB" sz="1200" dirty="0">
                <a:solidFill>
                  <a:prstClr val="black"/>
                </a:solidFill>
              </a:rPr>
              <a:t> </a:t>
            </a:r>
            <a:r>
              <a:rPr lang="en-GB" sz="1200" dirty="0" smtClean="0">
                <a:solidFill>
                  <a:prstClr val="black"/>
                </a:solidFill>
              </a:rPr>
              <a:t>        = ARC</a:t>
            </a:r>
          </a:p>
          <a:p>
            <a:pPr>
              <a:spcAft>
                <a:spcPts val="600"/>
              </a:spcAft>
            </a:pPr>
            <a:r>
              <a:rPr lang="en-GB" sz="1200" dirty="0" smtClean="0">
                <a:solidFill>
                  <a:prstClr val="black"/>
                </a:solidFill>
              </a:rPr>
              <a:t>Council </a:t>
            </a:r>
            <a:r>
              <a:rPr lang="en-GB" sz="1200" dirty="0">
                <a:solidFill>
                  <a:prstClr val="black"/>
                </a:solidFill>
              </a:rPr>
              <a:t>of 12 ARC 3 + </a:t>
            </a:r>
            <a:r>
              <a:rPr lang="en-GB" sz="1200" dirty="0" smtClean="0">
                <a:solidFill>
                  <a:prstClr val="black"/>
                </a:solidFill>
              </a:rPr>
              <a:t>7 mountains  </a:t>
            </a:r>
            <a:r>
              <a:rPr lang="en-GB" sz="1200" dirty="0">
                <a:solidFill>
                  <a:prstClr val="black"/>
                </a:solidFill>
              </a:rPr>
              <a:t>+ </a:t>
            </a:r>
            <a:r>
              <a:rPr lang="en-GB" sz="1200" dirty="0" smtClean="0">
                <a:solidFill>
                  <a:prstClr val="black"/>
                </a:solidFill>
              </a:rPr>
              <a:t>2</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FT = Freedom Trust</a:t>
            </a:r>
          </a:p>
          <a:p>
            <a:pPr>
              <a:spcAft>
                <a:spcPts val="600"/>
              </a:spcAft>
            </a:pPr>
            <a:r>
              <a:rPr lang="en-GB" sz="1200" dirty="0" smtClean="0">
                <a:solidFill>
                  <a:prstClr val="black"/>
                </a:solidFill>
              </a:rPr>
              <a:t>FCA = Freedom Community Alliance</a:t>
            </a:r>
          </a:p>
          <a:p>
            <a:pPr>
              <a:spcAft>
                <a:spcPts val="600"/>
              </a:spcAft>
            </a:pPr>
            <a:r>
              <a:rPr lang="en-GB" sz="1200" dirty="0" smtClean="0">
                <a:solidFill>
                  <a:prstClr val="black"/>
                </a:solidFill>
              </a:rPr>
              <a:t>FSE = Freedom Social Enterprises</a:t>
            </a:r>
          </a:p>
          <a:p>
            <a:pPr>
              <a:spcAft>
                <a:spcPts val="600"/>
              </a:spcAft>
            </a:pPr>
            <a:endParaRPr lang="en-GB" sz="1200" dirty="0" smtClean="0">
              <a:solidFill>
                <a:prstClr val="black"/>
              </a:solidFill>
            </a:endParaRPr>
          </a:p>
          <a:p>
            <a:pPr>
              <a:spcAft>
                <a:spcPts val="600"/>
              </a:spcAft>
            </a:pPr>
            <a:r>
              <a:rPr lang="en-GB" sz="1200" dirty="0" smtClean="0">
                <a:solidFill>
                  <a:prstClr val="black"/>
                </a:solidFill>
              </a:rPr>
              <a:t>S = Spiritual </a:t>
            </a:r>
            <a:r>
              <a:rPr lang="en-GB" sz="1200" dirty="0">
                <a:solidFill>
                  <a:prstClr val="black"/>
                </a:solidFill>
              </a:rPr>
              <a:t>Social Supernatural </a:t>
            </a:r>
            <a:endParaRPr lang="en-GB" sz="1200" dirty="0" smtClean="0">
              <a:solidFill>
                <a:prstClr val="black"/>
              </a:solidFill>
            </a:endParaRPr>
          </a:p>
          <a:p>
            <a:pPr>
              <a:spcAft>
                <a:spcPts val="600"/>
              </a:spcAft>
            </a:pPr>
            <a:r>
              <a:rPr lang="en-GB" sz="1200" dirty="0" smtClean="0">
                <a:solidFill>
                  <a:prstClr val="black"/>
                </a:solidFill>
              </a:rPr>
              <a:t>H = Health </a:t>
            </a:r>
            <a:r>
              <a:rPr lang="en-GB" sz="1200" dirty="0">
                <a:solidFill>
                  <a:prstClr val="black"/>
                </a:solidFill>
              </a:rPr>
              <a:t>Holistic Hope </a:t>
            </a:r>
            <a:endParaRPr lang="en-GB" sz="1200" dirty="0" smtClean="0">
              <a:solidFill>
                <a:prstClr val="black"/>
              </a:solidFill>
            </a:endParaRPr>
          </a:p>
          <a:p>
            <a:pPr>
              <a:spcAft>
                <a:spcPts val="600"/>
              </a:spcAft>
            </a:pPr>
            <a:r>
              <a:rPr lang="en-GB" sz="1200" dirty="0" smtClean="0">
                <a:solidFill>
                  <a:prstClr val="black"/>
                </a:solidFill>
              </a:rPr>
              <a:t>A = Accommodation Administration </a:t>
            </a:r>
          </a:p>
          <a:p>
            <a:pPr>
              <a:spcAft>
                <a:spcPts val="600"/>
              </a:spcAft>
            </a:pPr>
            <a:r>
              <a:rPr lang="en-GB" sz="1200" dirty="0" smtClean="0">
                <a:solidFill>
                  <a:prstClr val="black"/>
                </a:solidFill>
              </a:rPr>
              <a:t>L = </a:t>
            </a:r>
            <a:r>
              <a:rPr lang="en-GB" sz="1200" dirty="0">
                <a:solidFill>
                  <a:prstClr val="black"/>
                </a:solidFill>
              </a:rPr>
              <a:t>Lifestyle Learning Liberty </a:t>
            </a:r>
            <a:r>
              <a:rPr lang="en-GB" sz="1200" dirty="0" smtClean="0">
                <a:solidFill>
                  <a:prstClr val="black"/>
                </a:solidFill>
              </a:rPr>
              <a:t>Love</a:t>
            </a:r>
          </a:p>
          <a:p>
            <a:pPr>
              <a:spcAft>
                <a:spcPts val="600"/>
              </a:spcAft>
            </a:pPr>
            <a:r>
              <a:rPr lang="en-GB" sz="1200" dirty="0" smtClean="0">
                <a:solidFill>
                  <a:prstClr val="black"/>
                </a:solidFill>
              </a:rPr>
              <a:t>O = </a:t>
            </a:r>
            <a:r>
              <a:rPr lang="en-GB" sz="1200" dirty="0">
                <a:solidFill>
                  <a:prstClr val="black"/>
                </a:solidFill>
              </a:rPr>
              <a:t>Occupation </a:t>
            </a:r>
            <a:r>
              <a:rPr lang="en-GB" sz="1200" dirty="0" smtClean="0">
                <a:solidFill>
                  <a:prstClr val="black"/>
                </a:solidFill>
              </a:rPr>
              <a:t>Opportunities</a:t>
            </a:r>
          </a:p>
          <a:p>
            <a:pPr>
              <a:spcAft>
                <a:spcPts val="600"/>
              </a:spcAft>
            </a:pPr>
            <a:r>
              <a:rPr lang="en-GB" sz="1200" dirty="0" smtClean="0">
                <a:solidFill>
                  <a:prstClr val="black"/>
                </a:solidFill>
              </a:rPr>
              <a:t>M = </a:t>
            </a:r>
            <a:r>
              <a:rPr lang="en-GB" sz="1200" dirty="0">
                <a:solidFill>
                  <a:prstClr val="black"/>
                </a:solidFill>
              </a:rPr>
              <a:t>Mentoring Mediation Ministry Media </a:t>
            </a:r>
          </a:p>
          <a:p>
            <a:endParaRPr lang="en-GB" sz="1200" dirty="0" smtClean="0">
              <a:solidFill>
                <a:prstClr val="black"/>
              </a:solidFill>
            </a:endParaRPr>
          </a:p>
        </p:txBody>
      </p:sp>
      <p:grpSp>
        <p:nvGrpSpPr>
          <p:cNvPr id="18" name="Group 17"/>
          <p:cNvGrpSpPr/>
          <p:nvPr/>
        </p:nvGrpSpPr>
        <p:grpSpPr>
          <a:xfrm>
            <a:off x="6597296" y="2448333"/>
            <a:ext cx="183480" cy="660585"/>
            <a:chOff x="6780776" y="2093496"/>
            <a:chExt cx="183480" cy="660585"/>
          </a:xfrm>
        </p:grpSpPr>
        <p:sp>
          <p:nvSpPr>
            <p:cNvPr id="8" name="Oval 7"/>
            <p:cNvSpPr/>
            <p:nvPr/>
          </p:nvSpPr>
          <p:spPr>
            <a:xfrm flipH="1">
              <a:off x="6787004" y="2093496"/>
              <a:ext cx="177252" cy="232213"/>
            </a:xfrm>
            <a:prstGeom prst="ellipse">
              <a:avLst/>
            </a:prstGeom>
            <a:solidFill>
              <a:srgbClr val="230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Oval 9"/>
            <p:cNvSpPr/>
            <p:nvPr/>
          </p:nvSpPr>
          <p:spPr>
            <a:xfrm>
              <a:off x="6780776" y="2333442"/>
              <a:ext cx="183480" cy="19652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3" name="Oval 72"/>
            <p:cNvSpPr/>
            <p:nvPr/>
          </p:nvSpPr>
          <p:spPr>
            <a:xfrm>
              <a:off x="6780776" y="2557554"/>
              <a:ext cx="183480" cy="196527"/>
            </a:xfrm>
            <a:prstGeom prst="ellipse">
              <a:avLst/>
            </a:prstGeom>
            <a:solidFill>
              <a:srgbClr val="0C5A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5313786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r>
              <a:rPr lang="en-GB" sz="4400" dirty="0">
                <a:effectLst>
                  <a:outerShdw blurRad="38100" dist="38100" dir="2700000" algn="ctr" rotWithShape="0">
                    <a:schemeClr val="tx1"/>
                  </a:outerShdw>
                </a:effectLst>
              </a:rPr>
              <a:t>Proclaim and herald a new </a:t>
            </a:r>
            <a:r>
              <a:rPr lang="en-GB" sz="4400" dirty="0" smtClean="0">
                <a:effectLst>
                  <a:outerShdw blurRad="38100" dist="38100" dir="2700000" algn="ctr" rotWithShape="0">
                    <a:schemeClr val="tx1"/>
                  </a:outerShdw>
                </a:effectLst>
              </a:rPr>
              <a:t>day, </a:t>
            </a:r>
            <a:r>
              <a:rPr lang="en-GB" sz="4400" dirty="0">
                <a:effectLst>
                  <a:outerShdw blurRad="38100" dist="38100" dir="2700000" algn="ctr" rotWithShape="0">
                    <a:schemeClr val="tx1"/>
                  </a:outerShdw>
                </a:effectLst>
              </a:rPr>
              <a:t>a new season and new depths, new heights and new doors and new chapters will be opened and become accessible. </a:t>
            </a:r>
          </a:p>
          <a:p>
            <a:r>
              <a:rPr lang="en-GB" sz="4400" dirty="0">
                <a:effectLst>
                  <a:outerShdw blurRad="38100" dist="38100" dir="2700000" algn="ctr" rotWithShape="0">
                    <a:schemeClr val="tx1"/>
                  </a:outerShdw>
                </a:effectLst>
              </a:rPr>
              <a:t>You have a year of preparation before the release of the hunter and gathering angels will be fully authorised.  Make everything ready and be expectant with fear and trembling. </a:t>
            </a:r>
          </a:p>
        </p:txBody>
      </p:sp>
    </p:spTree>
    <p:extLst>
      <p:ext uri="{BB962C8B-B14F-4D97-AF65-F5344CB8AC3E}">
        <p14:creationId xmlns:p14="http://schemas.microsoft.com/office/powerpoint/2010/main" val="40468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Government is the key to successfully rewiring the house and preparing it for glory. You must be one heart,  one mind and be of one purpose for the full mandates to be released and for the full dimensions of your heavenly and earthy authority to be unveiled. </a:t>
            </a:r>
          </a:p>
        </p:txBody>
      </p:sp>
    </p:spTree>
    <p:extLst>
      <p:ext uri="{BB962C8B-B14F-4D97-AF65-F5344CB8AC3E}">
        <p14:creationId xmlns:p14="http://schemas.microsoft.com/office/powerpoint/2010/main" val="201804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10000"/>
          </a:bodyPr>
          <a:lstStyle/>
          <a:p>
            <a:pPr>
              <a:lnSpc>
                <a:spcPct val="12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government must be in place and the council must be functioning </a:t>
            </a:r>
            <a:r>
              <a:rPr lang="en-GB" sz="4400" dirty="0" smtClean="0">
                <a:effectLst>
                  <a:outerShdw blurRad="38100" dist="38100" dir="2700000" algn="ctr" rotWithShape="0">
                    <a:schemeClr val="tx1"/>
                  </a:outerShdw>
                </a:effectLst>
              </a:rPr>
              <a:t>effectively, </a:t>
            </a:r>
            <a:r>
              <a:rPr lang="en-GB" sz="4400" dirty="0">
                <a:effectLst>
                  <a:outerShdw blurRad="38100" dist="38100" dir="2700000" algn="ctr" rotWithShape="0">
                    <a:schemeClr val="tx1"/>
                  </a:outerShdw>
                </a:effectLst>
              </a:rPr>
              <a:t>ruling the house and taking charge of the courts.</a:t>
            </a:r>
          </a:p>
          <a:p>
            <a:pPr>
              <a:lnSpc>
                <a:spcPct val="120000"/>
              </a:lnSpc>
              <a:spcBef>
                <a:spcPts val="600"/>
              </a:spcBef>
            </a:pPr>
            <a:r>
              <a:rPr lang="en-GB" sz="4400" dirty="0">
                <a:effectLst>
                  <a:outerShdw blurRad="38100" dist="38100" dir="2700000" algn="ctr" rotWithShape="0">
                    <a:schemeClr val="tx1"/>
                  </a:outerShdw>
                </a:effectLst>
              </a:rPr>
              <a:t>I have told you to prepare the </a:t>
            </a:r>
            <a:r>
              <a:rPr lang="en-GB" sz="4400" dirty="0" smtClean="0">
                <a:effectLst>
                  <a:outerShdw blurRad="38100" dist="38100" dir="2700000" algn="ctr" rotWithShape="0">
                    <a:schemeClr val="tx1"/>
                  </a:outerShdw>
                </a:effectLst>
              </a:rPr>
              <a:t>house </a:t>
            </a:r>
            <a:r>
              <a:rPr lang="en-GB" sz="4400" dirty="0">
                <a:effectLst>
                  <a:outerShdw blurRad="38100" dist="38100" dir="2700000" algn="ctr" rotWithShape="0">
                    <a:schemeClr val="tx1"/>
                  </a:outerShdw>
                </a:effectLst>
              </a:rPr>
              <a:t>for glory all you have done up to now is to lay new </a:t>
            </a:r>
            <a:r>
              <a:rPr lang="en-GB" sz="4400" dirty="0" smtClean="0">
                <a:effectLst>
                  <a:outerShdw blurRad="38100" dist="38100" dir="2700000" algn="ctr" rotWithShape="0">
                    <a:schemeClr val="tx1"/>
                  </a:outerShdw>
                </a:effectLst>
              </a:rPr>
              <a:t>foundations. </a:t>
            </a:r>
            <a:endParaRPr lang="en-GB" sz="4400" dirty="0" smtClean="0">
              <a:effectLst>
                <a:outerShdw blurRad="38100" dist="38100" dir="2700000" algn="ctr" rotWithShape="0">
                  <a:schemeClr val="tx1"/>
                </a:outerShdw>
              </a:effectLst>
            </a:endParaRPr>
          </a:p>
          <a:p>
            <a:pPr>
              <a:lnSpc>
                <a:spcPct val="120000"/>
              </a:lnSpc>
              <a:spcBef>
                <a:spcPts val="600"/>
              </a:spcBef>
            </a:pPr>
            <a:r>
              <a:rPr lang="en-GB" sz="4400" dirty="0" smtClean="0">
                <a:effectLst>
                  <a:outerShdw blurRad="38100" dist="38100" dir="2700000" algn="ctr" rotWithShape="0">
                    <a:schemeClr val="tx1"/>
                  </a:outerShdw>
                </a:effectLst>
              </a:rPr>
              <a:t>Now </a:t>
            </a:r>
            <a:r>
              <a:rPr lang="en-GB" sz="4400" dirty="0">
                <a:effectLst>
                  <a:outerShdw blurRad="38100" dist="38100" dir="2700000" algn="ctr" rotWithShape="0">
                    <a:schemeClr val="tx1"/>
                  </a:outerShdw>
                </a:effectLst>
              </a:rPr>
              <a:t>you must build and have the blueprint revealed and on display on earth as it is in heaven. </a:t>
            </a:r>
          </a:p>
        </p:txBody>
      </p:sp>
    </p:spTree>
    <p:extLst>
      <p:ext uri="{BB962C8B-B14F-4D97-AF65-F5344CB8AC3E}">
        <p14:creationId xmlns:p14="http://schemas.microsoft.com/office/powerpoint/2010/main" val="21709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effectLst>
                  <a:outerShdw blurRad="38100" dist="38100" dir="2700000" algn="ctr" rotWithShape="0">
                    <a:schemeClr val="tx1"/>
                  </a:outerShdw>
                </a:effectLst>
              </a:rPr>
              <a:t>11 December </a:t>
            </a:r>
            <a:r>
              <a:rPr lang="en-GB" sz="4400" dirty="0" smtClean="0">
                <a:effectLst>
                  <a:outerShdw blurRad="38100" dist="38100" dir="2700000" algn="ctr" rotWithShape="0">
                    <a:schemeClr val="tx1"/>
                  </a:outerShdw>
                </a:effectLst>
              </a:rPr>
              <a:t>2013 Son </a:t>
            </a:r>
            <a:r>
              <a:rPr lang="en-GB" sz="4400" dirty="0">
                <a:effectLst>
                  <a:outerShdw blurRad="38100" dist="38100" dir="2700000" algn="ctr" rotWithShape="0">
                    <a:schemeClr val="tx1"/>
                  </a:outerShdw>
                </a:effectLst>
              </a:rPr>
              <a:t>the focus for you this year is to take the 3 and 7 and 12 into year heart and nurture them raise them up to Lordship and kingship. Help them embrace their right as Sons to rule so they will build the house for glory. </a:t>
            </a:r>
          </a:p>
        </p:txBody>
      </p:sp>
    </p:spTree>
    <p:extLst>
      <p:ext uri="{BB962C8B-B14F-4D97-AF65-F5344CB8AC3E}">
        <p14:creationId xmlns:p14="http://schemas.microsoft.com/office/powerpoint/2010/main" val="3992227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Sons of Issachar</a:t>
            </a:r>
          </a:p>
          <a:p>
            <a:pPr>
              <a:spcBef>
                <a:spcPts val="1200"/>
              </a:spcBef>
            </a:pPr>
            <a:r>
              <a:rPr lang="en-GB" sz="4400" dirty="0"/>
              <a:t>1 </a:t>
            </a:r>
            <a:r>
              <a:rPr lang="en-GB" sz="4400" dirty="0" err="1"/>
              <a:t>Cron</a:t>
            </a:r>
            <a:r>
              <a:rPr lang="en-GB" sz="4400" dirty="0"/>
              <a:t> 12:32 Of the sons of Issachar, men who understood the times, with knowledge of what Israel should do</a:t>
            </a:r>
          </a:p>
          <a:p>
            <a:pPr>
              <a:spcBef>
                <a:spcPts val="1200"/>
              </a:spcBef>
            </a:pPr>
            <a:r>
              <a:rPr lang="en-GB" sz="4400" dirty="0" smtClean="0"/>
              <a:t>1 </a:t>
            </a:r>
            <a:r>
              <a:rPr lang="en-GB" sz="4400" dirty="0" err="1" smtClean="0"/>
              <a:t>Chron</a:t>
            </a:r>
            <a:r>
              <a:rPr lang="en-GB" sz="4400" dirty="0"/>
              <a:t> 7:5 Their relatives among all the families of Issachar were mighty men of </a:t>
            </a:r>
            <a:r>
              <a:rPr lang="en-GB" sz="4400" dirty="0" smtClean="0"/>
              <a:t>valour</a:t>
            </a:r>
          </a:p>
          <a:p>
            <a:pPr>
              <a:spcBef>
                <a:spcPts val="1200"/>
              </a:spcBef>
            </a:pPr>
            <a:r>
              <a:rPr lang="en-GB" sz="4400" dirty="0" smtClean="0"/>
              <a:t>Our calling is to be forerunners</a:t>
            </a:r>
          </a:p>
        </p:txBody>
      </p:sp>
    </p:spTree>
    <p:extLst>
      <p:ext uri="{BB962C8B-B14F-4D97-AF65-F5344CB8AC3E}">
        <p14:creationId xmlns:p14="http://schemas.microsoft.com/office/powerpoint/2010/main" val="3745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will release the scrolls and the mandates necessary to rule effectively and establish the ministries that are destined to be released from the mountains. They must be willing to step up to their thrones and take the responsibility for the authority I am willing to release to them. </a:t>
            </a:r>
          </a:p>
        </p:txBody>
      </p:sp>
    </p:spTree>
    <p:extLst>
      <p:ext uri="{BB962C8B-B14F-4D97-AF65-F5344CB8AC3E}">
        <p14:creationId xmlns:p14="http://schemas.microsoft.com/office/powerpoint/2010/main" val="575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Call </a:t>
            </a:r>
            <a:r>
              <a:rPr lang="en-GB" sz="4800" dirty="0">
                <a:effectLst>
                  <a:outerShdw blurRad="38100" dist="38100" dir="2700000" algn="ctr" rotWithShape="0">
                    <a:schemeClr val="tx1"/>
                  </a:outerShdw>
                </a:effectLst>
              </a:rPr>
              <a:t>people to be drawn to the vision and they will be strategically released to you</a:t>
            </a:r>
            <a:r>
              <a:rPr lang="en-GB" sz="4800" dirty="0" smtClean="0">
                <a:effectLst>
                  <a:outerShdw blurRad="38100" dist="38100" dir="2700000" algn="ctr" rotWithShape="0">
                    <a:schemeClr val="tx1"/>
                  </a:outerShdw>
                </a:effectLst>
              </a:rPr>
              <a:t>.</a:t>
            </a:r>
          </a:p>
          <a:p>
            <a:pPr>
              <a:spcBef>
                <a:spcPts val="600"/>
              </a:spcBef>
            </a:pPr>
            <a:r>
              <a:rPr lang="en-GB" sz="4800" dirty="0">
                <a:effectLst>
                  <a:outerShdw blurRad="38100" dist="38100" dir="2700000" algn="ctr" rotWithShape="0">
                    <a:schemeClr val="tx1"/>
                  </a:outerShdw>
                </a:effectLst>
              </a:rPr>
              <a:t>You must have the mountains occupied and then </a:t>
            </a:r>
            <a:r>
              <a:rPr lang="en-GB" sz="4800" dirty="0" smtClean="0">
                <a:effectLst>
                  <a:outerShdw blurRad="38100" dist="38100" dir="2700000" algn="ctr" rotWithShape="0">
                    <a:schemeClr val="tx1"/>
                  </a:outerShdw>
                </a:effectLst>
              </a:rPr>
              <a:t>power, </a:t>
            </a:r>
            <a:r>
              <a:rPr lang="en-GB" sz="4800" dirty="0">
                <a:effectLst>
                  <a:outerShdw blurRad="38100" dist="38100" dir="2700000" algn="ctr" rotWithShape="0">
                    <a:schemeClr val="tx1"/>
                  </a:outerShdw>
                </a:effectLst>
              </a:rPr>
              <a:t>people and fresh resources will be released. </a:t>
            </a:r>
          </a:p>
        </p:txBody>
      </p:sp>
    </p:spTree>
    <p:extLst>
      <p:ext uri="{BB962C8B-B14F-4D97-AF65-F5344CB8AC3E}">
        <p14:creationId xmlns:p14="http://schemas.microsoft.com/office/powerpoint/2010/main" val="33794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I </a:t>
            </a:r>
            <a:r>
              <a:rPr lang="en-GB" sz="4400" dirty="0">
                <a:effectLst>
                  <a:outerShdw blurRad="38100" dist="38100" dir="2700000" algn="ctr" rotWithShape="0">
                    <a:schemeClr val="tx1"/>
                  </a:outerShdw>
                </a:effectLst>
              </a:rPr>
              <a:t>am calling for lords to come forth to step out and take their responsible positions. l will release the scrolls for the mountains of church </a:t>
            </a:r>
            <a:r>
              <a:rPr lang="en-GB" sz="4400" dirty="0" smtClean="0">
                <a:effectLst>
                  <a:outerShdw blurRad="38100" dist="38100" dir="2700000" algn="ctr" rotWithShape="0">
                    <a:schemeClr val="tx1"/>
                  </a:outerShdw>
                </a:effectLst>
              </a:rPr>
              <a:t>arc</a:t>
            </a:r>
            <a:r>
              <a:rPr lang="en-GB" sz="4400" dirty="0">
                <a:effectLst>
                  <a:outerShdw blurRad="38100" dist="38100" dir="2700000" algn="ctr" rotWithShape="0">
                    <a:schemeClr val="tx1"/>
                  </a:outerShdw>
                </a:effectLst>
              </a:rPr>
              <a:t>, </a:t>
            </a:r>
            <a:r>
              <a:rPr lang="en-GB" sz="4400" dirty="0" smtClean="0">
                <a:effectLst>
                  <a:outerShdw blurRad="38100" dist="38100" dir="2700000" algn="ctr" rotWithShape="0">
                    <a:schemeClr val="tx1"/>
                  </a:outerShdw>
                </a:effectLst>
              </a:rPr>
              <a:t>area </a:t>
            </a:r>
            <a:r>
              <a:rPr lang="en-GB" sz="4400" dirty="0">
                <a:effectLst>
                  <a:outerShdw blurRad="38100" dist="38100" dir="2700000" algn="ctr" rotWithShape="0">
                    <a:schemeClr val="tx1"/>
                  </a:outerShdw>
                </a:effectLst>
              </a:rPr>
              <a:t>and region as you take position in the realm of the kingdom of heaven. </a:t>
            </a:r>
          </a:p>
        </p:txBody>
      </p:sp>
    </p:spTree>
    <p:extLst>
      <p:ext uri="{BB962C8B-B14F-4D97-AF65-F5344CB8AC3E}">
        <p14:creationId xmlns:p14="http://schemas.microsoft.com/office/powerpoint/2010/main" val="159322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pPr>
              <a:spcBef>
                <a:spcPts val="600"/>
              </a:spcBef>
            </a:pPr>
            <a:r>
              <a:rPr lang="en-GB" sz="4800" dirty="0" smtClean="0">
                <a:effectLst>
                  <a:outerShdw blurRad="38100" dist="38100" dir="2700000" algn="ctr" rotWithShape="0">
                    <a:schemeClr val="tx1"/>
                  </a:outerShdw>
                </a:effectLst>
              </a:rPr>
              <a:t>Good news</a:t>
            </a:r>
          </a:p>
          <a:p>
            <a:pPr>
              <a:spcBef>
                <a:spcPts val="600"/>
              </a:spcBef>
            </a:pPr>
            <a:r>
              <a:rPr lang="en-GB" sz="4800" dirty="0" smtClean="0">
                <a:effectLst>
                  <a:outerShdw blurRad="38100" dist="38100" dir="2700000" algn="ctr" rotWithShape="0">
                    <a:schemeClr val="tx1"/>
                  </a:outerShdw>
                </a:effectLst>
              </a:rPr>
              <a:t>Freedom</a:t>
            </a:r>
          </a:p>
          <a:p>
            <a:pPr>
              <a:spcBef>
                <a:spcPts val="600"/>
              </a:spcBef>
            </a:pPr>
            <a:r>
              <a:rPr lang="en-GB" sz="4800" dirty="0" smtClean="0">
                <a:effectLst>
                  <a:outerShdw blurRad="38100" dist="38100" dir="2700000" algn="ctr" rotWithShape="0">
                    <a:schemeClr val="tx1"/>
                  </a:outerShdw>
                </a:effectLst>
              </a:rPr>
              <a:t>Health</a:t>
            </a:r>
          </a:p>
          <a:p>
            <a:pPr>
              <a:spcBef>
                <a:spcPts val="600"/>
              </a:spcBef>
            </a:pPr>
            <a:r>
              <a:rPr lang="en-GB" sz="4800" dirty="0" smtClean="0">
                <a:effectLst>
                  <a:outerShdw blurRad="38100" dist="38100" dir="2700000" algn="ctr" rotWithShape="0">
                    <a:schemeClr val="tx1"/>
                  </a:outerShdw>
                </a:effectLst>
              </a:rPr>
              <a:t>Harmony</a:t>
            </a:r>
          </a:p>
          <a:p>
            <a:pPr>
              <a:spcBef>
                <a:spcPts val="600"/>
              </a:spcBef>
            </a:pPr>
            <a:r>
              <a:rPr lang="en-GB" sz="4800" dirty="0" smtClean="0">
                <a:effectLst>
                  <a:outerShdw blurRad="38100" dist="38100" dir="2700000" algn="ctr" rotWithShape="0">
                    <a:schemeClr val="tx1"/>
                  </a:outerShdw>
                </a:effectLst>
              </a:rPr>
              <a:t>Blessing</a:t>
            </a:r>
          </a:p>
          <a:p>
            <a:pPr>
              <a:spcBef>
                <a:spcPts val="600"/>
              </a:spcBef>
            </a:pPr>
            <a:r>
              <a:rPr lang="en-GB" sz="4800" dirty="0" smtClean="0">
                <a:effectLst>
                  <a:outerShdw blurRad="38100" dist="38100" dir="2700000" algn="ctr" rotWithShape="0">
                    <a:schemeClr val="tx1"/>
                  </a:outerShdw>
                </a:effectLst>
              </a:rPr>
              <a:t>Media</a:t>
            </a:r>
          </a:p>
          <a:p>
            <a:pPr>
              <a:spcBef>
                <a:spcPts val="600"/>
              </a:spcBef>
            </a:pPr>
            <a:r>
              <a:rPr lang="en-GB" sz="4800" dirty="0" smtClean="0">
                <a:effectLst>
                  <a:outerShdw blurRad="38100" dist="38100" dir="2700000" algn="ctr" rotWithShape="0">
                    <a:schemeClr val="tx1"/>
                  </a:outerShdw>
                </a:effectLst>
              </a:rPr>
              <a:t>Enterprise</a:t>
            </a:r>
            <a:endParaRPr lang="en-GB" sz="48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69017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5400" dirty="0">
                <a:effectLst>
                  <a:outerShdw blurRad="38100" dist="38100" dir="2700000" algn="ctr" rotWithShape="0">
                    <a:schemeClr val="tx1"/>
                  </a:outerShdw>
                </a:effectLst>
              </a:rPr>
              <a:t>I am raising up those who are hearing the sound in all its colours, shapes, symbols, numbers and </a:t>
            </a:r>
            <a:r>
              <a:rPr lang="en-GB" sz="5400" dirty="0" smtClean="0">
                <a:effectLst>
                  <a:outerShdw blurRad="38100" dist="38100" dir="2700000" algn="ctr" rotWithShape="0">
                    <a:schemeClr val="tx1"/>
                  </a:outerShdw>
                </a:effectLst>
              </a:rPr>
              <a:t>formulas. </a:t>
            </a:r>
          </a:p>
        </p:txBody>
      </p:sp>
    </p:spTree>
    <p:extLst>
      <p:ext uri="{BB962C8B-B14F-4D97-AF65-F5344CB8AC3E}">
        <p14:creationId xmlns:p14="http://schemas.microsoft.com/office/powerpoint/2010/main" val="9420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It </a:t>
            </a:r>
            <a:r>
              <a:rPr lang="en-GB" sz="4400" dirty="0">
                <a:effectLst>
                  <a:outerShdw blurRad="38100" dist="38100" dir="2700000" algn="ctr" rotWithShape="0">
                    <a:schemeClr val="tx1"/>
                  </a:outerShdw>
                </a:effectLst>
              </a:rPr>
              <a:t>is in heaven that this new order of Melchizedec will be recognised and its full governmental authority released. Nameless faceless ones on earth will be granted access to the judicial systems and protocols of heaven and will be recognised by the heavenly hosts.</a:t>
            </a:r>
          </a:p>
        </p:txBody>
      </p:sp>
    </p:spTree>
    <p:extLst>
      <p:ext uri="{BB962C8B-B14F-4D97-AF65-F5344CB8AC3E}">
        <p14:creationId xmlns:p14="http://schemas.microsoft.com/office/powerpoint/2010/main" val="840525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realms of My kingdom will become more clear and will overshadow your gatherings. Be sensitive to their appearing look carefully for the signs, colours and frequencies of their coming. They will tutor the surrendered to the deeper dimensions of the Kingdom. </a:t>
            </a:r>
          </a:p>
        </p:txBody>
      </p:sp>
    </p:spTree>
    <p:extLst>
      <p:ext uri="{BB962C8B-B14F-4D97-AF65-F5344CB8AC3E}">
        <p14:creationId xmlns:p14="http://schemas.microsoft.com/office/powerpoint/2010/main" val="1051367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spect="1"/>
          </p:cNvSpPr>
          <p:nvPr/>
        </p:nvSpPr>
        <p:spPr>
          <a:xfrm>
            <a:off x="2655400" y="1955080"/>
            <a:ext cx="3113117" cy="31131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prstClr val="white"/>
              </a:solidFill>
            </a:endParaRPr>
          </a:p>
        </p:txBody>
      </p:sp>
      <p:sp>
        <p:nvSpPr>
          <p:cNvPr id="5" name="TextBox 4"/>
          <p:cNvSpPr txBox="1"/>
          <p:nvPr/>
        </p:nvSpPr>
        <p:spPr>
          <a:xfrm>
            <a:off x="1583669" y="3002696"/>
            <a:ext cx="1008292" cy="1109524"/>
          </a:xfrm>
          <a:prstGeom prst="rect">
            <a:avLst/>
          </a:prstGeom>
          <a:noFill/>
        </p:spPr>
        <p:txBody>
          <a:bodyPr wrap="square" lIns="0" tIns="0" rIns="0" bIns="0" rtlCol="0">
            <a:noAutofit/>
          </a:bodyPr>
          <a:lstStyle/>
          <a:p>
            <a:pPr algn="ctr"/>
            <a:r>
              <a:rPr lang="en-GB" sz="2400" dirty="0" smtClean="0">
                <a:solidFill>
                  <a:prstClr val="black"/>
                </a:solidFill>
              </a:rPr>
              <a:t> </a:t>
            </a:r>
            <a:r>
              <a:rPr lang="en-GB" sz="2400" b="1" dirty="0" smtClean="0">
                <a:solidFill>
                  <a:srgbClr val="7030A0"/>
                </a:solidFill>
              </a:rPr>
              <a:t>Man</a:t>
            </a:r>
            <a:br>
              <a:rPr lang="en-GB" sz="2400" b="1" dirty="0" smtClean="0">
                <a:solidFill>
                  <a:srgbClr val="7030A0"/>
                </a:solidFill>
              </a:rPr>
            </a:br>
            <a:r>
              <a:rPr lang="en-GB" sz="2400" b="1" dirty="0" smtClean="0">
                <a:solidFill>
                  <a:srgbClr val="7030A0"/>
                </a:solidFill>
              </a:rPr>
              <a:t>Priest</a:t>
            </a:r>
          </a:p>
          <a:p>
            <a:pPr algn="ctr"/>
            <a:r>
              <a:rPr lang="en-GB" sz="2400" b="1" dirty="0" smtClean="0">
                <a:solidFill>
                  <a:srgbClr val="7030A0"/>
                </a:solidFill>
              </a:rPr>
              <a:t>HEI</a:t>
            </a:r>
            <a:endParaRPr lang="en-GB" sz="2400" b="1" dirty="0">
              <a:solidFill>
                <a:srgbClr val="7030A0"/>
              </a:solidFill>
            </a:endParaRPr>
          </a:p>
        </p:txBody>
      </p:sp>
      <p:sp>
        <p:nvSpPr>
          <p:cNvPr id="6" name="TextBox 5"/>
          <p:cNvSpPr txBox="1"/>
          <p:nvPr/>
        </p:nvSpPr>
        <p:spPr>
          <a:xfrm>
            <a:off x="5818947" y="2877097"/>
            <a:ext cx="1255863" cy="1440160"/>
          </a:xfrm>
          <a:prstGeom prst="rect">
            <a:avLst/>
          </a:prstGeom>
          <a:noFill/>
        </p:spPr>
        <p:txBody>
          <a:bodyPr wrap="square" lIns="0" tIns="0" rIns="0" bIns="0" rtlCol="0">
            <a:normAutofit/>
          </a:bodyPr>
          <a:lstStyle/>
          <a:p>
            <a:pPr algn="ctr"/>
            <a:r>
              <a:rPr lang="en-GB" sz="2600" b="1" dirty="0" smtClean="0">
                <a:solidFill>
                  <a:srgbClr val="7030A0"/>
                </a:solidFill>
              </a:rPr>
              <a:t>Ox</a:t>
            </a:r>
          </a:p>
          <a:p>
            <a:pPr algn="ctr"/>
            <a:r>
              <a:rPr lang="en-GB" sz="2600" b="1" dirty="0" smtClean="0">
                <a:solidFill>
                  <a:srgbClr val="7030A0"/>
                </a:solidFill>
              </a:rPr>
              <a:t>Prophet</a:t>
            </a:r>
          </a:p>
          <a:p>
            <a:pPr algn="ctr"/>
            <a:r>
              <a:rPr lang="en-GB" sz="2600" b="1" dirty="0" smtClean="0">
                <a:solidFill>
                  <a:srgbClr val="7030A0"/>
                </a:solidFill>
              </a:rPr>
              <a:t>HEI</a:t>
            </a:r>
            <a:endParaRPr lang="en-GB" b="1" dirty="0">
              <a:solidFill>
                <a:srgbClr val="7030A0"/>
              </a:solidFill>
            </a:endParaRPr>
          </a:p>
        </p:txBody>
      </p:sp>
      <p:sp>
        <p:nvSpPr>
          <p:cNvPr id="7" name="TextBox 6"/>
          <p:cNvSpPr txBox="1"/>
          <p:nvPr/>
        </p:nvSpPr>
        <p:spPr>
          <a:xfrm>
            <a:off x="3978194" y="336437"/>
            <a:ext cx="792088" cy="1428437"/>
          </a:xfrm>
          <a:prstGeom prst="rect">
            <a:avLst/>
          </a:prstGeom>
          <a:noFill/>
        </p:spPr>
        <p:txBody>
          <a:bodyPr wrap="square" lIns="0" tIns="0" rIns="0" bIns="0" rtlCol="0">
            <a:noAutofit/>
          </a:bodyPr>
          <a:lstStyle/>
          <a:p>
            <a:pPr algn="ctr"/>
            <a:r>
              <a:rPr lang="en-GB" sz="2400" dirty="0" smtClean="0">
                <a:solidFill>
                  <a:prstClr val="black"/>
                </a:solidFill>
              </a:rPr>
              <a:t> </a:t>
            </a:r>
          </a:p>
          <a:p>
            <a:pPr algn="ctr"/>
            <a:r>
              <a:rPr lang="en-GB" sz="2400" b="1" dirty="0" smtClean="0">
                <a:solidFill>
                  <a:srgbClr val="7030A0"/>
                </a:solidFill>
              </a:rPr>
              <a:t>Lion</a:t>
            </a:r>
          </a:p>
          <a:p>
            <a:pPr algn="ctr"/>
            <a:r>
              <a:rPr lang="en-GB" sz="2400" b="1" dirty="0" smtClean="0">
                <a:solidFill>
                  <a:srgbClr val="7030A0"/>
                </a:solidFill>
              </a:rPr>
              <a:t>King</a:t>
            </a:r>
            <a:endParaRPr lang="en-GB" sz="2400" b="1" dirty="0" smtClean="0">
              <a:solidFill>
                <a:prstClr val="black"/>
              </a:solidFill>
            </a:endParaRPr>
          </a:p>
          <a:p>
            <a:pPr algn="ctr"/>
            <a:r>
              <a:rPr lang="en-GB" sz="2400" b="1" dirty="0" smtClean="0">
                <a:solidFill>
                  <a:srgbClr val="7030A0"/>
                </a:solidFill>
              </a:rPr>
              <a:t>YOD</a:t>
            </a:r>
            <a:endParaRPr lang="en-GB" sz="2400" b="1" dirty="0">
              <a:solidFill>
                <a:srgbClr val="7030A0"/>
              </a:solidFill>
            </a:endParaRPr>
          </a:p>
        </p:txBody>
      </p:sp>
      <p:sp>
        <p:nvSpPr>
          <p:cNvPr id="8" name="TextBox 7"/>
          <p:cNvSpPr txBox="1"/>
          <p:nvPr/>
        </p:nvSpPr>
        <p:spPr>
          <a:xfrm>
            <a:off x="3744483" y="5177978"/>
            <a:ext cx="1008112" cy="1162858"/>
          </a:xfrm>
          <a:prstGeom prst="rect">
            <a:avLst/>
          </a:prstGeom>
          <a:noFill/>
        </p:spPr>
        <p:txBody>
          <a:bodyPr wrap="square" lIns="0" tIns="0" rIns="0" bIns="0" rtlCol="0">
            <a:noAutofit/>
          </a:bodyPr>
          <a:lstStyle/>
          <a:p>
            <a:pPr algn="ctr"/>
            <a:r>
              <a:rPr lang="en-GB" sz="2400" b="1" dirty="0" smtClean="0">
                <a:solidFill>
                  <a:srgbClr val="7030A0"/>
                </a:solidFill>
              </a:rPr>
              <a:t>Eagle</a:t>
            </a:r>
          </a:p>
          <a:p>
            <a:pPr algn="ctr"/>
            <a:r>
              <a:rPr lang="en-GB" sz="2400" b="1" dirty="0" smtClean="0">
                <a:solidFill>
                  <a:srgbClr val="7030A0"/>
                </a:solidFill>
              </a:rPr>
              <a:t>Apostle</a:t>
            </a:r>
          </a:p>
          <a:p>
            <a:pPr algn="ctr"/>
            <a:r>
              <a:rPr lang="en-GB" sz="2400" b="1" dirty="0" smtClean="0">
                <a:solidFill>
                  <a:srgbClr val="7030A0"/>
                </a:solidFill>
              </a:rPr>
              <a:t>VAV</a:t>
            </a:r>
            <a:endParaRPr lang="en-GB" sz="2400" b="1" dirty="0">
              <a:solidFill>
                <a:srgbClr val="7030A0"/>
              </a:solidFill>
            </a:endParaRPr>
          </a:p>
        </p:txBody>
      </p:sp>
      <p:sp>
        <p:nvSpPr>
          <p:cNvPr id="9" name="TextBox 8"/>
          <p:cNvSpPr txBox="1"/>
          <p:nvPr/>
        </p:nvSpPr>
        <p:spPr>
          <a:xfrm>
            <a:off x="6572981" y="736002"/>
            <a:ext cx="2103475" cy="365721"/>
          </a:xfrm>
          <a:prstGeom prst="rect">
            <a:avLst/>
          </a:prstGeom>
          <a:noFill/>
        </p:spPr>
        <p:txBody>
          <a:bodyPr wrap="square" lIns="0" tIns="0" rIns="0" bIns="0" rtlCol="0">
            <a:noAutofit/>
          </a:bodyPr>
          <a:lstStyle/>
          <a:p>
            <a:pPr algn="ctr"/>
            <a:r>
              <a:rPr lang="en-GB" sz="2400" b="1" dirty="0" smtClean="0">
                <a:solidFill>
                  <a:prstClr val="black"/>
                </a:solidFill>
              </a:rPr>
              <a:t>Transformation</a:t>
            </a:r>
            <a:endParaRPr lang="en-GB" sz="2400" b="1" dirty="0">
              <a:solidFill>
                <a:prstClr val="black"/>
              </a:solidFill>
            </a:endParaRPr>
          </a:p>
        </p:txBody>
      </p:sp>
      <p:sp>
        <p:nvSpPr>
          <p:cNvPr id="10" name="TextBox 9"/>
          <p:cNvSpPr txBox="1"/>
          <p:nvPr/>
        </p:nvSpPr>
        <p:spPr>
          <a:xfrm>
            <a:off x="6979897" y="5142395"/>
            <a:ext cx="1800200" cy="698444"/>
          </a:xfrm>
          <a:prstGeom prst="rect">
            <a:avLst/>
          </a:prstGeom>
          <a:noFill/>
        </p:spPr>
        <p:txBody>
          <a:bodyPr wrap="square" lIns="0" tIns="0" rIns="0" bIns="0" rtlCol="0">
            <a:noAutofit/>
          </a:bodyPr>
          <a:lstStyle/>
          <a:p>
            <a:pPr algn="ctr"/>
            <a:r>
              <a:rPr lang="en-GB" sz="2400" b="1" dirty="0" smtClean="0">
                <a:solidFill>
                  <a:prstClr val="black"/>
                </a:solidFill>
              </a:rPr>
              <a:t>Refiners</a:t>
            </a:r>
            <a:br>
              <a:rPr lang="en-GB" sz="2400" b="1" dirty="0" smtClean="0">
                <a:solidFill>
                  <a:prstClr val="black"/>
                </a:solidFill>
              </a:rPr>
            </a:br>
            <a:r>
              <a:rPr lang="en-GB" sz="2400" b="1" dirty="0" smtClean="0">
                <a:solidFill>
                  <a:prstClr val="black"/>
                </a:solidFill>
              </a:rPr>
              <a:t> Fire</a:t>
            </a:r>
            <a:endParaRPr lang="en-GB" sz="2400" b="1" dirty="0">
              <a:solidFill>
                <a:prstClr val="black"/>
              </a:solidFill>
            </a:endParaRPr>
          </a:p>
        </p:txBody>
      </p:sp>
      <p:sp>
        <p:nvSpPr>
          <p:cNvPr id="11" name="TextBox 10"/>
          <p:cNvSpPr txBox="1"/>
          <p:nvPr/>
        </p:nvSpPr>
        <p:spPr>
          <a:xfrm>
            <a:off x="580960" y="789289"/>
            <a:ext cx="1296144" cy="775540"/>
          </a:xfrm>
          <a:prstGeom prst="rect">
            <a:avLst/>
          </a:prstGeom>
          <a:noFill/>
        </p:spPr>
        <p:txBody>
          <a:bodyPr wrap="square" lIns="0" tIns="0" rIns="0" bIns="0" rtlCol="0">
            <a:noAutofit/>
          </a:bodyPr>
          <a:lstStyle/>
          <a:p>
            <a:pPr algn="ctr"/>
            <a:r>
              <a:rPr lang="en-GB" sz="2400" b="1" dirty="0" smtClean="0">
                <a:solidFill>
                  <a:prstClr val="black"/>
                </a:solidFill>
              </a:rPr>
              <a:t>Winds of Change</a:t>
            </a:r>
            <a:endParaRPr lang="en-GB" sz="2400" b="1" dirty="0">
              <a:solidFill>
                <a:prstClr val="black"/>
              </a:solidFill>
            </a:endParaRPr>
          </a:p>
        </p:txBody>
      </p:sp>
      <p:sp>
        <p:nvSpPr>
          <p:cNvPr id="12" name="TextBox 11"/>
          <p:cNvSpPr txBox="1"/>
          <p:nvPr/>
        </p:nvSpPr>
        <p:spPr>
          <a:xfrm>
            <a:off x="74576" y="5785902"/>
            <a:ext cx="1800200" cy="786572"/>
          </a:xfrm>
          <a:prstGeom prst="rect">
            <a:avLst/>
          </a:prstGeom>
          <a:noFill/>
        </p:spPr>
        <p:txBody>
          <a:bodyPr wrap="square" lIns="0" tIns="0" rIns="0" bIns="0" rtlCol="0">
            <a:noAutofit/>
          </a:bodyPr>
          <a:lstStyle/>
          <a:p>
            <a:pPr algn="ctr"/>
            <a:r>
              <a:rPr lang="en-GB" sz="2400" b="1" dirty="0" smtClean="0">
                <a:solidFill>
                  <a:prstClr val="black"/>
                </a:solidFill>
              </a:rPr>
              <a:t>Sound of </a:t>
            </a:r>
            <a:br>
              <a:rPr lang="en-GB" sz="2400" b="1" dirty="0" smtClean="0">
                <a:solidFill>
                  <a:prstClr val="black"/>
                </a:solidFill>
              </a:rPr>
            </a:br>
            <a:r>
              <a:rPr lang="en-GB" sz="2400" b="1" dirty="0" smtClean="0">
                <a:solidFill>
                  <a:prstClr val="black"/>
                </a:solidFill>
              </a:rPr>
              <a:t>many waters</a:t>
            </a:r>
            <a:endParaRPr lang="en-GB" sz="2400" b="1" dirty="0">
              <a:solidFill>
                <a:prstClr val="black"/>
              </a:solidFill>
            </a:endParaRPr>
          </a:p>
        </p:txBody>
      </p:sp>
      <p:sp>
        <p:nvSpPr>
          <p:cNvPr id="2" name="Right Arrow 1"/>
          <p:cNvSpPr/>
          <p:nvPr/>
        </p:nvSpPr>
        <p:spPr>
          <a:xfrm rot="19378077">
            <a:off x="1778591" y="927780"/>
            <a:ext cx="1044296" cy="390011"/>
          </a:xfrm>
          <a:prstGeom prst="rightArrow">
            <a:avLst/>
          </a:prstGeom>
          <a:gradFill>
            <a:gsLst>
              <a:gs pos="42000">
                <a:srgbClr val="FF0000"/>
              </a:gs>
              <a:gs pos="58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ight Arrow 22"/>
          <p:cNvSpPr/>
          <p:nvPr/>
        </p:nvSpPr>
        <p:spPr>
          <a:xfrm rot="12719729">
            <a:off x="2890317" y="927779"/>
            <a:ext cx="1044296" cy="39001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ight Arrow 26"/>
          <p:cNvSpPr/>
          <p:nvPr/>
        </p:nvSpPr>
        <p:spPr>
          <a:xfrm rot="19378077">
            <a:off x="4636871" y="855650"/>
            <a:ext cx="1044296" cy="39001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Right Arrow 32"/>
          <p:cNvSpPr/>
          <p:nvPr/>
        </p:nvSpPr>
        <p:spPr>
          <a:xfrm rot="12719729">
            <a:off x="5777101" y="900168"/>
            <a:ext cx="1044296" cy="390011"/>
          </a:xfrm>
          <a:prstGeom prst="rightArrow">
            <a:avLst/>
          </a:prstGeom>
          <a:gradFill flip="none" rotWithShape="1">
            <a:gsLst>
              <a:gs pos="22000">
                <a:srgbClr val="0070C0"/>
              </a:gs>
              <a:gs pos="58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Right Arrow 33"/>
          <p:cNvSpPr/>
          <p:nvPr/>
        </p:nvSpPr>
        <p:spPr>
          <a:xfrm rot="3038617">
            <a:off x="4636872" y="5645834"/>
            <a:ext cx="1044296" cy="39001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Right Arrow 35"/>
          <p:cNvSpPr/>
          <p:nvPr/>
        </p:nvSpPr>
        <p:spPr>
          <a:xfrm rot="8688075">
            <a:off x="859618" y="4237543"/>
            <a:ext cx="1044296" cy="39001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7" name="Right Arrow 36"/>
          <p:cNvSpPr/>
          <p:nvPr/>
        </p:nvSpPr>
        <p:spPr>
          <a:xfrm rot="8372220">
            <a:off x="2773465" y="5564402"/>
            <a:ext cx="1044296" cy="390011"/>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Right Arrow 37"/>
          <p:cNvSpPr/>
          <p:nvPr/>
        </p:nvSpPr>
        <p:spPr>
          <a:xfrm rot="2873142">
            <a:off x="1641821" y="5673650"/>
            <a:ext cx="1044296" cy="443179"/>
          </a:xfrm>
          <a:prstGeom prst="rightArrow">
            <a:avLst/>
          </a:prstGeom>
          <a:gradFill>
            <a:gsLst>
              <a:gs pos="42000">
                <a:srgbClr val="FF0000"/>
              </a:gs>
              <a:gs pos="58000">
                <a:srgbClr val="0070C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Right Arrow 39"/>
          <p:cNvSpPr/>
          <p:nvPr/>
        </p:nvSpPr>
        <p:spPr>
          <a:xfrm rot="3038617">
            <a:off x="6939827" y="3530889"/>
            <a:ext cx="1044296" cy="390011"/>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2" name="Right Arrow 41"/>
          <p:cNvSpPr/>
          <p:nvPr/>
        </p:nvSpPr>
        <p:spPr>
          <a:xfrm rot="8828448">
            <a:off x="634338" y="1915207"/>
            <a:ext cx="1044296" cy="390011"/>
          </a:xfrm>
          <a:prstGeom prst="rightArrow">
            <a:avLst/>
          </a:prstGeom>
          <a:gradFill>
            <a:gsLst>
              <a:gs pos="42000">
                <a:srgbClr val="FF0000"/>
              </a:gs>
              <a:gs pos="58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Right Arrow 43"/>
          <p:cNvSpPr/>
          <p:nvPr/>
        </p:nvSpPr>
        <p:spPr>
          <a:xfrm rot="13236663">
            <a:off x="706884" y="3291406"/>
            <a:ext cx="1044296" cy="39001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5" name="Right Arrow 44"/>
          <p:cNvSpPr/>
          <p:nvPr/>
        </p:nvSpPr>
        <p:spPr>
          <a:xfrm rot="19116344">
            <a:off x="6861845" y="4381639"/>
            <a:ext cx="1044296" cy="390011"/>
          </a:xfrm>
          <a:prstGeom prst="rightArrow">
            <a:avLst/>
          </a:prstGeom>
          <a:gradFill>
            <a:gsLst>
              <a:gs pos="22000">
                <a:schemeClr val="accent6">
                  <a:lumMod val="75000"/>
                </a:schemeClr>
              </a:gs>
              <a:gs pos="58000">
                <a:srgbClr val="FFC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6" name="Right Arrow 45"/>
          <p:cNvSpPr/>
          <p:nvPr/>
        </p:nvSpPr>
        <p:spPr>
          <a:xfrm rot="19278872">
            <a:off x="7085671" y="2455646"/>
            <a:ext cx="1044296" cy="390011"/>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014" y="2490840"/>
            <a:ext cx="2679550" cy="200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Explosion 2 46"/>
          <p:cNvSpPr/>
          <p:nvPr/>
        </p:nvSpPr>
        <p:spPr>
          <a:xfrm>
            <a:off x="2591961" y="-7205"/>
            <a:ext cx="730513" cy="817264"/>
          </a:xfrm>
          <a:prstGeom prst="irregularSeal2">
            <a:avLst/>
          </a:prstGeom>
          <a:gradFill flip="none" rotWithShape="1">
            <a:gsLst>
              <a:gs pos="18000">
                <a:srgbClr val="FF0000"/>
              </a:gs>
              <a:gs pos="32000">
                <a:schemeClr val="accent6">
                  <a:lumMod val="75000"/>
                </a:schemeClr>
              </a:gs>
              <a:gs pos="54000">
                <a:schemeClr val="accent6">
                  <a:lumMod val="75000"/>
                </a:schemeClr>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Explosion 2 47"/>
          <p:cNvSpPr/>
          <p:nvPr/>
        </p:nvSpPr>
        <p:spPr>
          <a:xfrm>
            <a:off x="5462276" y="-14800"/>
            <a:ext cx="931702" cy="763283"/>
          </a:xfrm>
          <a:prstGeom prst="irregularSeal2">
            <a:avLst/>
          </a:prstGeom>
          <a:gradFill flip="none" rotWithShape="1">
            <a:gsLst>
              <a:gs pos="12000">
                <a:srgbClr val="0819FB"/>
              </a:gs>
              <a:gs pos="32000">
                <a:srgbClr val="FFC000"/>
              </a:gs>
              <a:gs pos="55000">
                <a:schemeClr val="accent6">
                  <a:lumMod val="75000"/>
                </a:schemeClr>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9" name="Explosion 2 48"/>
          <p:cNvSpPr/>
          <p:nvPr/>
        </p:nvSpPr>
        <p:spPr>
          <a:xfrm>
            <a:off x="8069828" y="1790235"/>
            <a:ext cx="931702" cy="763283"/>
          </a:xfrm>
          <a:prstGeom prst="irregularSeal2">
            <a:avLst/>
          </a:prstGeom>
          <a:gradFill flip="none" rotWithShape="1">
            <a:gsLst>
              <a:gs pos="10000">
                <a:srgbClr val="0070C0"/>
              </a:gs>
              <a:gs pos="22000">
                <a:srgbClr val="FFFF00"/>
              </a:gs>
              <a:gs pos="36000">
                <a:schemeClr val="accent6">
                  <a:lumMod val="50000"/>
                </a:schemeClr>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Explosion 2 49"/>
          <p:cNvSpPr/>
          <p:nvPr/>
        </p:nvSpPr>
        <p:spPr>
          <a:xfrm>
            <a:off x="7911955" y="3717603"/>
            <a:ext cx="931702" cy="763283"/>
          </a:xfrm>
          <a:prstGeom prst="irregularSeal2">
            <a:avLst/>
          </a:prstGeom>
          <a:gradFill flip="none" rotWithShape="1">
            <a:gsLst>
              <a:gs pos="30000">
                <a:srgbClr val="FFF200"/>
              </a:gs>
              <a:gs pos="45000">
                <a:srgbClr val="FF7A00"/>
              </a:gs>
              <a:gs pos="67000">
                <a:srgbClr val="FF0300"/>
              </a:gs>
              <a:gs pos="85000">
                <a:srgbClr val="4D0808"/>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Explosion 2 50"/>
          <p:cNvSpPr/>
          <p:nvPr/>
        </p:nvSpPr>
        <p:spPr>
          <a:xfrm>
            <a:off x="5353096" y="6010613"/>
            <a:ext cx="931702" cy="763283"/>
          </a:xfrm>
          <a:prstGeom prst="irregularSeal2">
            <a:avLst/>
          </a:prstGeom>
          <a:gradFill flip="none" rotWithShape="1">
            <a:gsLst>
              <a:gs pos="19000">
                <a:srgbClr val="7030A0"/>
              </a:gs>
              <a:gs pos="33000">
                <a:srgbClr val="FF6633"/>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2" name="Explosion 2 51"/>
          <p:cNvSpPr/>
          <p:nvPr/>
        </p:nvSpPr>
        <p:spPr>
          <a:xfrm>
            <a:off x="2454211" y="6094717"/>
            <a:ext cx="931702" cy="763283"/>
          </a:xfrm>
          <a:prstGeom prst="irregularSeal2">
            <a:avLst/>
          </a:prstGeom>
          <a:gradFill flip="none" rotWithShape="1">
            <a:gsLst>
              <a:gs pos="30000">
                <a:srgbClr val="0070C0"/>
              </a:gs>
              <a:gs pos="12000">
                <a:srgbClr val="FF0000"/>
              </a:gs>
              <a:gs pos="43000">
                <a:srgbClr val="7030A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3" name="Explosion 2 52"/>
          <p:cNvSpPr/>
          <p:nvPr/>
        </p:nvSpPr>
        <p:spPr>
          <a:xfrm>
            <a:off x="0" y="4286555"/>
            <a:ext cx="931702" cy="763283"/>
          </a:xfrm>
          <a:prstGeom prst="irregularSeal2">
            <a:avLst/>
          </a:prstGeom>
          <a:gradFill flip="none" rotWithShape="1">
            <a:gsLst>
              <a:gs pos="24000">
                <a:srgbClr val="0070C0"/>
              </a:gs>
              <a:gs pos="10000">
                <a:srgbClr val="FF0000"/>
              </a:gs>
              <a:gs pos="41000">
                <a:srgbClr val="00B05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Explosion 2 53"/>
          <p:cNvSpPr/>
          <p:nvPr/>
        </p:nvSpPr>
        <p:spPr>
          <a:xfrm>
            <a:off x="146223" y="2468481"/>
            <a:ext cx="931702" cy="763283"/>
          </a:xfrm>
          <a:prstGeom prst="irregularSeal2">
            <a:avLst/>
          </a:prstGeom>
          <a:gradFill flip="none" rotWithShape="1">
            <a:gsLst>
              <a:gs pos="11000">
                <a:srgbClr val="FF0000"/>
              </a:gs>
              <a:gs pos="22000">
                <a:srgbClr val="FF6633"/>
              </a:gs>
              <a:gs pos="46000">
                <a:srgbClr val="00B050"/>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5" name="Right Arrow 54"/>
          <p:cNvSpPr/>
          <p:nvPr/>
        </p:nvSpPr>
        <p:spPr>
          <a:xfrm rot="2011106">
            <a:off x="6846805" y="1522590"/>
            <a:ext cx="1044296" cy="390011"/>
          </a:xfrm>
          <a:prstGeom prst="rightArrow">
            <a:avLst/>
          </a:prstGeom>
          <a:gradFill flip="none" rotWithShape="1">
            <a:gsLst>
              <a:gs pos="22000">
                <a:srgbClr val="0070C0"/>
              </a:gs>
              <a:gs pos="5800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Right Arrow 55"/>
          <p:cNvSpPr/>
          <p:nvPr/>
        </p:nvSpPr>
        <p:spPr>
          <a:xfrm rot="8231563">
            <a:off x="5924005" y="5473058"/>
            <a:ext cx="1044296" cy="390011"/>
          </a:xfrm>
          <a:prstGeom prst="rightArrow">
            <a:avLst/>
          </a:prstGeom>
          <a:gradFill>
            <a:gsLst>
              <a:gs pos="22000">
                <a:schemeClr val="accent6">
                  <a:lumMod val="75000"/>
                </a:schemeClr>
              </a:gs>
              <a:gs pos="58000">
                <a:srgbClr val="FFC00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7" name="Right Arrow 56"/>
          <p:cNvSpPr/>
          <p:nvPr/>
        </p:nvSpPr>
        <p:spPr>
          <a:xfrm rot="12399735">
            <a:off x="723511" y="5020703"/>
            <a:ext cx="1044296" cy="502973"/>
          </a:xfrm>
          <a:prstGeom prst="rightArrow">
            <a:avLst/>
          </a:prstGeom>
          <a:gradFill>
            <a:gsLst>
              <a:gs pos="42000">
                <a:srgbClr val="FF0000"/>
              </a:gs>
              <a:gs pos="58000">
                <a:srgbClr val="0070C0"/>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1838619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20000"/>
          </a:bodyPr>
          <a:lstStyle/>
          <a:p>
            <a:pPr>
              <a:lnSpc>
                <a:spcPct val="110000"/>
              </a:lnSpc>
              <a:spcBef>
                <a:spcPts val="600"/>
              </a:spcBef>
            </a:pPr>
            <a:r>
              <a:rPr lang="en-GB" sz="4400" dirty="0" smtClean="0">
                <a:effectLst>
                  <a:outerShdw blurRad="38100" dist="38100" dir="2700000" algn="ctr" rotWithShape="0">
                    <a:schemeClr val="tx1"/>
                  </a:outerShdw>
                </a:effectLst>
              </a:rPr>
              <a:t>If </a:t>
            </a:r>
            <a:r>
              <a:rPr lang="en-GB" sz="4400" dirty="0">
                <a:effectLst>
                  <a:outerShdw blurRad="38100" dist="38100" dir="2700000" algn="ctr" rotWithShape="0">
                    <a:schemeClr val="tx1"/>
                  </a:outerShdw>
                </a:effectLst>
              </a:rPr>
              <a:t>you pursue </a:t>
            </a:r>
            <a:r>
              <a:rPr lang="en-GB" sz="4400" dirty="0" smtClean="0">
                <a:effectLst>
                  <a:outerShdw blurRad="38100" dist="38100" dir="2700000" algn="ctr" rotWithShape="0">
                    <a:schemeClr val="tx1"/>
                  </a:outerShdw>
                </a:effectLst>
              </a:rPr>
              <a:t>Wisdom</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faithfully and diligently her rewards will be great. Access to the ancient paths, ancient doors and to the ancient knowledge will be released. </a:t>
            </a:r>
            <a:endParaRPr lang="en-GB" sz="4400" dirty="0" smtClean="0">
              <a:effectLst>
                <a:outerShdw blurRad="38100" dist="38100" dir="2700000" algn="ctr" rotWithShape="0">
                  <a:schemeClr val="tx1"/>
                </a:outerShdw>
              </a:effectLst>
            </a:endParaRPr>
          </a:p>
          <a:p>
            <a:pPr>
              <a:lnSpc>
                <a:spcPct val="110000"/>
              </a:lnSpc>
              <a:spcBef>
                <a:spcPts val="600"/>
              </a:spcBef>
            </a:pPr>
            <a:r>
              <a:rPr lang="en-GB" sz="4400" dirty="0" smtClean="0">
                <a:effectLst>
                  <a:outerShdw blurRad="38100" dist="38100" dir="2700000" algn="ctr" rotWithShape="0">
                    <a:schemeClr val="tx1"/>
                  </a:outerShdw>
                </a:effectLst>
              </a:rPr>
              <a:t>The </a:t>
            </a:r>
            <a:r>
              <a:rPr lang="en-GB" sz="4400" dirty="0">
                <a:effectLst>
                  <a:outerShdw blurRad="38100" dist="38100" dir="2700000" algn="ctr" rotWithShape="0">
                    <a:schemeClr val="tx1"/>
                  </a:outerShdw>
                </a:effectLst>
              </a:rPr>
              <a:t>portals will be opened and travel in time and space will have an important part to play in establishing the ARC places of refuge that will be needed for the time ahead. </a:t>
            </a:r>
          </a:p>
        </p:txBody>
      </p:sp>
    </p:spTree>
    <p:extLst>
      <p:ext uri="{BB962C8B-B14F-4D97-AF65-F5344CB8AC3E}">
        <p14:creationId xmlns:p14="http://schemas.microsoft.com/office/powerpoint/2010/main" val="14020153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dirty="0">
                <a:effectLst>
                  <a:outerShdw blurRad="50800" dist="38100" dir="8100000" algn="tr" rotWithShape="0">
                    <a:prstClr val="black">
                      <a:alpha val="40000"/>
                    </a:prstClr>
                  </a:outerShdw>
                </a:effectLst>
              </a:rPr>
              <a:t>31st December 2013</a:t>
            </a:r>
          </a:p>
          <a:p>
            <a:r>
              <a:rPr lang="en-GB" dirty="0">
                <a:effectLst>
                  <a:outerShdw blurRad="50800" dist="38100" dir="8100000" algn="tr" rotWithShape="0">
                    <a:prstClr val="black">
                      <a:alpha val="40000"/>
                    </a:prstClr>
                  </a:outerShdw>
                </a:effectLst>
              </a:rPr>
              <a:t>Before the court of war l present the scroll for a strategy for </a:t>
            </a:r>
            <a:r>
              <a:rPr lang="en-GB" dirty="0" smtClean="0">
                <a:effectLst>
                  <a:outerShdw blurRad="50800" dist="38100" dir="8100000" algn="tr" rotWithShape="0">
                    <a:prstClr val="black">
                      <a:alpha val="40000"/>
                    </a:prstClr>
                  </a:outerShdw>
                </a:effectLst>
              </a:rPr>
              <a:t>2014.</a:t>
            </a:r>
          </a:p>
          <a:p>
            <a:r>
              <a:rPr lang="en-GB" dirty="0" smtClean="0">
                <a:effectLst>
                  <a:outerShdw blurRad="50800" dist="38100" dir="8100000" algn="tr" rotWithShape="0">
                    <a:prstClr val="black">
                      <a:alpha val="40000"/>
                    </a:prstClr>
                  </a:outerShdw>
                </a:effectLst>
              </a:rPr>
              <a:t>Blow </a:t>
            </a:r>
            <a:r>
              <a:rPr lang="en-GB" dirty="0">
                <a:effectLst>
                  <a:outerShdw blurRad="50800" dist="38100" dir="8100000" algn="tr" rotWithShape="0">
                    <a:prstClr val="black">
                      <a:alpha val="40000"/>
                    </a:prstClr>
                  </a:outerShdw>
                </a:effectLst>
              </a:rPr>
              <a:t>the trumpet herald the new season. Call forth destiny from My people. It is their destiny to engage with the deeper levels of revelation knowledge that is open to </a:t>
            </a:r>
            <a:r>
              <a:rPr lang="en-GB" dirty="0" smtClean="0">
                <a:effectLst>
                  <a:outerShdw blurRad="50800" dist="38100" dir="8100000" algn="tr" rotWithShape="0">
                    <a:prstClr val="black">
                      <a:alpha val="40000"/>
                    </a:prstClr>
                  </a:outerShdw>
                </a:effectLst>
              </a:rPr>
              <a:t>them.</a:t>
            </a:r>
          </a:p>
        </p:txBody>
      </p:sp>
    </p:spTree>
    <p:extLst>
      <p:ext uri="{BB962C8B-B14F-4D97-AF65-F5344CB8AC3E}">
        <p14:creationId xmlns:p14="http://schemas.microsoft.com/office/powerpoint/2010/main" val="1843957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11188" y="5276850"/>
            <a:ext cx="7634287" cy="742950"/>
          </a:xfrm>
          <a:prstGeom prst="rect">
            <a:avLst/>
          </a:prstGeom>
          <a:solidFill>
            <a:srgbClr val="00FFFF">
              <a:alpha val="5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7" name="Rectangle 3"/>
          <p:cNvSpPr>
            <a:spLocks noChangeArrowheads="1"/>
          </p:cNvSpPr>
          <p:nvPr/>
        </p:nvSpPr>
        <p:spPr bwMode="auto">
          <a:xfrm>
            <a:off x="1763713" y="4533900"/>
            <a:ext cx="6481762" cy="742950"/>
          </a:xfrm>
          <a:prstGeom prst="rect">
            <a:avLst/>
          </a:prstGeom>
          <a:solidFill>
            <a:srgbClr val="008080">
              <a:alpha val="5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8" name="Rectangle 4"/>
          <p:cNvSpPr>
            <a:spLocks noChangeArrowheads="1"/>
          </p:cNvSpPr>
          <p:nvPr/>
        </p:nvSpPr>
        <p:spPr bwMode="auto">
          <a:xfrm>
            <a:off x="2987675" y="3789363"/>
            <a:ext cx="5257800" cy="742950"/>
          </a:xfrm>
          <a:prstGeom prst="rect">
            <a:avLst/>
          </a:prstGeom>
          <a:solidFill>
            <a:srgbClr val="0000FF">
              <a:alpha val="42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09" name="Rectangle 5"/>
          <p:cNvSpPr>
            <a:spLocks noChangeArrowheads="1"/>
          </p:cNvSpPr>
          <p:nvPr/>
        </p:nvSpPr>
        <p:spPr bwMode="auto">
          <a:xfrm>
            <a:off x="4859338" y="2276475"/>
            <a:ext cx="3384550" cy="1512888"/>
          </a:xfrm>
          <a:prstGeom prst="rect">
            <a:avLst/>
          </a:prstGeom>
          <a:solidFill>
            <a:srgbClr val="3366FF">
              <a:alpha val="2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0" name="Rectangle 6"/>
          <p:cNvSpPr>
            <a:spLocks noChangeArrowheads="1"/>
          </p:cNvSpPr>
          <p:nvPr/>
        </p:nvSpPr>
        <p:spPr bwMode="auto">
          <a:xfrm>
            <a:off x="6948488" y="1557338"/>
            <a:ext cx="1296987" cy="719137"/>
          </a:xfrm>
          <a:prstGeom prst="rect">
            <a:avLst/>
          </a:prstGeom>
          <a:solidFill>
            <a:srgbClr val="0000FF">
              <a:alpha val="66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1" name="Rectangle 7"/>
          <p:cNvSpPr>
            <a:spLocks noChangeArrowheads="1"/>
          </p:cNvSpPr>
          <p:nvPr/>
        </p:nvSpPr>
        <p:spPr bwMode="auto">
          <a:xfrm>
            <a:off x="8243888" y="1268413"/>
            <a:ext cx="1008062" cy="4746625"/>
          </a:xfrm>
          <a:prstGeom prst="rect">
            <a:avLst/>
          </a:prstGeom>
          <a:solidFill>
            <a:srgbClr val="9900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2" name="Rectangle 8"/>
          <p:cNvSpPr>
            <a:spLocks noChangeArrowheads="1"/>
          </p:cNvSpPr>
          <p:nvPr/>
        </p:nvSpPr>
        <p:spPr bwMode="auto">
          <a:xfrm>
            <a:off x="4356100" y="3044825"/>
            <a:ext cx="2663825" cy="74453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dirty="0" smtClean="0">
              <a:solidFill>
                <a:srgbClr val="000000"/>
              </a:solidFill>
              <a:latin typeface="Tahoma" pitchFamily="34" charset="0"/>
            </a:endParaRPr>
          </a:p>
        </p:txBody>
      </p:sp>
      <p:sp>
        <p:nvSpPr>
          <p:cNvPr id="21513" name="Text Box 9"/>
          <p:cNvSpPr txBox="1">
            <a:spLocks noChangeArrowheads="1"/>
          </p:cNvSpPr>
          <p:nvPr/>
        </p:nvSpPr>
        <p:spPr bwMode="auto">
          <a:xfrm>
            <a:off x="684213" y="5373688"/>
            <a:ext cx="74168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400" dirty="0" smtClean="0">
                <a:solidFill>
                  <a:srgbClr val="000000"/>
                </a:solidFill>
              </a:rPr>
              <a:t>Fatherhood, Sonship, Royal Identity</a:t>
            </a:r>
            <a:r>
              <a:rPr lang="en-GB" sz="1200" dirty="0" smtClean="0">
                <a:solidFill>
                  <a:srgbClr val="000000"/>
                </a:solidFill>
              </a:rPr>
              <a:t>         </a:t>
            </a:r>
            <a:r>
              <a:rPr lang="en-GB" sz="1600" dirty="0" smtClean="0">
                <a:solidFill>
                  <a:srgbClr val="000000"/>
                </a:solidFill>
              </a:rPr>
              <a:t>A CALL TO INTIMACY</a:t>
            </a:r>
            <a:r>
              <a:rPr lang="en-GB" sz="1200" dirty="0" smtClean="0">
                <a:solidFill>
                  <a:srgbClr val="000000"/>
                </a:solidFill>
              </a:rPr>
              <a:t>             </a:t>
            </a:r>
            <a:r>
              <a:rPr lang="en-GB" sz="1400" dirty="0" smtClean="0">
                <a:solidFill>
                  <a:srgbClr val="000000"/>
                </a:solidFill>
              </a:rPr>
              <a:t>Habitation of God</a:t>
            </a:r>
            <a:r>
              <a:rPr lang="en-GB" sz="1200" dirty="0" smtClean="0">
                <a:solidFill>
                  <a:srgbClr val="000000"/>
                </a:solidFill>
              </a:rPr>
              <a:t/>
            </a:r>
            <a:br>
              <a:rPr lang="en-GB" sz="1200" dirty="0" smtClean="0">
                <a:solidFill>
                  <a:srgbClr val="000000"/>
                </a:solidFill>
              </a:rPr>
            </a:br>
            <a:r>
              <a:rPr lang="en-GB" sz="1200" dirty="0" smtClean="0">
                <a:solidFill>
                  <a:srgbClr val="000000"/>
                </a:solidFill>
              </a:rPr>
              <a:t>                          Song Solomon 8:6</a:t>
            </a:r>
          </a:p>
        </p:txBody>
      </p:sp>
      <p:sp>
        <p:nvSpPr>
          <p:cNvPr id="21514" name="Text Box 10"/>
          <p:cNvSpPr txBox="1">
            <a:spLocks noChangeArrowheads="1"/>
          </p:cNvSpPr>
          <p:nvPr/>
        </p:nvSpPr>
        <p:spPr bwMode="auto">
          <a:xfrm>
            <a:off x="1908175" y="4724400"/>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Matt 13	GATHERING &amp; REMOVING STUMBLING BLOCKS</a:t>
            </a:r>
            <a:br>
              <a:rPr lang="en-GB" sz="1600" dirty="0" smtClean="0">
                <a:solidFill>
                  <a:srgbClr val="000000"/>
                </a:solidFill>
              </a:rPr>
            </a:br>
            <a:r>
              <a:rPr lang="en-GB" sz="1600" dirty="0" smtClean="0">
                <a:solidFill>
                  <a:srgbClr val="000000"/>
                </a:solidFill>
              </a:rPr>
              <a:t>Releasing Joshua Generation</a:t>
            </a:r>
            <a:r>
              <a:rPr lang="en-GB" sz="1200" dirty="0" smtClean="0">
                <a:solidFill>
                  <a:srgbClr val="000000"/>
                </a:solidFill>
              </a:rPr>
              <a:t> 	</a:t>
            </a:r>
          </a:p>
        </p:txBody>
      </p:sp>
      <p:sp>
        <p:nvSpPr>
          <p:cNvPr id="21515" name="Text Box 11"/>
          <p:cNvSpPr txBox="1">
            <a:spLocks noChangeArrowheads="1"/>
          </p:cNvSpPr>
          <p:nvPr/>
        </p:nvSpPr>
        <p:spPr bwMode="auto">
          <a:xfrm>
            <a:off x="3059113" y="3933825"/>
            <a:ext cx="51133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smtClean="0">
                <a:solidFill>
                  <a:srgbClr val="000000"/>
                </a:solidFill>
              </a:rPr>
              <a:t>1 Peter 4:17   JUDGMENT OF GOD’S HOUSEHOLD</a:t>
            </a:r>
            <a:r>
              <a:rPr lang="en-GB" sz="1200" dirty="0" smtClean="0">
                <a:solidFill>
                  <a:srgbClr val="000000"/>
                </a:solidFill>
              </a:rPr>
              <a:t> 	</a:t>
            </a:r>
          </a:p>
        </p:txBody>
      </p:sp>
      <p:sp>
        <p:nvSpPr>
          <p:cNvPr id="21516" name="Text Box 12"/>
          <p:cNvSpPr txBox="1">
            <a:spLocks noChangeArrowheads="1"/>
          </p:cNvSpPr>
          <p:nvPr/>
        </p:nvSpPr>
        <p:spPr bwMode="auto">
          <a:xfrm>
            <a:off x="4427538" y="312896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sz="1600" dirty="0" smtClean="0">
                <a:solidFill>
                  <a:srgbClr val="000000"/>
                </a:solidFill>
              </a:rPr>
              <a:t>Gen 41     HARVEST OF                 	 LABOURERS</a:t>
            </a:r>
            <a:endParaRPr lang="en-GB" sz="1200" dirty="0" smtClean="0">
              <a:solidFill>
                <a:srgbClr val="000000"/>
              </a:solidFill>
            </a:endParaRPr>
          </a:p>
        </p:txBody>
      </p:sp>
      <p:sp>
        <p:nvSpPr>
          <p:cNvPr id="21517" name="Text Box 13"/>
          <p:cNvSpPr txBox="1">
            <a:spLocks noChangeArrowheads="1"/>
          </p:cNvSpPr>
          <p:nvPr/>
        </p:nvSpPr>
        <p:spPr bwMode="auto">
          <a:xfrm>
            <a:off x="4787900" y="2420938"/>
            <a:ext cx="33845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dirty="0" err="1" smtClean="0">
                <a:solidFill>
                  <a:srgbClr val="000000"/>
                </a:solidFill>
              </a:rPr>
              <a:t>Heb</a:t>
            </a:r>
            <a:r>
              <a:rPr lang="en-GB" sz="1600" smtClean="0">
                <a:solidFill>
                  <a:srgbClr val="000000"/>
                </a:solidFill>
              </a:rPr>
              <a:t> 12:27    SHAKING OF WORLD SYSTEMS</a:t>
            </a:r>
            <a:r>
              <a:rPr lang="en-GB" sz="1200" smtClean="0">
                <a:solidFill>
                  <a:srgbClr val="000000"/>
                </a:solidFill>
              </a:rPr>
              <a:t>	</a:t>
            </a:r>
          </a:p>
        </p:txBody>
      </p:sp>
      <p:sp>
        <p:nvSpPr>
          <p:cNvPr id="21518" name="Text Box 14"/>
          <p:cNvSpPr txBox="1">
            <a:spLocks noChangeArrowheads="1"/>
          </p:cNvSpPr>
          <p:nvPr/>
        </p:nvSpPr>
        <p:spPr bwMode="auto">
          <a:xfrm>
            <a:off x="7092950" y="1628775"/>
            <a:ext cx="1008063"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  FINAL </a:t>
            </a:r>
            <a:br>
              <a:rPr lang="en-GB" sz="1600" smtClean="0">
                <a:solidFill>
                  <a:srgbClr val="000000"/>
                </a:solidFill>
              </a:rPr>
            </a:br>
            <a:r>
              <a:rPr lang="en-GB" sz="1600" smtClean="0">
                <a:solidFill>
                  <a:srgbClr val="000000"/>
                </a:solidFill>
              </a:rPr>
              <a:t>HARVEST</a:t>
            </a:r>
            <a:r>
              <a:rPr lang="en-GB" sz="1200" smtClean="0">
                <a:solidFill>
                  <a:srgbClr val="000000"/>
                </a:solidFill>
              </a:rPr>
              <a:t>	</a:t>
            </a:r>
          </a:p>
        </p:txBody>
      </p:sp>
      <p:sp>
        <p:nvSpPr>
          <p:cNvPr id="21519" name="Text Box 15"/>
          <p:cNvSpPr txBox="1">
            <a:spLocks noChangeArrowheads="1"/>
          </p:cNvSpPr>
          <p:nvPr/>
        </p:nvSpPr>
        <p:spPr bwMode="auto">
          <a:xfrm>
            <a:off x="7092950" y="3213100"/>
            <a:ext cx="935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ISA 2:2</a:t>
            </a:r>
          </a:p>
        </p:txBody>
      </p:sp>
      <p:sp>
        <p:nvSpPr>
          <p:cNvPr id="21520" name="Text Box 16"/>
          <p:cNvSpPr txBox="1">
            <a:spLocks noChangeArrowheads="1"/>
          </p:cNvSpPr>
          <p:nvPr/>
        </p:nvSpPr>
        <p:spPr bwMode="auto">
          <a:xfrm>
            <a:off x="7740650" y="981075"/>
            <a:ext cx="9350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LAST DAY</a:t>
            </a:r>
          </a:p>
        </p:txBody>
      </p:sp>
      <p:sp>
        <p:nvSpPr>
          <p:cNvPr id="21521" name="Text Box 17"/>
          <p:cNvSpPr txBox="1">
            <a:spLocks noChangeArrowheads="1"/>
          </p:cNvSpPr>
          <p:nvPr/>
        </p:nvSpPr>
        <p:spPr bwMode="auto">
          <a:xfrm>
            <a:off x="8532813" y="2349500"/>
            <a:ext cx="431800"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600" smtClean="0">
                <a:solidFill>
                  <a:srgbClr val="000000"/>
                </a:solidFill>
              </a:rPr>
              <a:t>A</a:t>
            </a:r>
            <a:br>
              <a:rPr lang="en-GB" sz="1600" smtClean="0">
                <a:solidFill>
                  <a:srgbClr val="000000"/>
                </a:solidFill>
              </a:rPr>
            </a:br>
            <a:r>
              <a:rPr lang="en-GB" sz="1600" smtClean="0">
                <a:solidFill>
                  <a:srgbClr val="000000"/>
                </a:solidFill>
              </a:rPr>
              <a:t>G</a:t>
            </a:r>
            <a:br>
              <a:rPr lang="en-GB" sz="1600" smtClean="0">
                <a:solidFill>
                  <a:srgbClr val="000000"/>
                </a:solidFill>
              </a:rPr>
            </a:br>
            <a:r>
              <a:rPr lang="en-GB" sz="1600" smtClean="0">
                <a:solidFill>
                  <a:srgbClr val="000000"/>
                </a:solidFill>
              </a:rPr>
              <a:t>E</a:t>
            </a:r>
          </a:p>
          <a:p>
            <a:pPr algn="ctr" fontAlgn="base">
              <a:spcBef>
                <a:spcPct val="50000"/>
              </a:spcBef>
              <a:spcAft>
                <a:spcPct val="0"/>
              </a:spcAft>
            </a:pPr>
            <a:r>
              <a:rPr lang="en-GB" sz="1600" smtClean="0">
                <a:solidFill>
                  <a:srgbClr val="000000"/>
                </a:solidFill>
              </a:rPr>
              <a:t>T</a:t>
            </a:r>
            <a:br>
              <a:rPr lang="en-GB" sz="1600" smtClean="0">
                <a:solidFill>
                  <a:srgbClr val="000000"/>
                </a:solidFill>
              </a:rPr>
            </a:br>
            <a:r>
              <a:rPr lang="en-GB" sz="1600" smtClean="0">
                <a:solidFill>
                  <a:srgbClr val="000000"/>
                </a:solidFill>
              </a:rPr>
              <a:t>O</a:t>
            </a:r>
          </a:p>
          <a:p>
            <a:pPr algn="ctr" fontAlgn="base">
              <a:spcBef>
                <a:spcPct val="50000"/>
              </a:spcBef>
              <a:spcAft>
                <a:spcPct val="0"/>
              </a:spcAft>
            </a:pPr>
            <a:r>
              <a:rPr lang="en-GB" sz="1600" smtClean="0">
                <a:solidFill>
                  <a:srgbClr val="000000"/>
                </a:solidFill>
              </a:rPr>
              <a:t>C</a:t>
            </a:r>
            <a:br>
              <a:rPr lang="en-GB" sz="1600" smtClean="0">
                <a:solidFill>
                  <a:srgbClr val="000000"/>
                </a:solidFill>
              </a:rPr>
            </a:br>
            <a:r>
              <a:rPr lang="en-GB" sz="1600" smtClean="0">
                <a:solidFill>
                  <a:srgbClr val="000000"/>
                </a:solidFill>
              </a:rPr>
              <a:t>O</a:t>
            </a:r>
            <a:br>
              <a:rPr lang="en-GB" sz="1600" smtClean="0">
                <a:solidFill>
                  <a:srgbClr val="000000"/>
                </a:solidFill>
              </a:rPr>
            </a:br>
            <a:r>
              <a:rPr lang="en-GB" sz="1600" smtClean="0">
                <a:solidFill>
                  <a:srgbClr val="000000"/>
                </a:solidFill>
              </a:rPr>
              <a:t>M</a:t>
            </a:r>
            <a:br>
              <a:rPr lang="en-GB" sz="1600" smtClean="0">
                <a:solidFill>
                  <a:srgbClr val="000000"/>
                </a:solidFill>
              </a:rPr>
            </a:br>
            <a:r>
              <a:rPr lang="en-GB" sz="1600" smtClean="0">
                <a:solidFill>
                  <a:srgbClr val="000000"/>
                </a:solidFill>
              </a:rPr>
              <a:t>E</a:t>
            </a:r>
          </a:p>
        </p:txBody>
      </p:sp>
      <p:sp>
        <p:nvSpPr>
          <p:cNvPr id="21522" name="Text Box 18"/>
          <p:cNvSpPr txBox="1">
            <a:spLocks noChangeArrowheads="1"/>
          </p:cNvSpPr>
          <p:nvPr/>
        </p:nvSpPr>
        <p:spPr bwMode="auto">
          <a:xfrm>
            <a:off x="7524750" y="6092825"/>
            <a:ext cx="143986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sz="1200" smtClean="0">
                <a:solidFill>
                  <a:srgbClr val="000000"/>
                </a:solidFill>
              </a:rPr>
              <a:t>DAY OF RESURRECTION</a:t>
            </a:r>
            <a:br>
              <a:rPr lang="en-GB" sz="1200" smtClean="0">
                <a:solidFill>
                  <a:srgbClr val="000000"/>
                </a:solidFill>
              </a:rPr>
            </a:br>
            <a:r>
              <a:rPr lang="en-GB" sz="1200" smtClean="0">
                <a:solidFill>
                  <a:srgbClr val="000000"/>
                </a:solidFill>
              </a:rPr>
              <a:t>&amp; JUDGMENT</a:t>
            </a:r>
          </a:p>
        </p:txBody>
      </p:sp>
      <p:sp>
        <p:nvSpPr>
          <p:cNvPr id="21523" name="Text Box 19"/>
          <p:cNvSpPr txBox="1">
            <a:spLocks noChangeArrowheads="1"/>
          </p:cNvSpPr>
          <p:nvPr/>
        </p:nvSpPr>
        <p:spPr bwMode="auto">
          <a:xfrm>
            <a:off x="1187450" y="56610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WINE</a:t>
            </a:r>
          </a:p>
        </p:txBody>
      </p:sp>
      <p:sp>
        <p:nvSpPr>
          <p:cNvPr id="21524" name="Text Box 20"/>
          <p:cNvSpPr txBox="1">
            <a:spLocks noChangeArrowheads="1"/>
          </p:cNvSpPr>
          <p:nvPr/>
        </p:nvSpPr>
        <p:spPr bwMode="auto">
          <a:xfrm>
            <a:off x="2555875" y="4365625"/>
            <a:ext cx="935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dirty="0" smtClean="0">
                <a:solidFill>
                  <a:srgbClr val="FF0000"/>
                </a:solidFill>
              </a:rPr>
              <a:t>FIRE</a:t>
            </a:r>
          </a:p>
        </p:txBody>
      </p:sp>
      <p:sp>
        <p:nvSpPr>
          <p:cNvPr id="21525" name="Text Box 21"/>
          <p:cNvSpPr txBox="1">
            <a:spLocks noChangeArrowheads="1"/>
          </p:cNvSpPr>
          <p:nvPr/>
        </p:nvSpPr>
        <p:spPr bwMode="auto">
          <a:xfrm>
            <a:off x="4427538" y="2781300"/>
            <a:ext cx="935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GB" b="1" smtClean="0">
                <a:solidFill>
                  <a:srgbClr val="FF0000"/>
                </a:solidFill>
              </a:rPr>
              <a:t>WIND</a:t>
            </a:r>
          </a:p>
        </p:txBody>
      </p:sp>
      <p:sp>
        <p:nvSpPr>
          <p:cNvPr id="21526" name="Text Box 22"/>
          <p:cNvSpPr txBox="1">
            <a:spLocks noChangeArrowheads="1"/>
          </p:cNvSpPr>
          <p:nvPr/>
        </p:nvSpPr>
        <p:spPr bwMode="auto">
          <a:xfrm>
            <a:off x="1475581" y="188982"/>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GB" sz="3600" dirty="0" smtClean="0">
                <a:solidFill>
                  <a:srgbClr val="009900"/>
                </a:solidFill>
                <a:effectLst>
                  <a:outerShdw blurRad="38100" dist="38100" dir="2700000" algn="tl">
                    <a:srgbClr val="C0C0C0"/>
                  </a:outerShdw>
                </a:effectLst>
              </a:rPr>
              <a:t>Prophetic Timetable</a:t>
            </a:r>
          </a:p>
        </p:txBody>
      </p:sp>
      <p:sp>
        <p:nvSpPr>
          <p:cNvPr id="21527" name="Text Box 23"/>
          <p:cNvSpPr txBox="1">
            <a:spLocks noChangeArrowheads="1"/>
          </p:cNvSpPr>
          <p:nvPr/>
        </p:nvSpPr>
        <p:spPr bwMode="auto">
          <a:xfrm>
            <a:off x="107950" y="908050"/>
            <a:ext cx="41767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GB" dirty="0" smtClean="0">
                <a:solidFill>
                  <a:srgbClr val="000000"/>
                </a:solidFill>
              </a:rPr>
              <a:t>Acts 2  Wine, Fire, Wind</a:t>
            </a:r>
          </a:p>
          <a:p>
            <a:pPr fontAlgn="base">
              <a:spcBef>
                <a:spcPct val="50000"/>
              </a:spcBef>
              <a:spcAft>
                <a:spcPct val="0"/>
              </a:spcAft>
            </a:pPr>
            <a:r>
              <a:rPr lang="en-GB" dirty="0" smtClean="0">
                <a:solidFill>
                  <a:srgbClr val="000000"/>
                </a:solidFill>
              </a:rPr>
              <a:t>Early Rain – Latter Rain</a:t>
            </a:r>
          </a:p>
          <a:p>
            <a:pPr fontAlgn="base">
              <a:spcBef>
                <a:spcPct val="50000"/>
              </a:spcBef>
              <a:spcAft>
                <a:spcPct val="0"/>
              </a:spcAft>
            </a:pPr>
            <a:r>
              <a:rPr lang="en-GB" dirty="0" smtClean="0">
                <a:solidFill>
                  <a:srgbClr val="000000"/>
                </a:solidFill>
              </a:rPr>
              <a:t>Former Glory – Latter Glory</a:t>
            </a:r>
          </a:p>
        </p:txBody>
      </p:sp>
      <p:cxnSp>
        <p:nvCxnSpPr>
          <p:cNvPr id="3" name="Straight Arrow Connector 2"/>
          <p:cNvCxnSpPr/>
          <p:nvPr/>
        </p:nvCxnSpPr>
        <p:spPr bwMode="auto">
          <a:xfrm>
            <a:off x="2411760" y="2050904"/>
            <a:ext cx="0" cy="1481931"/>
          </a:xfrm>
          <a:prstGeom prst="straightConnector1">
            <a:avLst/>
          </a:prstGeom>
          <a:solidFill>
            <a:schemeClr val="accent1"/>
          </a:solidFill>
          <a:ln w="666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74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2.04025E-6 L 0.06302 -0.00139 " pathEditMode="relative" rAng="0" ptsTypes="AA">
                                      <p:cBhvr>
                                        <p:cTn id="6" dur="2000" fill="hold"/>
                                        <p:tgtEl>
                                          <p:spTgt spid="3"/>
                                        </p:tgtEl>
                                        <p:attrNameLst>
                                          <p:attrName>ppt_x</p:attrName>
                                          <p:attrName>ppt_y</p:attrName>
                                        </p:attrNameLst>
                                      </p:cBhvr>
                                      <p:rCtr x="3142"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2013</a:t>
            </a:r>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effectLst>
                  <a:outerShdw blurRad="38100" dist="38100" dir="2700000" algn="ctr" rotWithShape="0">
                    <a:schemeClr val="tx1"/>
                  </a:outerShdw>
                </a:effectLst>
              </a:rPr>
              <a:t>I went to the garden of God and was directed to look at a golden mountain</a:t>
            </a:r>
          </a:p>
          <a:p>
            <a:r>
              <a:rPr lang="en-GB" sz="4400" dirty="0" smtClean="0">
                <a:effectLst>
                  <a:outerShdw blurRad="38100" dist="38100" dir="2700000" algn="ctr" rotWithShape="0">
                    <a:schemeClr val="tx1"/>
                  </a:outerShdw>
                </a:effectLst>
              </a:rPr>
              <a:t>I went to the top of that mountain and met </a:t>
            </a:r>
            <a:r>
              <a:rPr lang="en-GB" sz="4400" dirty="0" err="1" smtClean="0">
                <a:effectLst>
                  <a:outerShdw blurRad="38100" dist="38100" dir="2700000" algn="ctr" rotWithShape="0">
                    <a:schemeClr val="tx1"/>
                  </a:outerShdw>
                </a:effectLst>
              </a:rPr>
              <a:t>Metatron</a:t>
            </a:r>
            <a:r>
              <a:rPr lang="en-GB" sz="4400" dirty="0" smtClean="0">
                <a:effectLst>
                  <a:outerShdw blurRad="38100" dist="38100" dir="2700000" algn="ctr" rotWithShape="0">
                    <a:schemeClr val="tx1"/>
                  </a:outerShdw>
                </a:effectLst>
              </a:rPr>
              <a:t> chief angel of the angelic order </a:t>
            </a:r>
            <a:r>
              <a:rPr lang="en-GB" sz="4400" dirty="0" err="1">
                <a:effectLst>
                  <a:outerShdw blurRad="38100" dist="38100" dir="2700000" algn="ctr" rotWithShape="0">
                    <a:schemeClr val="tx1"/>
                  </a:outerShdw>
                </a:effectLst>
              </a:rPr>
              <a:t>C</a:t>
            </a:r>
            <a:r>
              <a:rPr lang="en-GB" sz="4400" dirty="0" err="1" smtClean="0">
                <a:effectLst>
                  <a:outerShdw blurRad="38100" dist="38100" dir="2700000" algn="ctr" rotWithShape="0">
                    <a:schemeClr val="tx1"/>
                  </a:outerShdw>
                </a:effectLst>
              </a:rPr>
              <a:t>hayoth</a:t>
            </a:r>
            <a:r>
              <a:rPr lang="en-GB" sz="4400" dirty="0" smtClean="0">
                <a:effectLst>
                  <a:outerShdw blurRad="38100" dist="38100" dir="2700000" algn="ctr" rotWithShape="0">
                    <a:schemeClr val="tx1"/>
                  </a:outerShdw>
                </a:effectLst>
              </a:rPr>
              <a:t> – living creatures</a:t>
            </a:r>
          </a:p>
          <a:p>
            <a:r>
              <a:rPr lang="en-GB" sz="4400" dirty="0" smtClean="0">
                <a:effectLst>
                  <a:outerShdw blurRad="38100" dist="38100" dir="2700000" algn="ctr" rotWithShape="0">
                    <a:schemeClr val="tx1"/>
                  </a:outerShdw>
                </a:effectLst>
              </a:rPr>
              <a:t>He gave me a golden key to open up the realms of heaven to those who are truly hungry and seeking</a:t>
            </a:r>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3049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normAutofit/>
          </a:bodyPr>
          <a:lstStyle/>
          <a:p>
            <a:r>
              <a:rPr lang="en-GB" sz="4200" dirty="0" smtClean="0">
                <a:effectLst>
                  <a:outerShdw blurRad="50800" dist="38100" dir="8100000" algn="tr" rotWithShape="0">
                    <a:prstClr val="black">
                      <a:alpha val="40000"/>
                    </a:prstClr>
                  </a:outerShdw>
                </a:effectLst>
              </a:rPr>
              <a:t>You </a:t>
            </a:r>
            <a:r>
              <a:rPr lang="en-GB" sz="4200" dirty="0">
                <a:effectLst>
                  <a:outerShdw blurRad="50800" dist="38100" dir="8100000" algn="tr" rotWithShape="0">
                    <a:prstClr val="black">
                      <a:alpha val="40000"/>
                    </a:prstClr>
                  </a:outerShdw>
                </a:effectLst>
              </a:rPr>
              <a:t>must </a:t>
            </a:r>
            <a:r>
              <a:rPr lang="en-GB" sz="4200" dirty="0" smtClean="0">
                <a:effectLst>
                  <a:outerShdw blurRad="50800" dist="38100" dir="8100000" algn="tr" rotWithShape="0">
                    <a:prstClr val="black">
                      <a:alpha val="40000"/>
                    </a:prstClr>
                  </a:outerShdw>
                </a:effectLst>
              </a:rPr>
              <a:t>use </a:t>
            </a:r>
            <a:r>
              <a:rPr lang="en-GB" sz="4200" dirty="0">
                <a:effectLst>
                  <a:outerShdw blurRad="50800" dist="38100" dir="8100000" algn="tr" rotWithShape="0">
                    <a:prstClr val="black">
                      <a:alpha val="40000"/>
                    </a:prstClr>
                  </a:outerShdw>
                </a:effectLst>
              </a:rPr>
              <a:t>the golden key to lead people into the realms of heaven until they are able to engage with wisdom where the paths meet and the doors will be opened. </a:t>
            </a:r>
          </a:p>
          <a:p>
            <a:r>
              <a:rPr lang="en-GB" sz="4200" dirty="0">
                <a:effectLst>
                  <a:outerShdw blurRad="50800" dist="38100" dir="8100000" algn="tr" rotWithShape="0">
                    <a:prstClr val="black">
                      <a:alpha val="40000"/>
                    </a:prstClr>
                  </a:outerShdw>
                </a:effectLst>
              </a:rPr>
              <a:t>There is a process to follow a </a:t>
            </a:r>
            <a:r>
              <a:rPr lang="en-GB" sz="4200" dirty="0" smtClean="0">
                <a:effectLst>
                  <a:outerShdw blurRad="50800" dist="38100" dir="8100000" algn="tr" rotWithShape="0">
                    <a:prstClr val="black">
                      <a:alpha val="40000"/>
                    </a:prstClr>
                  </a:outerShdw>
                </a:effectLst>
              </a:rPr>
              <a:t>strategy </a:t>
            </a:r>
            <a:r>
              <a:rPr lang="en-GB" sz="4200" dirty="0">
                <a:effectLst>
                  <a:outerShdw blurRad="50800" dist="38100" dir="8100000" algn="tr" rotWithShape="0">
                    <a:prstClr val="black">
                      <a:alpha val="40000"/>
                    </a:prstClr>
                  </a:outerShdw>
                </a:effectLst>
              </a:rPr>
              <a:t>to reveal. Having established authority 3-7-12 and removed the rotten fruit. </a:t>
            </a:r>
          </a:p>
          <a:p>
            <a:endParaRPr lang="en-GB"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838574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a:bodyPr>
          <a:lstStyle/>
          <a:p>
            <a:pPr>
              <a:lnSpc>
                <a:spcPct val="110000"/>
              </a:lnSpc>
              <a:spcBef>
                <a:spcPts val="600"/>
              </a:spcBef>
            </a:pPr>
            <a:r>
              <a:rPr lang="en-GB" sz="4400" dirty="0" smtClean="0">
                <a:effectLst>
                  <a:outerShdw blurRad="38100" dist="38100" dir="2700000" algn="ctr" rotWithShape="0">
                    <a:schemeClr val="tx1"/>
                  </a:outerShdw>
                </a:effectLst>
              </a:rPr>
              <a:t>1. </a:t>
            </a:r>
            <a:r>
              <a:rPr lang="en-GB" sz="4400" dirty="0">
                <a:effectLst>
                  <a:outerShdw blurRad="38100" dist="38100" dir="2700000" algn="ctr" rotWithShape="0">
                    <a:schemeClr val="tx1"/>
                  </a:outerShdw>
                </a:effectLst>
              </a:rPr>
              <a:t>Present the vision unveil the full picture. </a:t>
            </a:r>
          </a:p>
          <a:p>
            <a:pPr>
              <a:lnSpc>
                <a:spcPct val="110000"/>
              </a:lnSpc>
              <a:spcBef>
                <a:spcPts val="600"/>
              </a:spcBef>
            </a:pPr>
            <a:r>
              <a:rPr lang="en-GB" sz="4400" dirty="0">
                <a:effectLst>
                  <a:outerShdw blurRad="38100" dist="38100" dir="2700000" algn="ctr" rotWithShape="0">
                    <a:schemeClr val="tx1"/>
                  </a:outerShdw>
                </a:effectLst>
              </a:rPr>
              <a:t>2. Develop the 2 pathways</a:t>
            </a:r>
          </a:p>
          <a:p>
            <a:pPr>
              <a:lnSpc>
                <a:spcPct val="110000"/>
              </a:lnSpc>
              <a:spcBef>
                <a:spcPts val="600"/>
              </a:spcBef>
            </a:pPr>
            <a:r>
              <a:rPr lang="en-GB" sz="4400" dirty="0">
                <a:effectLst>
                  <a:outerShdw blurRad="38100" dist="38100" dir="2700000" algn="ctr" rotWithShape="0">
                    <a:schemeClr val="tx1"/>
                  </a:outerShdw>
                </a:effectLst>
              </a:rPr>
              <a:t>3. Establish the equipping track</a:t>
            </a:r>
          </a:p>
          <a:p>
            <a:pPr>
              <a:lnSpc>
                <a:spcPct val="110000"/>
              </a:lnSpc>
              <a:spcBef>
                <a:spcPts val="600"/>
              </a:spcBef>
            </a:pPr>
            <a:r>
              <a:rPr lang="en-GB" sz="4400" dirty="0">
                <a:effectLst>
                  <a:outerShdw blurRad="38100" dist="38100" dir="2700000" algn="ctr" rotWithShape="0">
                    <a:schemeClr val="tx1"/>
                  </a:outerShdw>
                </a:effectLst>
              </a:rPr>
              <a:t>4. Unveil the 4 </a:t>
            </a:r>
            <a:r>
              <a:rPr lang="en-GB" sz="4400" dirty="0" smtClean="0">
                <a:effectLst>
                  <a:outerShdw blurRad="38100" dist="38100" dir="2700000" algn="ctr" rotWithShape="0">
                    <a:schemeClr val="tx1"/>
                  </a:outerShdw>
                </a:effectLst>
              </a:rPr>
              <a:t>chambers, garden, dance floor, soaking room, </a:t>
            </a:r>
            <a:r>
              <a:rPr lang="en-GB" sz="4400" dirty="0">
                <a:effectLst>
                  <a:outerShdw blurRad="38100" dist="38100" dir="2700000" algn="ctr" rotWithShape="0">
                    <a:schemeClr val="tx1"/>
                  </a:outerShdw>
                </a:effectLst>
              </a:rPr>
              <a:t>culminating in the marriage under the </a:t>
            </a:r>
            <a:r>
              <a:rPr lang="en-GB" sz="4400" dirty="0" err="1" smtClean="0">
                <a:effectLst>
                  <a:outerShdw blurRad="38100" dist="38100" dir="2700000" algn="ctr" rotWithShape="0">
                    <a:schemeClr val="tx1"/>
                  </a:outerShdw>
                </a:effectLst>
              </a:rPr>
              <a:t>huppah</a:t>
            </a:r>
            <a:r>
              <a:rPr lang="en-GB" sz="4400" dirty="0" smtClean="0">
                <a:effectLst>
                  <a:outerShdw blurRad="38100" dist="38100" dir="2700000" algn="ctr" rotWithShape="0">
                    <a:schemeClr val="tx1"/>
                  </a:outerShdw>
                </a:effectLst>
              </a:rPr>
              <a:t> </a:t>
            </a:r>
            <a:r>
              <a:rPr lang="en-GB" sz="4400" dirty="0">
                <a:effectLst>
                  <a:outerShdw blurRad="38100" dist="38100" dir="2700000" algn="ctr" rotWithShape="0">
                    <a:schemeClr val="tx1"/>
                  </a:outerShdw>
                </a:effectLst>
              </a:rPr>
              <a:t>covering of the sound of heaven. </a:t>
            </a:r>
          </a:p>
        </p:txBody>
      </p:sp>
    </p:spTree>
    <p:extLst>
      <p:ext uri="{BB962C8B-B14F-4D97-AF65-F5344CB8AC3E}">
        <p14:creationId xmlns:p14="http://schemas.microsoft.com/office/powerpoint/2010/main" val="11587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85000" lnSpcReduction="20000"/>
          </a:bodyPr>
          <a:lstStyle/>
          <a:p>
            <a:pPr>
              <a:lnSpc>
                <a:spcPct val="120000"/>
              </a:lnSpc>
              <a:spcBef>
                <a:spcPts val="600"/>
              </a:spcBef>
            </a:pPr>
            <a:r>
              <a:rPr lang="en-GB" sz="4400" dirty="0" smtClean="0">
                <a:effectLst>
                  <a:outerShdw blurRad="38100" dist="38100" dir="2700000" algn="ctr" rotWithShape="0">
                    <a:schemeClr val="tx1"/>
                  </a:outerShdw>
                </a:effectLst>
              </a:rPr>
              <a:t>5</a:t>
            </a:r>
            <a:r>
              <a:rPr lang="en-GB" sz="4400" dirty="0">
                <a:effectLst>
                  <a:outerShdw blurRad="38100" dist="38100" dir="2700000" algn="ctr" rotWithShape="0">
                    <a:schemeClr val="tx1"/>
                  </a:outerShdw>
                </a:effectLst>
              </a:rPr>
              <a:t>. Engage the new sounds and frequencies that I am releasing from heaven. The restoration Sounds of the key of David in the tabernacle of David. </a:t>
            </a:r>
          </a:p>
          <a:p>
            <a:pPr>
              <a:lnSpc>
                <a:spcPct val="120000"/>
              </a:lnSpc>
              <a:spcBef>
                <a:spcPts val="600"/>
              </a:spcBef>
            </a:pPr>
            <a:r>
              <a:rPr lang="en-GB" sz="4400" dirty="0">
                <a:effectLst>
                  <a:outerShdw blurRad="38100" dist="38100" dir="2700000" algn="ctr" rotWithShape="0">
                    <a:schemeClr val="tx1"/>
                  </a:outerShdw>
                </a:effectLst>
              </a:rPr>
              <a:t>6. Engage 7 spirits of God and the 12 Counsellors</a:t>
            </a:r>
          </a:p>
          <a:p>
            <a:pPr>
              <a:lnSpc>
                <a:spcPct val="120000"/>
              </a:lnSpc>
              <a:spcBef>
                <a:spcPts val="600"/>
              </a:spcBef>
            </a:pPr>
            <a:r>
              <a:rPr lang="en-GB" sz="4400" dirty="0" smtClean="0">
                <a:effectLst>
                  <a:outerShdw blurRad="38100" dist="38100" dir="2700000" algn="ctr" rotWithShape="0">
                    <a:schemeClr val="tx1"/>
                  </a:outerShdw>
                </a:effectLst>
              </a:rPr>
              <a:t>7</a:t>
            </a:r>
            <a:r>
              <a:rPr lang="en-GB" sz="4400" dirty="0">
                <a:effectLst>
                  <a:outerShdw blurRad="38100" dist="38100" dir="2700000" algn="ctr" rotWithShape="0">
                    <a:schemeClr val="tx1"/>
                  </a:outerShdw>
                </a:effectLst>
              </a:rPr>
              <a:t>. Align yourselves with the 4 faces of God and the living Creatures to create the vacuum that will draw heaven to </a:t>
            </a:r>
            <a:r>
              <a:rPr lang="en-GB" sz="4400" dirty="0" smtClean="0">
                <a:effectLst>
                  <a:outerShdw blurRad="38100" dist="38100" dir="2700000" algn="ctr" rotWithShape="0">
                    <a:schemeClr val="tx1"/>
                  </a:outerShdw>
                </a:effectLst>
              </a:rPr>
              <a:t>earth.</a:t>
            </a:r>
          </a:p>
          <a:p>
            <a:pPr>
              <a:lnSpc>
                <a:spcPct val="120000"/>
              </a:lnSpc>
              <a:spcBef>
                <a:spcPts val="600"/>
              </a:spcBef>
            </a:pPr>
            <a:r>
              <a:rPr lang="en-GB" sz="4400" dirty="0" smtClean="0">
                <a:effectLst>
                  <a:outerShdw blurRad="38100" dist="38100" dir="2700000" algn="ctr" rotWithShape="0">
                    <a:schemeClr val="tx1"/>
                  </a:outerShdw>
                </a:effectLst>
              </a:rPr>
              <a:t>Sealed </a:t>
            </a:r>
            <a:r>
              <a:rPr lang="en-GB" sz="4400" dirty="0">
                <a:effectLst>
                  <a:outerShdw blurRad="38100" dist="38100" dir="2700000" algn="ctr" rotWithShape="0">
                    <a:schemeClr val="tx1"/>
                  </a:outerShdw>
                </a:effectLst>
              </a:rPr>
              <a:t>Lion ox eagle approved for action</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17806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87" y="58011"/>
            <a:ext cx="8784976" cy="850709"/>
          </a:xfrm>
        </p:spPr>
        <p:txBody>
          <a:bodyPr/>
          <a:lstStyle/>
          <a:p>
            <a:r>
              <a:rPr lang="en-GB" dirty="0"/>
              <a:t>Review 2014</a:t>
            </a:r>
            <a:endParaRPr lang="en-GB" dirty="0">
              <a:effectLst>
                <a:outerShdw blurRad="38100" dist="38100" dir="2700000" algn="tl">
                  <a:srgbClr val="000000"/>
                </a:outerShdw>
              </a:effectLst>
            </a:endParaRPr>
          </a:p>
        </p:txBody>
      </p:sp>
      <p:sp>
        <p:nvSpPr>
          <p:cNvPr id="3" name="Content Placeholder 2"/>
          <p:cNvSpPr>
            <a:spLocks noGrp="1"/>
          </p:cNvSpPr>
          <p:nvPr>
            <p:ph idx="1"/>
          </p:nvPr>
        </p:nvSpPr>
        <p:spPr>
          <a:xfrm>
            <a:off x="0" y="1052736"/>
            <a:ext cx="9144000" cy="5805264"/>
          </a:xfrm>
        </p:spPr>
        <p:txBody>
          <a:bodyPr/>
          <a:lstStyle/>
          <a:p>
            <a:r>
              <a:rPr lang="en-GB" sz="4800" dirty="0">
                <a:effectLst>
                  <a:outerShdw blurRad="50800" dist="38100" dir="8100000" algn="tr" rotWithShape="0">
                    <a:prstClr val="black">
                      <a:alpha val="40000"/>
                    </a:prstClr>
                  </a:outerShdw>
                </a:effectLst>
              </a:rPr>
              <a:t>Scroll of destiny I saw the world as a globe I saw the establishing of bends of 3 over the globe and the globe began to spin clockwise and then stop and spin anticlockwise and I saw arrows begin to fly from the globe and land here</a:t>
            </a:r>
            <a:r>
              <a:rPr lang="en-GB" dirty="0">
                <a:effectLst>
                  <a:outerShdw blurRad="50800" dist="38100" dir="8100000" algn="tr" rotWithShape="0">
                    <a:prstClr val="black">
                      <a:alpha val="40000"/>
                    </a:prstClr>
                  </a:outerShdw>
                </a:effectLst>
              </a:rPr>
              <a:t>. </a:t>
            </a:r>
          </a:p>
        </p:txBody>
      </p:sp>
    </p:spTree>
    <p:extLst>
      <p:ext uri="{BB962C8B-B14F-4D97-AF65-F5344CB8AC3E}">
        <p14:creationId xmlns:p14="http://schemas.microsoft.com/office/powerpoint/2010/main" val="6743074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Autofit/>
          </a:bodyPr>
          <a:lstStyle/>
          <a:p>
            <a:pPr>
              <a:spcBef>
                <a:spcPts val="0"/>
              </a:spcBef>
            </a:pPr>
            <a:r>
              <a:rPr lang="en-GB" dirty="0" smtClean="0">
                <a:effectLst>
                  <a:outerShdw blurRad="38100" dist="38100" dir="2700000" algn="ctr" rotWithShape="0">
                    <a:schemeClr val="tx1"/>
                  </a:outerShdw>
                </a:effectLst>
              </a:rPr>
              <a:t>Engagi</a:t>
            </a:r>
            <a:r>
              <a:rPr lang="en-GB" dirty="0" smtClean="0">
                <a:effectLst>
                  <a:outerShdw blurRad="38100" dist="38100" dir="2700000" algn="ctr" rotWithShape="0">
                    <a:schemeClr val="tx1"/>
                  </a:outerShdw>
                </a:effectLst>
              </a:rPr>
              <a:t>ng God on the heavenly pathways of relationship and responsibility manual</a:t>
            </a:r>
            <a:endParaRPr lang="en-GB" dirty="0" smtClean="0">
              <a:effectLst>
                <a:outerShdw blurRad="38100" dist="38100" dir="2700000" algn="ctr" rotWithShape="0">
                  <a:schemeClr val="tx1"/>
                </a:outerShdw>
              </a:effectLst>
            </a:endParaRPr>
          </a:p>
          <a:p>
            <a:pPr>
              <a:spcBef>
                <a:spcPts val="0"/>
              </a:spcBef>
            </a:pPr>
            <a:r>
              <a:rPr lang="en-GB" dirty="0" smtClean="0">
                <a:effectLst>
                  <a:outerShdw blurRad="38100" dist="38100" dir="2700000" algn="ctr" rotWithShape="0">
                    <a:schemeClr val="tx1"/>
                  </a:outerShdw>
                </a:effectLst>
              </a:rPr>
              <a:t>June recruit for alpha test group</a:t>
            </a:r>
          </a:p>
          <a:p>
            <a:pPr>
              <a:spcBef>
                <a:spcPts val="0"/>
              </a:spcBef>
            </a:pPr>
            <a:r>
              <a:rPr lang="en-GB" dirty="0" smtClean="0">
                <a:effectLst>
                  <a:outerShdw blurRad="38100" dist="38100" dir="2700000" algn="ctr" rotWithShape="0">
                    <a:schemeClr val="tx1"/>
                  </a:outerShdw>
                </a:effectLst>
              </a:rPr>
              <a:t>200 people launched in August </a:t>
            </a:r>
          </a:p>
          <a:p>
            <a:pPr>
              <a:spcBef>
                <a:spcPts val="0"/>
              </a:spcBef>
            </a:pPr>
            <a:r>
              <a:rPr lang="en-GB" dirty="0" smtClean="0">
                <a:effectLst>
                  <a:outerShdw blurRad="38100" dist="38100" dir="2700000" algn="ctr" rotWithShape="0">
                    <a:schemeClr val="tx1"/>
                  </a:outerShdw>
                </a:effectLst>
              </a:rPr>
              <a:t>2 modules</a:t>
            </a:r>
          </a:p>
          <a:p>
            <a:pPr>
              <a:spcBef>
                <a:spcPts val="0"/>
              </a:spcBef>
            </a:pPr>
            <a:r>
              <a:rPr lang="en-GB" dirty="0" smtClean="0">
                <a:effectLst>
                  <a:outerShdw blurRad="38100" dist="38100" dir="2700000" algn="ctr" rotWithShape="0">
                    <a:schemeClr val="tx1"/>
                  </a:outerShdw>
                </a:effectLst>
              </a:rPr>
              <a:t>20 new mentoring groups</a:t>
            </a:r>
          </a:p>
          <a:p>
            <a:pPr>
              <a:spcBef>
                <a:spcPts val="0"/>
              </a:spcBef>
            </a:pPr>
            <a:r>
              <a:rPr lang="en-GB" dirty="0" smtClean="0">
                <a:effectLst>
                  <a:outerShdw blurRad="38100" dist="38100" dir="2700000" algn="ctr" rotWithShape="0">
                    <a:schemeClr val="tx1"/>
                  </a:outerShdw>
                </a:effectLst>
              </a:rPr>
              <a:t>Recruit for beta groups next year</a:t>
            </a:r>
          </a:p>
          <a:p>
            <a:pPr>
              <a:spcBef>
                <a:spcPts val="0"/>
              </a:spcBef>
            </a:pPr>
            <a:r>
              <a:rPr lang="en-GB" dirty="0" smtClean="0">
                <a:effectLst>
                  <a:outerShdw blurRad="38100" dist="38100" dir="2700000" algn="ctr" rotWithShape="0">
                    <a:schemeClr val="tx1"/>
                  </a:outerShdw>
                </a:effectLst>
              </a:rPr>
              <a:t>New leaders in transition support group</a:t>
            </a:r>
            <a:endParaRPr lang="en-GB"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7137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2013</a:t>
            </a:r>
          </a:p>
        </p:txBody>
      </p:sp>
      <p:sp>
        <p:nvSpPr>
          <p:cNvPr id="3" name="Content Placeholder 2"/>
          <p:cNvSpPr>
            <a:spLocks noGrp="1"/>
          </p:cNvSpPr>
          <p:nvPr>
            <p:ph idx="1"/>
          </p:nvPr>
        </p:nvSpPr>
        <p:spPr>
          <a:xfrm>
            <a:off x="0" y="836712"/>
            <a:ext cx="9144000" cy="6021288"/>
          </a:xfrm>
        </p:spPr>
        <p:txBody>
          <a:bodyPr>
            <a:normAutofit fontScale="92500"/>
          </a:bodyPr>
          <a:lstStyle/>
          <a:p>
            <a:pPr>
              <a:lnSpc>
                <a:spcPct val="110000"/>
              </a:lnSpc>
              <a:spcBef>
                <a:spcPts val="600"/>
              </a:spcBef>
            </a:pPr>
            <a:r>
              <a:rPr lang="en-GB" sz="4400" dirty="0" smtClean="0"/>
              <a:t>Supernatural mentoring with </a:t>
            </a:r>
            <a:r>
              <a:rPr lang="en-GB" sz="4400" dirty="0" smtClean="0"/>
              <a:t>1</a:t>
            </a:r>
            <a:r>
              <a:rPr lang="en-GB" sz="4400" dirty="0"/>
              <a:t>8</a:t>
            </a:r>
            <a:r>
              <a:rPr lang="en-GB" sz="4400" dirty="0" smtClean="0"/>
              <a:t> </a:t>
            </a:r>
            <a:r>
              <a:rPr lang="en-GB" sz="4400" dirty="0" smtClean="0"/>
              <a:t>groups in Europe and USA and Canada</a:t>
            </a:r>
          </a:p>
          <a:p>
            <a:pPr>
              <a:lnSpc>
                <a:spcPct val="110000"/>
              </a:lnSpc>
              <a:spcBef>
                <a:spcPts val="600"/>
              </a:spcBef>
            </a:pPr>
            <a:r>
              <a:rPr lang="en-GB" sz="4400" dirty="0" smtClean="0"/>
              <a:t>Mentoring a group of ex-students </a:t>
            </a:r>
            <a:r>
              <a:rPr lang="en-GB" sz="4400" dirty="0" smtClean="0"/>
              <a:t>who have</a:t>
            </a:r>
            <a:r>
              <a:rPr lang="en-GB" sz="4400" dirty="0" smtClean="0"/>
              <a:t> started </a:t>
            </a:r>
            <a:r>
              <a:rPr lang="en-GB" sz="4400" dirty="0" smtClean="0"/>
              <a:t>a church plant </a:t>
            </a:r>
            <a:endParaRPr lang="en-GB" sz="4400" dirty="0" smtClean="0"/>
          </a:p>
          <a:p>
            <a:pPr>
              <a:lnSpc>
                <a:spcPct val="110000"/>
              </a:lnSpc>
              <a:spcBef>
                <a:spcPts val="600"/>
              </a:spcBef>
            </a:pPr>
            <a:r>
              <a:rPr lang="en-GB" sz="4400" dirty="0" smtClean="0"/>
              <a:t>YOUTUBE </a:t>
            </a:r>
            <a:r>
              <a:rPr lang="en-GB" sz="4400" dirty="0" smtClean="0"/>
              <a:t>channel </a:t>
            </a:r>
            <a:r>
              <a:rPr lang="en-GB" sz="4400" dirty="0" smtClean="0"/>
              <a:t>200 to</a:t>
            </a:r>
            <a:r>
              <a:rPr lang="en-GB" sz="4400" dirty="0" smtClean="0"/>
              <a:t> 1347 </a:t>
            </a:r>
            <a:r>
              <a:rPr lang="en-GB" sz="4400" dirty="0" smtClean="0"/>
              <a:t>subscribers</a:t>
            </a:r>
          </a:p>
          <a:p>
            <a:pPr>
              <a:lnSpc>
                <a:spcPct val="110000"/>
              </a:lnSpc>
              <a:spcBef>
                <a:spcPts val="600"/>
              </a:spcBef>
            </a:pPr>
            <a:r>
              <a:rPr lang="en-GB" sz="4400" dirty="0" smtClean="0"/>
              <a:t>25 to 250+</a:t>
            </a:r>
            <a:r>
              <a:rPr lang="en-GB" sz="4400" dirty="0" smtClean="0"/>
              <a:t> </a:t>
            </a:r>
            <a:r>
              <a:rPr lang="en-GB" sz="4400" dirty="0" smtClean="0"/>
              <a:t>Mentoring videos </a:t>
            </a:r>
            <a:r>
              <a:rPr lang="en-GB" sz="4400" dirty="0" smtClean="0"/>
              <a:t> 115,774 views 1,770,000 minutes of viewing </a:t>
            </a:r>
            <a:r>
              <a:rPr lang="en-GB" sz="4400" dirty="0" smtClean="0"/>
              <a:t>time</a:t>
            </a:r>
            <a:endParaRPr lang="en-GB" sz="4400" dirty="0"/>
          </a:p>
        </p:txBody>
      </p:sp>
    </p:spTree>
    <p:extLst>
      <p:ext uri="{BB962C8B-B14F-4D97-AF65-F5344CB8AC3E}">
        <p14:creationId xmlns:p14="http://schemas.microsoft.com/office/powerpoint/2010/main" val="1007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lnSpc>
                <a:spcPct val="110000"/>
              </a:lnSpc>
              <a:spcBef>
                <a:spcPts val="600"/>
              </a:spcBef>
            </a:pPr>
            <a:r>
              <a:rPr lang="en-GB" sz="4400" dirty="0" smtClean="0"/>
              <a:t>Google plus 500 to 1000+ followers</a:t>
            </a:r>
          </a:p>
          <a:p>
            <a:pPr>
              <a:lnSpc>
                <a:spcPct val="110000"/>
              </a:lnSpc>
              <a:spcBef>
                <a:spcPts val="600"/>
              </a:spcBef>
            </a:pPr>
            <a:r>
              <a:rPr lang="en-GB" sz="4400" dirty="0" smtClean="0"/>
              <a:t>Facebook page 1344 friends</a:t>
            </a:r>
          </a:p>
          <a:p>
            <a:pPr>
              <a:lnSpc>
                <a:spcPct val="110000"/>
              </a:lnSpc>
              <a:spcBef>
                <a:spcPts val="600"/>
              </a:spcBef>
            </a:pPr>
            <a:r>
              <a:rPr lang="en-GB" sz="4400" dirty="0" smtClean="0"/>
              <a:t>Increase </a:t>
            </a:r>
            <a:r>
              <a:rPr lang="en-GB" sz="4400" dirty="0"/>
              <a:t>Blog views 46733 to </a:t>
            </a:r>
            <a:r>
              <a:rPr lang="en-GB" sz="4400" dirty="0" smtClean="0"/>
              <a:t>271,079</a:t>
            </a:r>
          </a:p>
          <a:p>
            <a:pPr>
              <a:lnSpc>
                <a:spcPct val="110000"/>
              </a:lnSpc>
              <a:spcBef>
                <a:spcPts val="600"/>
              </a:spcBef>
            </a:pPr>
            <a:r>
              <a:rPr lang="en-GB" sz="4400" dirty="0" smtClean="0"/>
              <a:t>Increase in website views for church and Resources site</a:t>
            </a:r>
          </a:p>
          <a:p>
            <a:pPr>
              <a:lnSpc>
                <a:spcPct val="110000"/>
              </a:lnSpc>
              <a:spcBef>
                <a:spcPts val="600"/>
              </a:spcBef>
            </a:pPr>
            <a:endParaRPr lang="en-GB" sz="4400" dirty="0" smtClean="0"/>
          </a:p>
          <a:p>
            <a:pPr>
              <a:lnSpc>
                <a:spcPct val="110000"/>
              </a:lnSpc>
              <a:spcBef>
                <a:spcPts val="600"/>
              </a:spcBef>
            </a:pPr>
            <a:endParaRPr lang="en-GB" sz="4400" dirty="0" smtClean="0"/>
          </a:p>
        </p:txBody>
      </p:sp>
    </p:spTree>
    <p:extLst>
      <p:ext uri="{BB962C8B-B14F-4D97-AF65-F5344CB8AC3E}">
        <p14:creationId xmlns:p14="http://schemas.microsoft.com/office/powerpoint/2010/main" val="15860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0643" cy="6813376"/>
          </a:xfrm>
          <a:prstGeom prst="rect">
            <a:avLst/>
          </a:prstGeom>
        </p:spPr>
      </p:pic>
    </p:spTree>
    <p:extLst>
      <p:ext uri="{BB962C8B-B14F-4D97-AF65-F5344CB8AC3E}">
        <p14:creationId xmlns:p14="http://schemas.microsoft.com/office/powerpoint/2010/main" val="4178852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6422224"/>
              </p:ext>
            </p:extLst>
          </p:nvPr>
        </p:nvGraphicFramePr>
        <p:xfrm>
          <a:off x="584714" y="836712"/>
          <a:ext cx="7810500" cy="480060"/>
        </p:xfrm>
        <a:graphic>
          <a:graphicData uri="http://schemas.openxmlformats.org/drawingml/2006/table">
            <a:tbl>
              <a:tblPr firstRow="1" firstCol="1" bandRow="1">
                <a:tableStyleId>{5C22544A-7EE6-4342-B048-85BDC9FD1C3A}</a:tableStyleId>
              </a:tblPr>
              <a:tblGrid>
                <a:gridCol w="1562100"/>
                <a:gridCol w="1562100"/>
                <a:gridCol w="1562100"/>
                <a:gridCol w="1562100"/>
                <a:gridCol w="1562100"/>
              </a:tblGrid>
              <a:tr h="0">
                <a:tc>
                  <a:txBody>
                    <a:bodyPr/>
                    <a:lstStyle/>
                    <a:p>
                      <a:pPr>
                        <a:spcAft>
                          <a:spcPts val="0"/>
                        </a:spcAft>
                      </a:pPr>
                      <a:r>
                        <a:rPr lang="en-GB" sz="1200" dirty="0">
                          <a:effectLst/>
                        </a:rPr>
                        <a:t>October, 2014</a:t>
                      </a:r>
                      <a:endParaRPr lang="en-GB" sz="1200" dirty="0">
                        <a:effectLst/>
                        <a:latin typeface="Times New Roman"/>
                        <a:ea typeface="Calibri"/>
                      </a:endParaRPr>
                    </a:p>
                  </a:txBody>
                  <a:tcPr marL="85725" marR="85725" marT="28575" marB="28575" anchor="ctr"/>
                </a:tc>
                <a:tc>
                  <a:txBody>
                    <a:bodyPr/>
                    <a:lstStyle/>
                    <a:p>
                      <a:pPr algn="r">
                        <a:spcAft>
                          <a:spcPts val="0"/>
                        </a:spcAft>
                      </a:pPr>
                      <a:r>
                        <a:rPr lang="en-GB" sz="1200" dirty="0">
                          <a:effectLst/>
                        </a:rPr>
                        <a:t>4,635</a:t>
                      </a:r>
                      <a:endParaRPr lang="en-GB" sz="1200" dirty="0">
                        <a:effectLst/>
                        <a:latin typeface="Times New Roman"/>
                        <a:ea typeface="Calibri"/>
                      </a:endParaRPr>
                    </a:p>
                  </a:txBody>
                  <a:tcPr marL="85725" marR="85725" marT="28575" marB="28575" anchor="ctr"/>
                </a:tc>
                <a:tc>
                  <a:txBody>
                    <a:bodyPr/>
                    <a:lstStyle/>
                    <a:p>
                      <a:pPr algn="r">
                        <a:spcAft>
                          <a:spcPts val="0"/>
                        </a:spcAft>
                      </a:pPr>
                      <a:r>
                        <a:rPr lang="en-GB" sz="1200">
                          <a:effectLst/>
                        </a:rPr>
                        <a:t>1,908</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6,501</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31.6 MB</a:t>
                      </a:r>
                      <a:endParaRPr lang="en-GB" sz="1200">
                        <a:effectLst/>
                        <a:latin typeface="Times New Roman"/>
                        <a:ea typeface="Calibri"/>
                      </a:endParaRPr>
                    </a:p>
                  </a:txBody>
                  <a:tcPr marL="85725" marR="85725" marT="28575" marB="28575" anchor="ctr"/>
                </a:tc>
              </a:tr>
              <a:tr h="0">
                <a:tc>
                  <a:txBody>
                    <a:bodyPr/>
                    <a:lstStyle/>
                    <a:p>
                      <a:pPr>
                        <a:spcAft>
                          <a:spcPts val="0"/>
                        </a:spcAft>
                      </a:pPr>
                      <a:r>
                        <a:rPr lang="en-GB" sz="1200" dirty="0">
                          <a:effectLst/>
                        </a:rPr>
                        <a:t>Total</a:t>
                      </a:r>
                      <a:endParaRPr lang="en-GB" sz="1200" dirty="0">
                        <a:effectLst/>
                        <a:latin typeface="Times New Roman"/>
                        <a:ea typeface="Calibri"/>
                      </a:endParaRPr>
                    </a:p>
                  </a:txBody>
                  <a:tcPr marL="85725" marR="85725" marT="28575" marB="28575" anchor="ctr"/>
                </a:tc>
                <a:tc>
                  <a:txBody>
                    <a:bodyPr/>
                    <a:lstStyle/>
                    <a:p>
                      <a:pPr algn="r">
                        <a:spcAft>
                          <a:spcPts val="0"/>
                        </a:spcAft>
                      </a:pPr>
                      <a:r>
                        <a:rPr lang="en-GB" sz="1200">
                          <a:effectLst/>
                        </a:rPr>
                        <a:t>4,635</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1,908</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a:effectLst/>
                        </a:rPr>
                        <a:t>6,501</a:t>
                      </a:r>
                      <a:endParaRPr lang="en-GB" sz="1200">
                        <a:effectLst/>
                        <a:latin typeface="Times New Roman"/>
                        <a:ea typeface="Calibri"/>
                      </a:endParaRPr>
                    </a:p>
                  </a:txBody>
                  <a:tcPr marL="85725" marR="85725" marT="28575" marB="28575" anchor="ctr"/>
                </a:tc>
                <a:tc>
                  <a:txBody>
                    <a:bodyPr/>
                    <a:lstStyle/>
                    <a:p>
                      <a:pPr algn="r">
                        <a:spcAft>
                          <a:spcPts val="0"/>
                        </a:spcAft>
                      </a:pPr>
                      <a:r>
                        <a:rPr lang="en-GB" sz="1200" dirty="0">
                          <a:effectLst/>
                        </a:rPr>
                        <a:t>31.6 MB</a:t>
                      </a:r>
                      <a:endParaRPr lang="en-GB" sz="1200" dirty="0">
                        <a:effectLst/>
                        <a:latin typeface="Times New Roman"/>
                        <a:ea typeface="Calibri"/>
                      </a:endParaRPr>
                    </a:p>
                  </a:txBody>
                  <a:tcPr marL="85725" marR="85725" marT="28575" marB="28575" anchor="ct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0" y="1412775"/>
            <a:ext cx="8949048" cy="5349673"/>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94974959"/>
              </p:ext>
            </p:extLst>
          </p:nvPr>
        </p:nvGraphicFramePr>
        <p:xfrm>
          <a:off x="539552" y="116632"/>
          <a:ext cx="8229600" cy="602870"/>
        </p:xfrm>
        <a:graphic>
          <a:graphicData uri="http://schemas.openxmlformats.org/drawingml/2006/table">
            <a:tbl>
              <a:tblPr firstRow="1" firstCol="1" bandRow="1">
                <a:tableStyleId>{5C22544A-7EE6-4342-B048-85BDC9FD1C3A}</a:tableStyleId>
              </a:tblPr>
              <a:tblGrid>
                <a:gridCol w="1645920"/>
                <a:gridCol w="1645920"/>
                <a:gridCol w="1645920"/>
                <a:gridCol w="1645920"/>
                <a:gridCol w="1645920"/>
              </a:tblGrid>
              <a:tr h="0">
                <a:tc>
                  <a:txBody>
                    <a:bodyPr/>
                    <a:lstStyle/>
                    <a:p>
                      <a:pPr>
                        <a:lnSpc>
                          <a:spcPts val="1200"/>
                        </a:lnSpc>
                        <a:spcAft>
                          <a:spcPts val="0"/>
                        </a:spcAft>
                      </a:pPr>
                      <a:r>
                        <a:rPr lang="en-GB" sz="850" dirty="0">
                          <a:effectLst/>
                        </a:rPr>
                        <a:t>January, 2014</a:t>
                      </a:r>
                      <a:endParaRPr lang="en-GB" sz="1200" dirty="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3,318</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1,507</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5,111</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c>
                  <a:txBody>
                    <a:bodyPr/>
                    <a:lstStyle/>
                    <a:p>
                      <a:pPr algn="r">
                        <a:lnSpc>
                          <a:spcPts val="1200"/>
                        </a:lnSpc>
                        <a:spcAft>
                          <a:spcPts val="0"/>
                        </a:spcAft>
                      </a:pPr>
                      <a:r>
                        <a:rPr lang="en-GB" sz="850">
                          <a:effectLst/>
                        </a:rPr>
                        <a:t>23.1 MB</a:t>
                      </a:r>
                      <a:endParaRPr lang="en-GB" sz="1200">
                        <a:effectLst/>
                      </a:endParaRPr>
                    </a:p>
                    <a:p>
                      <a:pPr algn="r">
                        <a:lnSpc>
                          <a:spcPts val="1350"/>
                        </a:lnSpc>
                        <a:spcAft>
                          <a:spcPts val="0"/>
                        </a:spcAft>
                      </a:pPr>
                      <a:r>
                        <a:rPr lang="en-GB" sz="850">
                          <a:effectLst/>
                        </a:rPr>
                        <a:t>100.00%</a:t>
                      </a:r>
                      <a:endParaRPr lang="en-GB" sz="1200">
                        <a:effectLst/>
                        <a:latin typeface="Times New Roman"/>
                        <a:ea typeface="Calibri"/>
                      </a:endParaRPr>
                    </a:p>
                  </a:txBody>
                  <a:tcPr marL="76200" marR="76200" marT="47625" marB="47625" anchor="ctr"/>
                </a:tc>
              </a:tr>
              <a:tr h="0">
                <a:tc>
                  <a:txBody>
                    <a:bodyPr/>
                    <a:lstStyle/>
                    <a:p>
                      <a:pPr algn="ctr">
                        <a:lnSpc>
                          <a:spcPts val="1200"/>
                        </a:lnSpc>
                        <a:spcAft>
                          <a:spcPts val="0"/>
                        </a:spcAft>
                      </a:pPr>
                      <a:r>
                        <a:rPr lang="en-GB" sz="850" dirty="0">
                          <a:effectLst/>
                        </a:rPr>
                        <a:t>Total</a:t>
                      </a:r>
                      <a:endParaRPr lang="en-GB" sz="1200" dirty="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a:effectLst/>
                        </a:rPr>
                        <a:t>3,318</a:t>
                      </a:r>
                      <a:endParaRPr lang="en-GB" sz="120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a:effectLst/>
                        </a:rPr>
                        <a:t>1,507</a:t>
                      </a:r>
                      <a:endParaRPr lang="en-GB" sz="120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a:effectLst/>
                        </a:rPr>
                        <a:t>5,111</a:t>
                      </a:r>
                      <a:endParaRPr lang="en-GB" sz="1200">
                        <a:effectLst/>
                        <a:latin typeface="Times New Roman"/>
                        <a:ea typeface="Calibri"/>
                      </a:endParaRPr>
                    </a:p>
                  </a:txBody>
                  <a:tcPr marL="57150" marR="57150" marT="28575" marB="28575" anchor="ctr"/>
                </a:tc>
                <a:tc>
                  <a:txBody>
                    <a:bodyPr/>
                    <a:lstStyle/>
                    <a:p>
                      <a:pPr algn="ctr">
                        <a:lnSpc>
                          <a:spcPts val="1200"/>
                        </a:lnSpc>
                        <a:spcAft>
                          <a:spcPts val="0"/>
                        </a:spcAft>
                      </a:pPr>
                      <a:r>
                        <a:rPr lang="en-GB" sz="850" dirty="0">
                          <a:effectLst/>
                        </a:rPr>
                        <a:t>23.1 MB</a:t>
                      </a:r>
                      <a:endParaRPr lang="en-GB" sz="1200" dirty="0">
                        <a:effectLst/>
                        <a:latin typeface="Times New Roman"/>
                        <a:ea typeface="Calibri"/>
                      </a:endParaRPr>
                    </a:p>
                  </a:txBody>
                  <a:tcPr marL="57150" marR="57150" marT="28575" marB="28575" anchor="ctr"/>
                </a:tc>
              </a:tr>
            </a:tbl>
          </a:graphicData>
        </a:graphic>
      </p:graphicFrame>
    </p:spTree>
    <p:extLst>
      <p:ext uri="{BB962C8B-B14F-4D97-AF65-F5344CB8AC3E}">
        <p14:creationId xmlns:p14="http://schemas.microsoft.com/office/powerpoint/2010/main" val="89382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2014</a:t>
            </a:r>
            <a:endParaRPr lang="en-GB" dirty="0"/>
          </a:p>
        </p:txBody>
      </p:sp>
      <p:sp>
        <p:nvSpPr>
          <p:cNvPr id="3" name="Content Placeholder 2"/>
          <p:cNvSpPr>
            <a:spLocks noGrp="1"/>
          </p:cNvSpPr>
          <p:nvPr>
            <p:ph idx="1"/>
          </p:nvPr>
        </p:nvSpPr>
        <p:spPr>
          <a:xfrm>
            <a:off x="0" y="836712"/>
            <a:ext cx="9144000" cy="6021288"/>
          </a:xfrm>
        </p:spPr>
        <p:txBody>
          <a:bodyPr>
            <a:normAutofit fontScale="85000" lnSpcReduction="20000"/>
          </a:bodyPr>
          <a:lstStyle/>
          <a:p>
            <a:pPr>
              <a:lnSpc>
                <a:spcPct val="120000"/>
              </a:lnSpc>
              <a:spcBef>
                <a:spcPts val="600"/>
              </a:spcBef>
            </a:pPr>
            <a:r>
              <a:rPr lang="en-GB" sz="4400" dirty="0" smtClean="0"/>
              <a:t>2010 	</a:t>
            </a:r>
            <a:r>
              <a:rPr lang="en-GB" sz="4400" dirty="0" smtClean="0"/>
              <a:t>2011 </a:t>
            </a:r>
            <a:r>
              <a:rPr lang="en-GB" sz="4400" dirty="0" smtClean="0"/>
              <a:t>	2012 	</a:t>
            </a:r>
            <a:r>
              <a:rPr lang="en-GB" sz="4400" dirty="0" smtClean="0"/>
              <a:t>2013	2014</a:t>
            </a:r>
            <a:endParaRPr lang="en-GB" sz="4400" dirty="0"/>
          </a:p>
          <a:p>
            <a:pPr>
              <a:lnSpc>
                <a:spcPct val="120000"/>
              </a:lnSpc>
              <a:spcBef>
                <a:spcPts val="600"/>
              </a:spcBef>
            </a:pPr>
            <a:r>
              <a:rPr lang="en-GB" sz="4400" dirty="0"/>
              <a:t>Eagle </a:t>
            </a:r>
            <a:r>
              <a:rPr lang="en-GB" sz="4400" dirty="0" smtClean="0"/>
              <a:t>	</a:t>
            </a:r>
            <a:r>
              <a:rPr lang="en-GB" sz="4400" dirty="0" smtClean="0"/>
              <a:t>Lion </a:t>
            </a:r>
            <a:r>
              <a:rPr lang="en-GB" sz="4400" dirty="0" smtClean="0"/>
              <a:t>	</a:t>
            </a:r>
            <a:r>
              <a:rPr lang="en-GB" sz="4400" dirty="0" smtClean="0"/>
              <a:t>	Ox </a:t>
            </a:r>
            <a:r>
              <a:rPr lang="en-GB" sz="4400" dirty="0" smtClean="0"/>
              <a:t>	</a:t>
            </a:r>
            <a:r>
              <a:rPr lang="en-GB" sz="4400" dirty="0" smtClean="0"/>
              <a:t>	Man		Eagle</a:t>
            </a:r>
            <a:endParaRPr lang="en-GB" sz="4400" dirty="0"/>
          </a:p>
          <a:p>
            <a:pPr>
              <a:lnSpc>
                <a:spcPct val="120000"/>
              </a:lnSpc>
              <a:spcBef>
                <a:spcPts val="600"/>
              </a:spcBef>
            </a:pPr>
            <a:r>
              <a:rPr lang="en-GB" sz="4400" dirty="0" smtClean="0"/>
              <a:t>2010 </a:t>
            </a:r>
            <a:r>
              <a:rPr lang="en-GB" sz="4400" dirty="0" smtClean="0"/>
              <a:t>books prophetic revelation opened heavenly realms opened</a:t>
            </a:r>
          </a:p>
          <a:p>
            <a:pPr>
              <a:lnSpc>
                <a:spcPct val="120000"/>
              </a:lnSpc>
              <a:spcBef>
                <a:spcPts val="600"/>
              </a:spcBef>
            </a:pPr>
            <a:r>
              <a:rPr lang="en-GB" sz="4400" dirty="0" smtClean="0"/>
              <a:t>2011 </a:t>
            </a:r>
            <a:r>
              <a:rPr lang="en-GB" sz="4400" dirty="0" smtClean="0"/>
              <a:t>Kingly Destiny </a:t>
            </a:r>
            <a:r>
              <a:rPr lang="en-GB" sz="4400" dirty="0" smtClean="0"/>
              <a:t>scroll revealed </a:t>
            </a:r>
            <a:endParaRPr lang="en-GB" sz="4400" dirty="0" smtClean="0"/>
          </a:p>
          <a:p>
            <a:pPr>
              <a:lnSpc>
                <a:spcPct val="120000"/>
              </a:lnSpc>
              <a:spcBef>
                <a:spcPts val="600"/>
              </a:spcBef>
            </a:pPr>
            <a:r>
              <a:rPr lang="en-GB" sz="4400" dirty="0" smtClean="0"/>
              <a:t>2012 </a:t>
            </a:r>
            <a:r>
              <a:rPr lang="en-GB" sz="4400" dirty="0"/>
              <a:t>T</a:t>
            </a:r>
            <a:r>
              <a:rPr lang="en-GB" sz="4400" dirty="0" smtClean="0"/>
              <a:t>ransformation </a:t>
            </a:r>
            <a:endParaRPr lang="en-GB" sz="4400" dirty="0"/>
          </a:p>
          <a:p>
            <a:pPr>
              <a:lnSpc>
                <a:spcPct val="120000"/>
              </a:lnSpc>
              <a:spcBef>
                <a:spcPts val="600"/>
              </a:spcBef>
            </a:pPr>
            <a:r>
              <a:rPr lang="en-GB" sz="4400" dirty="0" smtClean="0"/>
              <a:t>2013 </a:t>
            </a:r>
            <a:r>
              <a:rPr lang="en-GB" sz="4400" dirty="0"/>
              <a:t>Man - Priestly - alignment agreement between heaven &amp; </a:t>
            </a:r>
            <a:r>
              <a:rPr lang="en-GB" sz="4400" dirty="0" smtClean="0"/>
              <a:t>earth</a:t>
            </a:r>
          </a:p>
          <a:p>
            <a:pPr>
              <a:lnSpc>
                <a:spcPct val="120000"/>
              </a:lnSpc>
              <a:spcBef>
                <a:spcPts val="600"/>
              </a:spcBef>
            </a:pPr>
            <a:r>
              <a:rPr lang="en-GB" sz="4400" dirty="0"/>
              <a:t>2014 Eagle - Apostolic  </a:t>
            </a:r>
            <a:r>
              <a:rPr lang="en-GB" sz="4400" dirty="0" smtClean="0"/>
              <a:t>blueprint government</a:t>
            </a:r>
            <a:endParaRPr lang="en-GB" sz="4400" dirty="0"/>
          </a:p>
          <a:p>
            <a:pPr marL="0" indent="0">
              <a:spcBef>
                <a:spcPts val="1200"/>
              </a:spcBef>
              <a:buNone/>
            </a:pPr>
            <a:endParaRPr lang="en-GB" sz="4400" dirty="0"/>
          </a:p>
        </p:txBody>
      </p:sp>
    </p:spTree>
    <p:extLst>
      <p:ext uri="{BB962C8B-B14F-4D97-AF65-F5344CB8AC3E}">
        <p14:creationId xmlns:p14="http://schemas.microsoft.com/office/powerpoint/2010/main" val="68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15"/>
            <a:ext cx="9144000" cy="6843924"/>
          </a:xfrm>
          <a:prstGeom prst="rect">
            <a:avLst/>
          </a:prstGeom>
        </p:spPr>
      </p:pic>
    </p:spTree>
    <p:extLst>
      <p:ext uri="{BB962C8B-B14F-4D97-AF65-F5344CB8AC3E}">
        <p14:creationId xmlns:p14="http://schemas.microsoft.com/office/powerpoint/2010/main" val="2048861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5"/>
            <a:ext cx="9144000" cy="6816734"/>
          </a:xfrm>
          <a:prstGeom prst="rect">
            <a:avLst/>
          </a:prstGeom>
        </p:spPr>
      </p:pic>
    </p:spTree>
    <p:extLst>
      <p:ext uri="{BB962C8B-B14F-4D97-AF65-F5344CB8AC3E}">
        <p14:creationId xmlns:p14="http://schemas.microsoft.com/office/powerpoint/2010/main" val="60950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8" y="0"/>
            <a:ext cx="9167376" cy="6741368"/>
          </a:xfrm>
          <a:prstGeom prst="rect">
            <a:avLst/>
          </a:prstGeom>
        </p:spPr>
      </p:pic>
    </p:spTree>
    <p:extLst>
      <p:ext uri="{BB962C8B-B14F-4D97-AF65-F5344CB8AC3E}">
        <p14:creationId xmlns:p14="http://schemas.microsoft.com/office/powerpoint/2010/main" val="17886092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smtClean="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Review this </a:t>
            </a:r>
            <a:r>
              <a:rPr lang="en-GB" sz="4400" dirty="0" smtClean="0"/>
              <a:t>year in your</a:t>
            </a:r>
            <a:endParaRPr lang="en-GB" sz="4400" dirty="0" smtClean="0"/>
          </a:p>
          <a:p>
            <a:pPr>
              <a:spcBef>
                <a:spcPts val="1200"/>
              </a:spcBef>
            </a:pPr>
            <a:r>
              <a:rPr lang="en-GB" sz="4400" dirty="0"/>
              <a:t>What </a:t>
            </a:r>
            <a:r>
              <a:rPr lang="en-GB" sz="4400" dirty="0" smtClean="0"/>
              <a:t>has God </a:t>
            </a:r>
            <a:r>
              <a:rPr lang="en-GB" sz="4400" dirty="0"/>
              <a:t>said </a:t>
            </a:r>
            <a:r>
              <a:rPr lang="en-GB" sz="4400" dirty="0" smtClean="0"/>
              <a:t>and </a:t>
            </a:r>
            <a:r>
              <a:rPr lang="en-GB" sz="4400" dirty="0" smtClean="0"/>
              <a:t>what has He done</a:t>
            </a:r>
          </a:p>
          <a:p>
            <a:pPr>
              <a:spcBef>
                <a:spcPts val="1200"/>
              </a:spcBef>
            </a:pPr>
            <a:r>
              <a:rPr lang="en-GB" sz="4400" dirty="0"/>
              <a:t>What </a:t>
            </a:r>
            <a:r>
              <a:rPr lang="en-GB" sz="4400" dirty="0" smtClean="0"/>
              <a:t>is </a:t>
            </a:r>
            <a:r>
              <a:rPr lang="en-GB" sz="4400" dirty="0"/>
              <a:t>God </a:t>
            </a:r>
            <a:r>
              <a:rPr lang="en-GB" sz="4400" dirty="0" smtClean="0"/>
              <a:t>saying </a:t>
            </a:r>
            <a:r>
              <a:rPr lang="en-GB" sz="4400" dirty="0"/>
              <a:t>and what i</a:t>
            </a:r>
            <a:r>
              <a:rPr lang="en-GB" sz="4400" dirty="0" smtClean="0"/>
              <a:t>s </a:t>
            </a:r>
            <a:r>
              <a:rPr lang="en-GB" sz="4400" dirty="0"/>
              <a:t>He calling </a:t>
            </a:r>
            <a:r>
              <a:rPr lang="en-GB" sz="4400" dirty="0" smtClean="0"/>
              <a:t>you to </a:t>
            </a:r>
            <a:r>
              <a:rPr lang="en-GB" sz="4400" dirty="0"/>
              <a:t>in </a:t>
            </a:r>
            <a:r>
              <a:rPr lang="en-GB" sz="4400" dirty="0" smtClean="0"/>
              <a:t>2015</a:t>
            </a:r>
          </a:p>
          <a:p>
            <a:pPr>
              <a:spcBef>
                <a:spcPts val="1200"/>
              </a:spcBef>
            </a:pPr>
            <a:r>
              <a:rPr lang="en-GB" sz="4400" dirty="0" smtClean="0"/>
              <a:t>Be ready for change to let go of the old and embrace the new</a:t>
            </a:r>
            <a:endParaRPr lang="en-GB" sz="4400" dirty="0"/>
          </a:p>
        </p:txBody>
      </p:sp>
    </p:spTree>
    <p:extLst>
      <p:ext uri="{BB962C8B-B14F-4D97-AF65-F5344CB8AC3E}">
        <p14:creationId xmlns:p14="http://schemas.microsoft.com/office/powerpoint/2010/main" val="17572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a:t>
            </a:r>
            <a:r>
              <a:rPr lang="en-GB" dirty="0" smtClean="0"/>
              <a:t>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92500" lnSpcReduction="10000"/>
          </a:bodyPr>
          <a:lstStyle/>
          <a:p>
            <a:r>
              <a:rPr lang="en-GB" sz="4400" dirty="0" smtClean="0">
                <a:effectLst>
                  <a:outerShdw blurRad="38100" dist="38100" dir="2700000" algn="ctr" rotWithShape="0">
                    <a:schemeClr val="tx1"/>
                  </a:outerShdw>
                </a:effectLst>
              </a:rPr>
              <a:t>Embrace the new sound of heaven and resonate with it</a:t>
            </a:r>
          </a:p>
          <a:p>
            <a:r>
              <a:rPr lang="en-GB" sz="4400" dirty="0" smtClean="0">
                <a:effectLst>
                  <a:outerShdw blurRad="38100" dist="38100" dir="2700000" algn="ctr" rotWithShape="0">
                    <a:schemeClr val="tx1"/>
                  </a:outerShdw>
                </a:effectLst>
              </a:rPr>
              <a:t>Come into alignment with heaven</a:t>
            </a:r>
          </a:p>
          <a:p>
            <a:r>
              <a:rPr lang="en-GB" sz="4400" dirty="0" smtClean="0">
                <a:effectLst>
                  <a:outerShdw blurRad="38100" dist="38100" dir="2700000" algn="ctr" rotWithShape="0">
                    <a:schemeClr val="tx1"/>
                  </a:outerShdw>
                </a:effectLst>
              </a:rPr>
              <a:t>HOPE </a:t>
            </a:r>
            <a:r>
              <a:rPr lang="en-GB" sz="4400" dirty="0">
                <a:effectLst>
                  <a:outerShdw blurRad="38100" dist="38100" dir="2700000" algn="ctr" rotWithShape="0">
                    <a:schemeClr val="tx1"/>
                  </a:outerShdw>
                </a:effectLst>
              </a:rPr>
              <a:t>is the ability to hear the music of tomorrow.</a:t>
            </a:r>
          </a:p>
          <a:p>
            <a:r>
              <a:rPr lang="en-GB" sz="4400" dirty="0">
                <a:effectLst>
                  <a:outerShdw blurRad="38100" dist="38100" dir="2700000" algn="ctr" rotWithShape="0">
                    <a:schemeClr val="tx1"/>
                  </a:outerShdw>
                </a:effectLst>
              </a:rPr>
              <a:t>FAITH is the courage to dance to it </a:t>
            </a:r>
            <a:r>
              <a:rPr lang="en-GB" sz="4400" dirty="0" smtClean="0">
                <a:effectLst>
                  <a:outerShdw blurRad="38100" dist="38100" dir="2700000" algn="ctr" rotWithShape="0">
                    <a:schemeClr val="tx1"/>
                  </a:outerShdw>
                </a:effectLst>
              </a:rPr>
              <a:t>today.</a:t>
            </a:r>
          </a:p>
          <a:p>
            <a:r>
              <a:rPr lang="en-GB" sz="4400" dirty="0" smtClean="0">
                <a:effectLst>
                  <a:outerShdw blurRad="38100" dist="38100" dir="2700000" algn="ctr" rotWithShape="0">
                    <a:schemeClr val="tx1"/>
                  </a:outerShdw>
                </a:effectLst>
              </a:rPr>
              <a:t>End of the old &amp; beginning of new year</a:t>
            </a:r>
          </a:p>
          <a:p>
            <a:r>
              <a:rPr lang="en-GB" sz="4400" dirty="0" smtClean="0">
                <a:effectLst>
                  <a:outerShdw blurRad="38100" dist="38100" dir="2700000" algn="ctr" rotWithShape="0">
                    <a:schemeClr val="tx1"/>
                  </a:outerShdw>
                </a:effectLst>
              </a:rPr>
              <a:t>Old things to let go of &amp; new things to embrace</a:t>
            </a:r>
          </a:p>
          <a:p>
            <a:endParaRPr lang="en-GB" sz="4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23295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27427" name="Rectangle 3"/>
          <p:cNvSpPr>
            <a:spLocks noGrp="1" noChangeArrowheads="1"/>
          </p:cNvSpPr>
          <p:nvPr>
            <p:ph type="body" idx="1"/>
          </p:nvPr>
        </p:nvSpPr>
        <p:spPr>
          <a:xfrm>
            <a:off x="0" y="836613"/>
            <a:ext cx="9144000" cy="6021387"/>
          </a:xfrm>
        </p:spPr>
        <p:txBody>
          <a:bodyPr>
            <a:normAutofit/>
          </a:bodyPr>
          <a:lstStyle/>
          <a:p>
            <a:r>
              <a:rPr lang="en-GB" sz="3100" dirty="0"/>
              <a:t>If you are holding on to something that doesn't belong to you and was never intended for your life, then you need to......LET IT GO!!!</a:t>
            </a:r>
          </a:p>
          <a:p>
            <a:r>
              <a:rPr lang="en-GB" sz="3100" dirty="0"/>
              <a:t>If you are holding on to past hurts and pains.....</a:t>
            </a:r>
            <a:br>
              <a:rPr lang="en-GB" sz="3100" dirty="0"/>
            </a:br>
            <a:r>
              <a:rPr lang="en-GB" sz="3100" dirty="0"/>
              <a:t>LET IT GO!!!</a:t>
            </a:r>
          </a:p>
          <a:p>
            <a:r>
              <a:rPr lang="en-GB" sz="3100" dirty="0"/>
              <a:t>if you are still affected by disappointment or discouragement.....LET IT GO!!!</a:t>
            </a:r>
          </a:p>
          <a:p>
            <a:r>
              <a:rPr lang="en-GB" sz="3100" dirty="0"/>
              <a:t>If you are still affected by being rejected, unsupported, under-valued or ignored LET IT GO!!!</a:t>
            </a:r>
          </a:p>
          <a:p>
            <a:r>
              <a:rPr lang="en-GB" sz="3100" dirty="0"/>
              <a:t>If people have made you feel insignificant, unaccepted or unappreciated... LET IT GO!!!</a:t>
            </a:r>
          </a:p>
        </p:txBody>
      </p:sp>
    </p:spTree>
    <p:extLst>
      <p:ext uri="{BB962C8B-B14F-4D97-AF65-F5344CB8AC3E}">
        <p14:creationId xmlns:p14="http://schemas.microsoft.com/office/powerpoint/2010/main" val="22815257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28451" name="Rectangle 3"/>
          <p:cNvSpPr>
            <a:spLocks noGrp="1" noChangeArrowheads="1"/>
          </p:cNvSpPr>
          <p:nvPr>
            <p:ph type="body" idx="1"/>
          </p:nvPr>
        </p:nvSpPr>
        <p:spPr>
          <a:xfrm>
            <a:off x="0" y="908050"/>
            <a:ext cx="9144000" cy="5949950"/>
          </a:xfrm>
        </p:spPr>
        <p:txBody>
          <a:bodyPr>
            <a:noAutofit/>
          </a:bodyPr>
          <a:lstStyle/>
          <a:p>
            <a:r>
              <a:rPr lang="en-GB" sz="3500" dirty="0"/>
              <a:t>If you are still demotivated by your past failures or others bad treatment of you...... LET IT GO!!!</a:t>
            </a:r>
          </a:p>
          <a:p>
            <a:r>
              <a:rPr lang="en-GB" sz="3500" dirty="0"/>
              <a:t>If your past is still negatively affecting your present and clouding your future..... </a:t>
            </a:r>
            <a:br>
              <a:rPr lang="en-GB" sz="3500" dirty="0"/>
            </a:br>
            <a:r>
              <a:rPr lang="en-GB" sz="3500" dirty="0"/>
              <a:t>LET IT GO!!!</a:t>
            </a:r>
          </a:p>
          <a:p>
            <a:r>
              <a:rPr lang="en-GB" sz="3500" dirty="0"/>
              <a:t>If you are demotivated by unfulfilled dreams, vision or expectations.... LET IT GO!!!</a:t>
            </a:r>
          </a:p>
          <a:p>
            <a:r>
              <a:rPr lang="en-GB" sz="3500" dirty="0"/>
              <a:t>If you are involved in a wrong relationship or </a:t>
            </a:r>
            <a:r>
              <a:rPr lang="en-GB" sz="3500" dirty="0" smtClean="0"/>
              <a:t>an addiction</a:t>
            </a:r>
            <a:r>
              <a:rPr lang="en-GB" sz="3500" dirty="0"/>
              <a:t>..... LET IT GO</a:t>
            </a:r>
            <a:r>
              <a:rPr lang="en-GB" sz="3500" dirty="0" smtClean="0"/>
              <a:t>!!!</a:t>
            </a:r>
            <a:endParaRPr lang="en-GB" sz="3500" dirty="0"/>
          </a:p>
        </p:txBody>
      </p:sp>
    </p:spTree>
    <p:extLst>
      <p:ext uri="{BB962C8B-B14F-4D97-AF65-F5344CB8AC3E}">
        <p14:creationId xmlns:p14="http://schemas.microsoft.com/office/powerpoint/2010/main" val="35222423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29475" name="Rectangle 3"/>
          <p:cNvSpPr>
            <a:spLocks noGrp="1" noChangeArrowheads="1"/>
          </p:cNvSpPr>
          <p:nvPr>
            <p:ph type="body" idx="1"/>
          </p:nvPr>
        </p:nvSpPr>
        <p:spPr>
          <a:xfrm>
            <a:off x="0" y="1052736"/>
            <a:ext cx="9144000" cy="5805264"/>
          </a:xfrm>
        </p:spPr>
        <p:txBody>
          <a:bodyPr>
            <a:normAutofit/>
          </a:bodyPr>
          <a:lstStyle/>
          <a:p>
            <a:pPr>
              <a:spcBef>
                <a:spcPts val="1800"/>
              </a:spcBef>
            </a:pPr>
            <a:r>
              <a:rPr lang="en-GB" sz="3600" dirty="0"/>
              <a:t>If you are holding on to a job that no longer meets your needs or talents…. LET IT GO!!!</a:t>
            </a:r>
          </a:p>
          <a:p>
            <a:pPr>
              <a:spcBef>
                <a:spcPts val="1800"/>
              </a:spcBef>
            </a:pPr>
            <a:r>
              <a:rPr lang="en-GB" sz="3600" dirty="0"/>
              <a:t>If you're stuck in the past and God is trying to take you to a new level in Him...... LET IT GO!!!</a:t>
            </a:r>
          </a:p>
          <a:p>
            <a:pPr>
              <a:spcBef>
                <a:spcPts val="1800"/>
              </a:spcBef>
            </a:pPr>
            <a:r>
              <a:rPr lang="en-GB" sz="3600" dirty="0"/>
              <a:t>If you are struggling with the healing of a broken relationship....... LET IT GO!!!</a:t>
            </a:r>
          </a:p>
          <a:p>
            <a:pPr>
              <a:spcBef>
                <a:spcPts val="1800"/>
              </a:spcBef>
            </a:pPr>
            <a:r>
              <a:rPr lang="en-GB" sz="3600" dirty="0"/>
              <a:t>If you keep trying to help someone who won't even try to help themselves.....  LET IT GO!!!</a:t>
            </a:r>
          </a:p>
        </p:txBody>
      </p:sp>
    </p:spTree>
    <p:extLst>
      <p:ext uri="{BB962C8B-B14F-4D97-AF65-F5344CB8AC3E}">
        <p14:creationId xmlns:p14="http://schemas.microsoft.com/office/powerpoint/2010/main" val="6128123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31523" name="Rectangle 3"/>
          <p:cNvSpPr>
            <a:spLocks noGrp="1" noChangeArrowheads="1"/>
          </p:cNvSpPr>
          <p:nvPr>
            <p:ph type="body" idx="1"/>
          </p:nvPr>
        </p:nvSpPr>
        <p:spPr>
          <a:xfrm>
            <a:off x="0" y="908720"/>
            <a:ext cx="9144000" cy="5949280"/>
          </a:xfrm>
        </p:spPr>
        <p:txBody>
          <a:bodyPr/>
          <a:lstStyle/>
          <a:p>
            <a:pPr>
              <a:spcBef>
                <a:spcPts val="1800"/>
              </a:spcBef>
            </a:pPr>
            <a:r>
              <a:rPr lang="en-GB" sz="3600" dirty="0"/>
              <a:t>If someone can't treat you right, love you back, and see your worth.....LET IT GO!!!</a:t>
            </a:r>
          </a:p>
          <a:p>
            <a:pPr>
              <a:spcBef>
                <a:spcPts val="1800"/>
              </a:spcBef>
            </a:pPr>
            <a:r>
              <a:rPr lang="en-GB" sz="3600" dirty="0"/>
              <a:t>If someone has angered you ........LET IT GO!!!</a:t>
            </a:r>
          </a:p>
          <a:p>
            <a:pPr>
              <a:spcBef>
                <a:spcPts val="1800"/>
              </a:spcBef>
            </a:pPr>
            <a:r>
              <a:rPr lang="en-GB" sz="3600" dirty="0"/>
              <a:t>If you are holding on to some thoughts of evil and revenge...... LET IT GO!!!</a:t>
            </a:r>
          </a:p>
          <a:p>
            <a:pPr>
              <a:spcBef>
                <a:spcPts val="1800"/>
              </a:spcBef>
            </a:pPr>
            <a:r>
              <a:rPr lang="en-GB" sz="3600" dirty="0"/>
              <a:t>If you have a bad attitude.......LET IT GO!!!</a:t>
            </a:r>
          </a:p>
          <a:p>
            <a:pPr>
              <a:spcBef>
                <a:spcPts val="1800"/>
              </a:spcBef>
            </a:pPr>
            <a:r>
              <a:rPr lang="en-GB" sz="3600" dirty="0"/>
              <a:t>If you keep judging others to make yourself feel better...... LET IT GO</a:t>
            </a:r>
            <a:r>
              <a:rPr lang="en-GB" sz="3600" dirty="0" smtClean="0"/>
              <a:t>!!!</a:t>
            </a:r>
            <a:endParaRPr lang="en-GB" sz="3600" dirty="0"/>
          </a:p>
        </p:txBody>
      </p:sp>
    </p:spTree>
    <p:extLst>
      <p:ext uri="{BB962C8B-B14F-4D97-AF65-F5344CB8AC3E}">
        <p14:creationId xmlns:p14="http://schemas.microsoft.com/office/powerpoint/2010/main" val="30254867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r>
              <a:rPr lang="en-GB" sz="4400" dirty="0" smtClean="0"/>
              <a:t>Your </a:t>
            </a:r>
            <a:r>
              <a:rPr lang="en-GB" sz="4400" dirty="0"/>
              <a:t>sinful nature .........LET IT GO!!!</a:t>
            </a:r>
          </a:p>
          <a:p>
            <a:pPr>
              <a:spcBef>
                <a:spcPts val="1200"/>
              </a:spcBef>
            </a:pPr>
            <a:r>
              <a:rPr lang="en-GB" sz="4400" dirty="0" smtClean="0"/>
              <a:t>Your </a:t>
            </a:r>
            <a:r>
              <a:rPr lang="en-GB" sz="4400" dirty="0"/>
              <a:t>iniquitous patterns .........LET IT GO</a:t>
            </a:r>
            <a:r>
              <a:rPr lang="en-GB" sz="4400" dirty="0" smtClean="0"/>
              <a:t>!!!</a:t>
            </a:r>
          </a:p>
          <a:p>
            <a:pPr>
              <a:spcBef>
                <a:spcPts val="1200"/>
              </a:spcBef>
            </a:pPr>
            <a:r>
              <a:rPr lang="en-GB" sz="4400" dirty="0" smtClean="0"/>
              <a:t>Your negative blood-line </a:t>
            </a:r>
            <a:r>
              <a:rPr lang="en-GB" sz="4400" dirty="0"/>
              <a:t>influences .........LET IT GO!!!</a:t>
            </a:r>
          </a:p>
          <a:p>
            <a:pPr>
              <a:spcBef>
                <a:spcPts val="1200"/>
              </a:spcBef>
            </a:pPr>
            <a:r>
              <a:rPr lang="en-GB" sz="4400" dirty="0" smtClean="0"/>
              <a:t>Your genetic seed-line records </a:t>
            </a:r>
            <a:r>
              <a:rPr lang="en-GB" sz="4400" dirty="0"/>
              <a:t>.........LET IT GO</a:t>
            </a:r>
            <a:r>
              <a:rPr lang="en-GB" sz="4400" dirty="0" smtClean="0"/>
              <a:t>!!!</a:t>
            </a:r>
            <a:endParaRPr lang="en-GB" sz="4400" dirty="0"/>
          </a:p>
        </p:txBody>
      </p:sp>
    </p:spTree>
    <p:extLst>
      <p:ext uri="{BB962C8B-B14F-4D97-AF65-F5344CB8AC3E}">
        <p14:creationId xmlns:p14="http://schemas.microsoft.com/office/powerpoint/2010/main" val="41527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a:t>
            </a:r>
            <a:r>
              <a:rPr lang="en-GB" dirty="0" smtClean="0"/>
              <a:t>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fontScale="77500" lnSpcReduction="20000"/>
          </a:bodyPr>
          <a:lstStyle/>
          <a:p>
            <a:pPr>
              <a:lnSpc>
                <a:spcPct val="120000"/>
              </a:lnSpc>
              <a:spcBef>
                <a:spcPts val="1800"/>
              </a:spcBef>
            </a:pPr>
            <a:r>
              <a:rPr lang="en-GB" sz="5400" dirty="0" smtClean="0">
                <a:effectLst>
                  <a:outerShdw blurRad="38100" dist="38100" dir="2700000" algn="ctr" rotWithShape="0">
                    <a:schemeClr val="tx1"/>
                  </a:outerShdw>
                </a:effectLst>
              </a:rPr>
              <a:t>What did God say last </a:t>
            </a:r>
            <a:r>
              <a:rPr lang="en-GB" sz="5400" dirty="0" smtClean="0">
                <a:effectLst>
                  <a:outerShdw blurRad="38100" dist="38100" dir="2700000" algn="ctr" rotWithShape="0">
                    <a:schemeClr val="tx1"/>
                  </a:outerShdw>
                </a:effectLst>
              </a:rPr>
              <a:t>year 2013?</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What has God said this </a:t>
            </a:r>
            <a:r>
              <a:rPr lang="en-GB" sz="5400" dirty="0" smtClean="0">
                <a:effectLst>
                  <a:outerShdw blurRad="38100" dist="38100" dir="2700000" algn="ctr" rotWithShape="0">
                    <a:schemeClr val="tx1"/>
                  </a:outerShdw>
                </a:effectLst>
              </a:rPr>
              <a:t>year 2014? </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What has God said for next </a:t>
            </a:r>
            <a:r>
              <a:rPr lang="en-GB" sz="5400" dirty="0" smtClean="0">
                <a:effectLst>
                  <a:outerShdw blurRad="38100" dist="38100" dir="2700000" algn="ctr" rotWithShape="0">
                    <a:schemeClr val="tx1"/>
                  </a:outerShdw>
                </a:effectLst>
              </a:rPr>
              <a:t>year 2015?</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Where are we prophetically now?</a:t>
            </a:r>
          </a:p>
          <a:p>
            <a:pPr>
              <a:lnSpc>
                <a:spcPct val="120000"/>
              </a:lnSpc>
              <a:spcBef>
                <a:spcPts val="1800"/>
              </a:spcBef>
            </a:pPr>
            <a:r>
              <a:rPr lang="en-GB" sz="5400" dirty="0" smtClean="0">
                <a:effectLst>
                  <a:outerShdw blurRad="38100" dist="38100" dir="2700000" algn="ctr" rotWithShape="0">
                    <a:schemeClr val="tx1"/>
                  </a:outerShdw>
                </a:effectLst>
              </a:rPr>
              <a:t>What does God want us to do in </a:t>
            </a:r>
            <a:r>
              <a:rPr lang="en-GB" sz="5400" dirty="0" smtClean="0">
                <a:effectLst>
                  <a:outerShdw blurRad="38100" dist="38100" dir="2700000" algn="ctr" rotWithShape="0">
                    <a:schemeClr val="tx1"/>
                  </a:outerShdw>
                </a:effectLst>
              </a:rPr>
              <a:t>2015?</a:t>
            </a:r>
            <a:endParaRPr lang="en-GB" sz="5400" dirty="0" smtClean="0">
              <a:effectLst>
                <a:outerShdw blurRad="38100" dist="38100" dir="2700000" algn="ctr" rotWithShape="0">
                  <a:schemeClr val="tx1"/>
                </a:outerShdw>
              </a:effectLst>
            </a:endParaRPr>
          </a:p>
          <a:p>
            <a:pPr>
              <a:lnSpc>
                <a:spcPct val="120000"/>
              </a:lnSpc>
              <a:spcBef>
                <a:spcPts val="1800"/>
              </a:spcBef>
            </a:pPr>
            <a:r>
              <a:rPr lang="en-GB" sz="5400" dirty="0" smtClean="0">
                <a:effectLst>
                  <a:outerShdw blurRad="38100" dist="38100" dir="2700000" algn="ctr" rotWithShape="0">
                    <a:schemeClr val="tx1"/>
                  </a:outerShdw>
                </a:effectLst>
              </a:rPr>
              <a:t>Where does God want us to go in </a:t>
            </a:r>
            <a:r>
              <a:rPr lang="en-GB" sz="5400" dirty="0" smtClean="0">
                <a:effectLst>
                  <a:outerShdw blurRad="38100" dist="38100" dir="2700000" algn="ctr" rotWithShape="0">
                    <a:schemeClr val="tx1"/>
                  </a:outerShdw>
                </a:effectLst>
              </a:rPr>
              <a:t>2015? </a:t>
            </a:r>
            <a:endParaRPr lang="en-GB" sz="5400" dirty="0">
              <a:effectLst>
                <a:outerShdw blurRad="38100" dist="38100" dir="2700000" algn="ctr" rotWithShape="0">
                  <a:schemeClr val="tx1"/>
                </a:outerShdw>
              </a:effectLst>
            </a:endParaRPr>
          </a:p>
        </p:txBody>
      </p:sp>
    </p:spTree>
    <p:extLst>
      <p:ext uri="{BB962C8B-B14F-4D97-AF65-F5344CB8AC3E}">
        <p14:creationId xmlns:p14="http://schemas.microsoft.com/office/powerpoint/2010/main" val="351130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fontScale="92500"/>
          </a:bodyPr>
          <a:lstStyle/>
          <a:p>
            <a:pPr>
              <a:spcBef>
                <a:spcPts val="1200"/>
              </a:spcBef>
            </a:pPr>
            <a:r>
              <a:rPr lang="en-GB" sz="4400" dirty="0" smtClean="0"/>
              <a:t>Your </a:t>
            </a:r>
            <a:r>
              <a:rPr lang="en-GB" sz="4400" dirty="0"/>
              <a:t>slave identity .........LET IT GO</a:t>
            </a:r>
            <a:r>
              <a:rPr lang="en-GB" sz="4400" dirty="0" smtClean="0"/>
              <a:t>!!!</a:t>
            </a:r>
          </a:p>
          <a:p>
            <a:pPr>
              <a:spcBef>
                <a:spcPts val="1200"/>
              </a:spcBef>
            </a:pPr>
            <a:r>
              <a:rPr lang="en-GB" sz="4400" dirty="0" smtClean="0"/>
              <a:t>Your </a:t>
            </a:r>
            <a:r>
              <a:rPr lang="en-GB" sz="4400" dirty="0"/>
              <a:t>slavery mindset .........LET IT GO</a:t>
            </a:r>
            <a:r>
              <a:rPr lang="en-GB" sz="4400" dirty="0" smtClean="0"/>
              <a:t>!!!</a:t>
            </a:r>
          </a:p>
          <a:p>
            <a:pPr>
              <a:spcBef>
                <a:spcPts val="1200"/>
              </a:spcBef>
            </a:pPr>
            <a:r>
              <a:rPr lang="en-GB" sz="4400" dirty="0" smtClean="0"/>
              <a:t>Your old </a:t>
            </a:r>
            <a:r>
              <a:rPr lang="en-GB" sz="4400" dirty="0"/>
              <a:t>religious mindsets .........LET IT GO</a:t>
            </a:r>
            <a:r>
              <a:rPr lang="en-GB" sz="4400" dirty="0" smtClean="0"/>
              <a:t>!!!</a:t>
            </a:r>
          </a:p>
          <a:p>
            <a:pPr>
              <a:spcBef>
                <a:spcPts val="1200"/>
              </a:spcBef>
            </a:pPr>
            <a:r>
              <a:rPr lang="en-GB" sz="4400" dirty="0" smtClean="0"/>
              <a:t>Your old </a:t>
            </a:r>
            <a:r>
              <a:rPr lang="en-GB" sz="4400" dirty="0"/>
              <a:t>earthly methods .........LET IT GO</a:t>
            </a:r>
            <a:r>
              <a:rPr lang="en-GB" sz="4400" dirty="0" smtClean="0"/>
              <a:t>!!!</a:t>
            </a:r>
            <a:endParaRPr lang="en-GB" sz="4400" dirty="0"/>
          </a:p>
          <a:p>
            <a:pPr>
              <a:spcBef>
                <a:spcPts val="1200"/>
              </a:spcBef>
            </a:pPr>
            <a:r>
              <a:rPr lang="en-GB" sz="4400" dirty="0" smtClean="0"/>
              <a:t>Your own cynicism, scepticism, </a:t>
            </a:r>
            <a:r>
              <a:rPr lang="en-GB" sz="4400" dirty="0"/>
              <a:t>criticism judgmentalism .........LET IT </a:t>
            </a:r>
          </a:p>
        </p:txBody>
      </p:sp>
    </p:spTree>
    <p:extLst>
      <p:ext uri="{BB962C8B-B14F-4D97-AF65-F5344CB8AC3E}">
        <p14:creationId xmlns:p14="http://schemas.microsoft.com/office/powerpoint/2010/main" val="299295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en-GB" dirty="0"/>
              <a:t>Review </a:t>
            </a:r>
            <a:r>
              <a:rPr lang="en-GB" dirty="0" smtClean="0"/>
              <a:t>2014</a:t>
            </a:r>
            <a:endParaRPr lang="en-GB" dirty="0"/>
          </a:p>
        </p:txBody>
      </p:sp>
      <p:sp>
        <p:nvSpPr>
          <p:cNvPr id="1130499" name="Rectangle 3"/>
          <p:cNvSpPr>
            <a:spLocks noGrp="1" noChangeArrowheads="1"/>
          </p:cNvSpPr>
          <p:nvPr>
            <p:ph type="body" idx="1"/>
          </p:nvPr>
        </p:nvSpPr>
        <p:spPr>
          <a:xfrm>
            <a:off x="0" y="980728"/>
            <a:ext cx="9144000" cy="5877272"/>
          </a:xfrm>
        </p:spPr>
        <p:txBody>
          <a:bodyPr>
            <a:normAutofit/>
          </a:bodyPr>
          <a:lstStyle/>
          <a:p>
            <a:r>
              <a:rPr lang="en-GB" sz="3400" dirty="0"/>
              <a:t>If you're feeling depressed and stressed .........LET IT GO!!!</a:t>
            </a:r>
          </a:p>
          <a:p>
            <a:r>
              <a:rPr lang="en-GB" sz="3400" dirty="0"/>
              <a:t>If there is a particular situation that you are so used to handling yourself and God is saying "take your hands off of it," then you need to...... LET IT GO!!!</a:t>
            </a:r>
          </a:p>
          <a:p>
            <a:r>
              <a:rPr lang="en-GB" sz="3400" dirty="0"/>
              <a:t>Let the past be the past. Forget the former things. GOD is doing a new thing for </a:t>
            </a:r>
            <a:r>
              <a:rPr lang="en-GB" sz="3400" dirty="0" smtClean="0"/>
              <a:t>2014!!!</a:t>
            </a:r>
            <a:endParaRPr lang="en-GB" sz="3400" dirty="0"/>
          </a:p>
          <a:p>
            <a:r>
              <a:rPr lang="en-GB" sz="3400" dirty="0"/>
              <a:t>LET IT GO!!!</a:t>
            </a:r>
          </a:p>
          <a:p>
            <a:r>
              <a:rPr lang="en-GB" sz="3400" dirty="0"/>
              <a:t>"The Battle is the Lord's!"</a:t>
            </a:r>
          </a:p>
        </p:txBody>
      </p:sp>
    </p:spTree>
    <p:extLst>
      <p:ext uri="{BB962C8B-B14F-4D97-AF65-F5344CB8AC3E}">
        <p14:creationId xmlns:p14="http://schemas.microsoft.com/office/powerpoint/2010/main" val="39207302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3571" name="Rectangle 3"/>
          <p:cNvSpPr>
            <a:spLocks noGrp="1" noChangeArrowheads="1"/>
          </p:cNvSpPr>
          <p:nvPr>
            <p:ph type="body" idx="1"/>
          </p:nvPr>
        </p:nvSpPr>
        <p:spPr>
          <a:xfrm>
            <a:off x="0" y="1052736"/>
            <a:ext cx="9144000" cy="5805264"/>
          </a:xfrm>
        </p:spPr>
        <p:txBody>
          <a:bodyPr>
            <a:noAutofit/>
          </a:bodyPr>
          <a:lstStyle/>
          <a:p>
            <a:pPr>
              <a:spcBef>
                <a:spcPts val="1200"/>
              </a:spcBef>
            </a:pPr>
            <a:r>
              <a:rPr lang="en-GB" sz="3800" dirty="0"/>
              <a:t>Your identity in God … GRAB HOLD OF IT</a:t>
            </a:r>
            <a:r>
              <a:rPr lang="en-GB" sz="3800" dirty="0" smtClean="0"/>
              <a:t>!!!</a:t>
            </a:r>
            <a:endParaRPr lang="en-GB" sz="3800" dirty="0"/>
          </a:p>
          <a:p>
            <a:pPr>
              <a:spcBef>
                <a:spcPts val="1200"/>
              </a:spcBef>
            </a:pPr>
            <a:r>
              <a:rPr lang="en-GB" sz="3800" dirty="0"/>
              <a:t>Your destiny in God…. GRAB HOLD OF IT</a:t>
            </a:r>
            <a:r>
              <a:rPr lang="en-GB" sz="3800" dirty="0" smtClean="0"/>
              <a:t>!!!</a:t>
            </a:r>
            <a:endParaRPr lang="en-GB" sz="3800" dirty="0"/>
          </a:p>
          <a:p>
            <a:pPr>
              <a:spcBef>
                <a:spcPts val="1200"/>
              </a:spcBef>
            </a:pPr>
            <a:r>
              <a:rPr lang="en-GB" sz="3800" dirty="0"/>
              <a:t>Who you are in Christ…. GRAB HOLD OF IT</a:t>
            </a:r>
            <a:r>
              <a:rPr lang="en-GB" sz="3800" dirty="0" smtClean="0"/>
              <a:t>!!!</a:t>
            </a:r>
            <a:endParaRPr lang="en-GB" sz="3800" dirty="0"/>
          </a:p>
          <a:p>
            <a:pPr>
              <a:spcBef>
                <a:spcPts val="1200"/>
              </a:spcBef>
            </a:pPr>
            <a:r>
              <a:rPr lang="en-GB" sz="3800" dirty="0"/>
              <a:t>The plan and purpose for your life….GRAB HOLD OF IT!!!</a:t>
            </a:r>
          </a:p>
          <a:p>
            <a:pPr>
              <a:spcBef>
                <a:spcPts val="1200"/>
              </a:spcBef>
            </a:pPr>
            <a:r>
              <a:rPr lang="en-GB" sz="3800" dirty="0"/>
              <a:t>Your inheritance in God….. GRAB HOLD OF IT!!!</a:t>
            </a:r>
          </a:p>
        </p:txBody>
      </p:sp>
    </p:spTree>
    <p:extLst>
      <p:ext uri="{BB962C8B-B14F-4D97-AF65-F5344CB8AC3E}">
        <p14:creationId xmlns:p14="http://schemas.microsoft.com/office/powerpoint/2010/main" val="573883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9715" name="Rectangle 3"/>
          <p:cNvSpPr>
            <a:spLocks noGrp="1" noChangeArrowheads="1"/>
          </p:cNvSpPr>
          <p:nvPr>
            <p:ph type="body" idx="1"/>
          </p:nvPr>
        </p:nvSpPr>
        <p:spPr>
          <a:xfrm>
            <a:off x="0" y="1052513"/>
            <a:ext cx="9144000" cy="5805487"/>
          </a:xfrm>
        </p:spPr>
        <p:txBody>
          <a:bodyPr/>
          <a:lstStyle/>
          <a:p>
            <a:pPr>
              <a:spcBef>
                <a:spcPts val="2400"/>
              </a:spcBef>
            </a:pPr>
            <a:r>
              <a:rPr lang="en-GB" sz="3600" dirty="0"/>
              <a:t>Your spiritual gifts…….. GRAB HOLD OF IT!!!</a:t>
            </a:r>
          </a:p>
          <a:p>
            <a:pPr>
              <a:spcBef>
                <a:spcPts val="2400"/>
              </a:spcBef>
            </a:pPr>
            <a:r>
              <a:rPr lang="en-GB" sz="3600" dirty="0"/>
              <a:t>The Fruit of the Spirit…… GRAB HOLD OF IT!!!</a:t>
            </a:r>
          </a:p>
          <a:p>
            <a:pPr>
              <a:spcBef>
                <a:spcPts val="2400"/>
              </a:spcBef>
            </a:pPr>
            <a:r>
              <a:rPr lang="en-GB" sz="3600" dirty="0"/>
              <a:t>Your blessing….. GRAB HOLD OF IT!!!</a:t>
            </a:r>
          </a:p>
          <a:p>
            <a:pPr>
              <a:spcBef>
                <a:spcPts val="2400"/>
              </a:spcBef>
            </a:pPr>
            <a:r>
              <a:rPr lang="en-GB" sz="3600" dirty="0"/>
              <a:t>Your forgiveness….. GRAB HOLD OF IT!!!</a:t>
            </a:r>
          </a:p>
          <a:p>
            <a:pPr>
              <a:spcBef>
                <a:spcPts val="2400"/>
              </a:spcBef>
            </a:pPr>
            <a:r>
              <a:rPr lang="en-GB" sz="3600" dirty="0"/>
              <a:t>Your healing….. GRAB HOLD OF IT!!!</a:t>
            </a:r>
          </a:p>
          <a:p>
            <a:pPr>
              <a:spcBef>
                <a:spcPts val="2400"/>
              </a:spcBef>
            </a:pPr>
            <a:r>
              <a:rPr lang="en-GB" sz="3600" dirty="0"/>
              <a:t>Your peace….. GRAB HOLD OF IT!!!</a:t>
            </a:r>
          </a:p>
        </p:txBody>
      </p:sp>
    </p:spTree>
    <p:extLst>
      <p:ext uri="{BB962C8B-B14F-4D97-AF65-F5344CB8AC3E}">
        <p14:creationId xmlns:p14="http://schemas.microsoft.com/office/powerpoint/2010/main" val="31830966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4595" name="Rectangle 3"/>
          <p:cNvSpPr>
            <a:spLocks noGrp="1" noChangeArrowheads="1"/>
          </p:cNvSpPr>
          <p:nvPr>
            <p:ph type="body" idx="1"/>
          </p:nvPr>
        </p:nvSpPr>
        <p:spPr>
          <a:xfrm>
            <a:off x="0" y="1052513"/>
            <a:ext cx="9144000" cy="5805487"/>
          </a:xfrm>
        </p:spPr>
        <p:txBody>
          <a:bodyPr>
            <a:normAutofit/>
          </a:bodyPr>
          <a:lstStyle/>
          <a:p>
            <a:pPr>
              <a:spcBef>
                <a:spcPts val="1800"/>
              </a:spcBef>
            </a:pPr>
            <a:r>
              <a:rPr lang="en-GB" sz="4000" dirty="0"/>
              <a:t>Your joy….. GRAB HOLD OF IT!!!</a:t>
            </a:r>
          </a:p>
          <a:p>
            <a:pPr>
              <a:spcBef>
                <a:spcPts val="1800"/>
              </a:spcBef>
            </a:pPr>
            <a:r>
              <a:rPr lang="en-GB" sz="4000" dirty="0"/>
              <a:t>Your access to God….. GRAB HOLD OF IT!!!</a:t>
            </a:r>
          </a:p>
          <a:p>
            <a:pPr>
              <a:spcBef>
                <a:spcPts val="1800"/>
              </a:spcBef>
            </a:pPr>
            <a:r>
              <a:rPr lang="en-GB" sz="4000" dirty="0"/>
              <a:t>Your debt cancellation….. GRAB HOLD OF IT!!!</a:t>
            </a:r>
          </a:p>
          <a:p>
            <a:pPr>
              <a:spcBef>
                <a:spcPts val="1800"/>
              </a:spcBef>
            </a:pPr>
            <a:r>
              <a:rPr lang="en-GB" sz="4000" dirty="0"/>
              <a:t>Your financial blessing….. GRAB HOLD OF IT!!!</a:t>
            </a:r>
          </a:p>
        </p:txBody>
      </p:sp>
    </p:spTree>
    <p:extLst>
      <p:ext uri="{BB962C8B-B14F-4D97-AF65-F5344CB8AC3E}">
        <p14:creationId xmlns:p14="http://schemas.microsoft.com/office/powerpoint/2010/main" val="8420876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a:t>
            </a:r>
            <a:r>
              <a:rPr lang="en-GB" dirty="0" smtClean="0">
                <a:effectLst>
                  <a:outerShdw blurRad="38100" dist="38100" dir="2700000" algn="tl">
                    <a:srgbClr val="000000"/>
                  </a:outerShdw>
                </a:effectLst>
              </a:rPr>
              <a:t>2015</a:t>
            </a:r>
            <a:endParaRPr lang="en-GB" dirty="0"/>
          </a:p>
        </p:txBody>
      </p:sp>
      <p:sp>
        <p:nvSpPr>
          <p:cNvPr id="1135619" name="Rectangle 3"/>
          <p:cNvSpPr>
            <a:spLocks noGrp="1" noChangeArrowheads="1"/>
          </p:cNvSpPr>
          <p:nvPr>
            <p:ph type="body" idx="1"/>
          </p:nvPr>
        </p:nvSpPr>
        <p:spPr/>
        <p:txBody>
          <a:bodyPr>
            <a:normAutofit/>
          </a:bodyPr>
          <a:lstStyle/>
          <a:p>
            <a:pPr>
              <a:spcBef>
                <a:spcPts val="3000"/>
              </a:spcBef>
            </a:pPr>
            <a:r>
              <a:rPr lang="en-GB" sz="3200" dirty="0"/>
              <a:t>Your breakthrough in God….. GRAB HOLD OF IT!!!</a:t>
            </a:r>
          </a:p>
          <a:p>
            <a:pPr>
              <a:spcBef>
                <a:spcPts val="3000"/>
              </a:spcBef>
            </a:pPr>
            <a:r>
              <a:rPr lang="en-GB" sz="3200" dirty="0"/>
              <a:t>Your relationship with God….. GRAB HOLD OF IT!!!</a:t>
            </a:r>
          </a:p>
          <a:p>
            <a:pPr>
              <a:spcBef>
                <a:spcPts val="3000"/>
              </a:spcBef>
            </a:pPr>
            <a:r>
              <a:rPr lang="en-GB" sz="3200" dirty="0"/>
              <a:t>Your intimacy with God…… GRAB HOLD OF IT!!!</a:t>
            </a:r>
          </a:p>
          <a:p>
            <a:pPr>
              <a:spcBef>
                <a:spcPts val="3000"/>
              </a:spcBef>
            </a:pPr>
            <a:r>
              <a:rPr lang="en-GB" sz="3200" dirty="0"/>
              <a:t>Your anointing with the Holy Spirit…. GRAB HOLD OF IT!!!</a:t>
            </a:r>
          </a:p>
          <a:p>
            <a:pPr>
              <a:spcBef>
                <a:spcPts val="3000"/>
              </a:spcBef>
            </a:pPr>
            <a:r>
              <a:rPr lang="en-GB" sz="3200" dirty="0"/>
              <a:t>God's love for you…... GRAB HOLD OF IT!!!</a:t>
            </a:r>
          </a:p>
        </p:txBody>
      </p:sp>
    </p:spTree>
    <p:extLst>
      <p:ext uri="{BB962C8B-B14F-4D97-AF65-F5344CB8AC3E}">
        <p14:creationId xmlns:p14="http://schemas.microsoft.com/office/powerpoint/2010/main" val="632951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p:txBody>
          <a:bodyPr/>
          <a:lstStyle/>
          <a:p>
            <a:r>
              <a:rPr lang="en-GB" dirty="0">
                <a:effectLst>
                  <a:outerShdw blurRad="38100" dist="38100" dir="2700000" algn="tl">
                    <a:srgbClr val="000000"/>
                  </a:outerShdw>
                </a:effectLst>
              </a:rPr>
              <a:t>Destiny 2015</a:t>
            </a:r>
            <a:endParaRPr lang="en-GB" dirty="0"/>
          </a:p>
        </p:txBody>
      </p:sp>
      <p:sp>
        <p:nvSpPr>
          <p:cNvPr id="1136643" name="Rectangle 3"/>
          <p:cNvSpPr>
            <a:spLocks noGrp="1" noChangeArrowheads="1"/>
          </p:cNvSpPr>
          <p:nvPr>
            <p:ph type="body" idx="1"/>
          </p:nvPr>
        </p:nvSpPr>
        <p:spPr/>
        <p:txBody>
          <a:bodyPr/>
          <a:lstStyle/>
          <a:p>
            <a:pPr>
              <a:spcBef>
                <a:spcPts val="2400"/>
              </a:spcBef>
            </a:pPr>
            <a:r>
              <a:rPr lang="en-GB" sz="3600" dirty="0"/>
              <a:t>Your heavenly encounters…... GRAB HOLD OF IT</a:t>
            </a:r>
            <a:r>
              <a:rPr lang="en-GB" sz="3600" dirty="0" smtClean="0"/>
              <a:t>!!!</a:t>
            </a:r>
          </a:p>
          <a:p>
            <a:pPr>
              <a:spcBef>
                <a:spcPts val="2400"/>
              </a:spcBef>
            </a:pPr>
            <a:r>
              <a:rPr lang="en-GB" sz="3600" dirty="0" smtClean="0"/>
              <a:t>Your heavenly mountain thrones</a:t>
            </a:r>
            <a:r>
              <a:rPr lang="en-GB" sz="3600" dirty="0"/>
              <a:t>…... GRAB HOLD OF IT</a:t>
            </a:r>
            <a:r>
              <a:rPr lang="en-GB" sz="3600" dirty="0" smtClean="0"/>
              <a:t>!!!</a:t>
            </a:r>
            <a:endParaRPr lang="en-GB" sz="3600" dirty="0"/>
          </a:p>
          <a:p>
            <a:pPr>
              <a:spcBef>
                <a:spcPts val="2400"/>
              </a:spcBef>
            </a:pPr>
            <a:r>
              <a:rPr lang="en-GB" sz="3600" dirty="0"/>
              <a:t>Your kingdom authority….. GRAB HOLD OF IT!!!</a:t>
            </a:r>
          </a:p>
          <a:p>
            <a:pPr>
              <a:spcBef>
                <a:spcPts val="2400"/>
              </a:spcBef>
            </a:pPr>
            <a:r>
              <a:rPr lang="en-GB" sz="3600" dirty="0"/>
              <a:t>Your access into heavenly courts….. GRAB HOLD OF IT!!!</a:t>
            </a:r>
          </a:p>
          <a:p>
            <a:endParaRPr lang="en-GB" dirty="0"/>
          </a:p>
          <a:p>
            <a:endParaRPr lang="en-GB" dirty="0"/>
          </a:p>
        </p:txBody>
      </p:sp>
    </p:spTree>
    <p:extLst>
      <p:ext uri="{BB962C8B-B14F-4D97-AF65-F5344CB8AC3E}">
        <p14:creationId xmlns:p14="http://schemas.microsoft.com/office/powerpoint/2010/main" val="1847548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215"/>
            <a:ext cx="8784976" cy="994123"/>
          </a:xfrm>
        </p:spPr>
        <p:txBody>
          <a:bodyPr>
            <a:normAutofit/>
          </a:bodyPr>
          <a:lstStyle/>
          <a:p>
            <a:r>
              <a:rPr lang="en-GB" sz="6000" dirty="0" smtClean="0">
                <a:effectLst>
                  <a:outerShdw blurRad="38100" dist="38100" dir="2700000" algn="tl">
                    <a:srgbClr val="000000"/>
                  </a:outerShdw>
                </a:effectLst>
              </a:rPr>
              <a:t>Destiny </a:t>
            </a:r>
            <a:r>
              <a:rPr lang="en-GB" sz="6000" dirty="0" smtClean="0">
                <a:effectLst>
                  <a:outerShdw blurRad="38100" dist="38100" dir="2700000" algn="tl">
                    <a:srgbClr val="000000"/>
                  </a:outerShdw>
                </a:effectLst>
              </a:rPr>
              <a:t>2015</a:t>
            </a:r>
            <a:endParaRPr lang="en-GB" sz="6000" dirty="0">
              <a:effectLst>
                <a:outerShdw blurRad="38100" dist="38100" dir="2700000" algn="tl">
                  <a:srgbClr val="000000"/>
                </a:outerShdw>
              </a:effectLst>
            </a:endParaRPr>
          </a:p>
        </p:txBody>
      </p:sp>
      <p:sp>
        <p:nvSpPr>
          <p:cNvPr id="3" name="Content Placeholder 2"/>
          <p:cNvSpPr>
            <a:spLocks noGrp="1"/>
          </p:cNvSpPr>
          <p:nvPr>
            <p:ph idx="1"/>
          </p:nvPr>
        </p:nvSpPr>
        <p:spPr>
          <a:xfrm>
            <a:off x="0" y="1196752"/>
            <a:ext cx="9144000" cy="5661248"/>
          </a:xfrm>
        </p:spPr>
        <p:txBody>
          <a:bodyPr/>
          <a:lstStyle/>
          <a:p>
            <a:r>
              <a:rPr lang="en-GB" dirty="0" smtClean="0"/>
              <a:t>Your identity </a:t>
            </a:r>
            <a:r>
              <a:rPr lang="en-GB" dirty="0"/>
              <a:t>as Lords….. GRAB HOLD OF IT</a:t>
            </a:r>
            <a:r>
              <a:rPr lang="en-GB" dirty="0" smtClean="0"/>
              <a:t>!!!</a:t>
            </a:r>
          </a:p>
          <a:p>
            <a:r>
              <a:rPr lang="en-GB" dirty="0" smtClean="0"/>
              <a:t>Your identity </a:t>
            </a:r>
            <a:r>
              <a:rPr lang="en-GB" dirty="0"/>
              <a:t>as kings….. GRAB HOLD OF IT</a:t>
            </a:r>
            <a:r>
              <a:rPr lang="en-GB" dirty="0" smtClean="0"/>
              <a:t>!!!</a:t>
            </a:r>
          </a:p>
          <a:p>
            <a:r>
              <a:rPr lang="en-GB" dirty="0" smtClean="0"/>
              <a:t>Your identity </a:t>
            </a:r>
            <a:r>
              <a:rPr lang="en-GB" dirty="0"/>
              <a:t>as sons….. GRAB HOLD OF IT</a:t>
            </a:r>
            <a:r>
              <a:rPr lang="en-GB" dirty="0" smtClean="0"/>
              <a:t>!!!</a:t>
            </a:r>
          </a:p>
          <a:p>
            <a:r>
              <a:rPr lang="en-GB" dirty="0" smtClean="0"/>
              <a:t>The choice to hold on or let go is yours</a:t>
            </a:r>
          </a:p>
          <a:p>
            <a:r>
              <a:rPr lang="en-GB" dirty="0" smtClean="0"/>
              <a:t>The choice to embrace the new is yours</a:t>
            </a:r>
            <a:endParaRPr lang="en-GB" dirty="0"/>
          </a:p>
          <a:p>
            <a:endParaRPr lang="en-GB" dirty="0"/>
          </a:p>
        </p:txBody>
      </p:sp>
    </p:spTree>
    <p:extLst>
      <p:ext uri="{BB962C8B-B14F-4D97-AF65-F5344CB8AC3E}">
        <p14:creationId xmlns:p14="http://schemas.microsoft.com/office/powerpoint/2010/main" val="11627388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3400" dirty="0">
                <a:solidFill>
                  <a:schemeClr val="bg1"/>
                </a:solidFill>
              </a:rPr>
              <a:t>The Eliminate </a:t>
            </a:r>
            <a:r>
              <a:rPr lang="en-GB" sz="3400" dirty="0" smtClean="0">
                <a:solidFill>
                  <a:schemeClr val="bg1"/>
                </a:solidFill>
              </a:rPr>
              <a:t>List</a:t>
            </a:r>
            <a:endParaRPr lang="en-GB" sz="3400" dirty="0">
              <a:solidFill>
                <a:schemeClr val="bg1"/>
              </a:solidFill>
            </a:endParaRPr>
          </a:p>
          <a:p>
            <a:pPr marL="285750" indent="-285750">
              <a:buFont typeface="Arial" panose="020B0604020202020204" pitchFamily="34" charset="0"/>
              <a:buChar char="•"/>
            </a:pPr>
            <a:r>
              <a:rPr lang="en-GB" sz="3400" dirty="0">
                <a:solidFill>
                  <a:schemeClr val="bg1"/>
                </a:solidFill>
              </a:rPr>
              <a:t>There are some things that we just need to eliminate.  Don’t take them into next year.  Here’s a few in random order of what we can all drop</a:t>
            </a:r>
            <a:r>
              <a:rPr lang="en-GB" sz="3400" dirty="0" smtClean="0">
                <a:solidFill>
                  <a:schemeClr val="bg1"/>
                </a:solidFill>
              </a:rPr>
              <a:t>:</a:t>
            </a:r>
            <a:endParaRPr lang="en-GB" sz="3400" dirty="0">
              <a:solidFill>
                <a:schemeClr val="bg1"/>
              </a:solidFill>
            </a:endParaRPr>
          </a:p>
          <a:p>
            <a:pPr marL="285750" indent="-285750">
              <a:buFont typeface="Arial" panose="020B0604020202020204" pitchFamily="34" charset="0"/>
              <a:buChar char="•"/>
            </a:pPr>
            <a:r>
              <a:rPr lang="en-GB" sz="3400" dirty="0">
                <a:solidFill>
                  <a:schemeClr val="bg1"/>
                </a:solidFill>
              </a:rPr>
              <a:t>Grudges</a:t>
            </a:r>
          </a:p>
          <a:p>
            <a:pPr marL="285750" indent="-285750">
              <a:buFont typeface="Arial" panose="020B0604020202020204" pitchFamily="34" charset="0"/>
              <a:buChar char="•"/>
            </a:pPr>
            <a:r>
              <a:rPr lang="en-GB" sz="3400" dirty="0">
                <a:solidFill>
                  <a:schemeClr val="bg1"/>
                </a:solidFill>
              </a:rPr>
              <a:t>Anger</a:t>
            </a:r>
          </a:p>
          <a:p>
            <a:pPr marL="285750" indent="-285750">
              <a:buFont typeface="Arial" panose="020B0604020202020204" pitchFamily="34" charset="0"/>
              <a:buChar char="•"/>
            </a:pPr>
            <a:r>
              <a:rPr lang="en-GB" sz="3400" dirty="0">
                <a:solidFill>
                  <a:schemeClr val="bg1"/>
                </a:solidFill>
              </a:rPr>
              <a:t>Toxic habits</a:t>
            </a:r>
          </a:p>
          <a:p>
            <a:pPr marL="285750" indent="-285750">
              <a:buFont typeface="Arial" panose="020B0604020202020204" pitchFamily="34" charset="0"/>
              <a:buChar char="•"/>
            </a:pPr>
            <a:r>
              <a:rPr lang="en-GB" sz="3400" dirty="0">
                <a:solidFill>
                  <a:schemeClr val="bg1"/>
                </a:solidFill>
              </a:rPr>
              <a:t>Clutter</a:t>
            </a:r>
          </a:p>
          <a:p>
            <a:pPr marL="285750" indent="-285750">
              <a:buFont typeface="Arial" panose="020B0604020202020204" pitchFamily="34" charset="0"/>
              <a:buChar char="•"/>
            </a:pPr>
            <a:r>
              <a:rPr lang="en-GB" sz="3400" dirty="0">
                <a:solidFill>
                  <a:schemeClr val="bg1"/>
                </a:solidFill>
              </a:rPr>
              <a:t>Negative thoughts</a:t>
            </a:r>
          </a:p>
          <a:p>
            <a:pPr marL="285750" indent="-285750">
              <a:buFont typeface="Arial" panose="020B0604020202020204" pitchFamily="34" charset="0"/>
              <a:buChar char="•"/>
            </a:pPr>
            <a:r>
              <a:rPr lang="en-GB" sz="3400" dirty="0">
                <a:solidFill>
                  <a:schemeClr val="bg1"/>
                </a:solidFill>
              </a:rPr>
              <a:t>People who drag you down</a:t>
            </a:r>
          </a:p>
          <a:p>
            <a:pPr marL="285750" indent="-285750">
              <a:buFont typeface="Arial" panose="020B0604020202020204" pitchFamily="34" charset="0"/>
              <a:buChar char="•"/>
            </a:pPr>
            <a:r>
              <a:rPr lang="en-GB" sz="3400" dirty="0">
                <a:solidFill>
                  <a:schemeClr val="bg1"/>
                </a:solidFill>
              </a:rPr>
              <a:t>Limiting </a:t>
            </a:r>
            <a:r>
              <a:rPr lang="en-GB" sz="3400" dirty="0" smtClean="0">
                <a:solidFill>
                  <a:schemeClr val="bg1"/>
                </a:solidFill>
              </a:rPr>
              <a:t>language</a:t>
            </a:r>
            <a:endParaRPr lang="en-GB" sz="3400" dirty="0">
              <a:solidFill>
                <a:schemeClr val="bg1"/>
              </a:solidFill>
            </a:endParaRPr>
          </a:p>
        </p:txBody>
      </p:sp>
    </p:spTree>
    <p:extLst>
      <p:ext uri="{BB962C8B-B14F-4D97-AF65-F5344CB8AC3E}">
        <p14:creationId xmlns:p14="http://schemas.microsoft.com/office/powerpoint/2010/main" val="13980688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4000" dirty="0" smtClean="0">
                <a:solidFill>
                  <a:schemeClr val="bg1"/>
                </a:solidFill>
              </a:rPr>
              <a:t>Bitterness</a:t>
            </a:r>
            <a:endParaRPr lang="en-GB" sz="4000" dirty="0">
              <a:solidFill>
                <a:schemeClr val="bg1"/>
              </a:solidFill>
            </a:endParaRPr>
          </a:p>
          <a:p>
            <a:pPr marL="285750" indent="-285750">
              <a:buFont typeface="Arial" panose="020B0604020202020204" pitchFamily="34" charset="0"/>
              <a:buChar char="•"/>
            </a:pPr>
            <a:r>
              <a:rPr lang="en-GB" sz="4000" dirty="0">
                <a:solidFill>
                  <a:schemeClr val="bg1"/>
                </a:solidFill>
              </a:rPr>
              <a:t>Extra weight</a:t>
            </a:r>
          </a:p>
          <a:p>
            <a:pPr marL="285750" indent="-285750">
              <a:buFont typeface="Arial" panose="020B0604020202020204" pitchFamily="34" charset="0"/>
              <a:buChar char="•"/>
            </a:pPr>
            <a:r>
              <a:rPr lang="en-GB" sz="4000" dirty="0">
                <a:solidFill>
                  <a:schemeClr val="bg1"/>
                </a:solidFill>
              </a:rPr>
              <a:t>Unrealistic expectations</a:t>
            </a:r>
          </a:p>
          <a:p>
            <a:pPr marL="285750" indent="-285750">
              <a:buFont typeface="Arial" panose="020B0604020202020204" pitchFamily="34" charset="0"/>
              <a:buChar char="•"/>
            </a:pPr>
            <a:r>
              <a:rPr lang="en-GB" sz="4000" dirty="0">
                <a:solidFill>
                  <a:schemeClr val="bg1"/>
                </a:solidFill>
              </a:rPr>
              <a:t>Self righteousness</a:t>
            </a:r>
          </a:p>
          <a:p>
            <a:pPr marL="285750" indent="-285750">
              <a:buFont typeface="Arial" panose="020B0604020202020204" pitchFamily="34" charset="0"/>
              <a:buChar char="•"/>
            </a:pPr>
            <a:r>
              <a:rPr lang="en-GB" sz="4000" dirty="0">
                <a:solidFill>
                  <a:schemeClr val="bg1"/>
                </a:solidFill>
              </a:rPr>
              <a:t>Meanness</a:t>
            </a:r>
          </a:p>
          <a:p>
            <a:pPr marL="285750" indent="-285750">
              <a:buFont typeface="Arial" panose="020B0604020202020204" pitchFamily="34" charset="0"/>
              <a:buChar char="•"/>
            </a:pPr>
            <a:r>
              <a:rPr lang="en-GB" sz="4000" dirty="0">
                <a:solidFill>
                  <a:schemeClr val="bg1"/>
                </a:solidFill>
              </a:rPr>
              <a:t>Rudeness</a:t>
            </a:r>
          </a:p>
          <a:p>
            <a:pPr marL="285750" indent="-285750">
              <a:buFont typeface="Arial" panose="020B0604020202020204" pitchFamily="34" charset="0"/>
              <a:buChar char="•"/>
            </a:pPr>
            <a:r>
              <a:rPr lang="en-GB" sz="4000" dirty="0">
                <a:solidFill>
                  <a:schemeClr val="bg1"/>
                </a:solidFill>
              </a:rPr>
              <a:t>Partially hydrogenated anything</a:t>
            </a:r>
          </a:p>
          <a:p>
            <a:pPr marL="285750" indent="-285750">
              <a:buFont typeface="Arial" panose="020B0604020202020204" pitchFamily="34" charset="0"/>
              <a:buChar char="•"/>
            </a:pPr>
            <a:r>
              <a:rPr lang="en-GB" sz="4000" dirty="0">
                <a:solidFill>
                  <a:schemeClr val="bg1"/>
                </a:solidFill>
              </a:rPr>
              <a:t>Hatred</a:t>
            </a:r>
          </a:p>
          <a:p>
            <a:pPr marL="285750" indent="-285750">
              <a:buFont typeface="Arial" panose="020B0604020202020204" pitchFamily="34" charset="0"/>
              <a:buChar char="•"/>
            </a:pPr>
            <a:r>
              <a:rPr lang="en-GB" sz="4000" dirty="0" smtClean="0">
                <a:solidFill>
                  <a:schemeClr val="bg1"/>
                </a:solidFill>
              </a:rPr>
              <a:t>Swearing</a:t>
            </a:r>
            <a:endParaRPr lang="en-GB" sz="4000" dirty="0">
              <a:solidFill>
                <a:schemeClr val="bg1"/>
              </a:solidFill>
            </a:endParaRPr>
          </a:p>
        </p:txBody>
      </p:sp>
    </p:spTree>
    <p:extLst>
      <p:ext uri="{BB962C8B-B14F-4D97-AF65-F5344CB8AC3E}">
        <p14:creationId xmlns:p14="http://schemas.microsoft.com/office/powerpoint/2010/main" val="3820748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lnSpcReduction="10000"/>
          </a:bodyPr>
          <a:lstStyle/>
          <a:p>
            <a:r>
              <a:rPr lang="en-GB" sz="4400" dirty="0" smtClean="0"/>
              <a:t>As a church and wider apostolic ministry we are called to be a Joshua Generation</a:t>
            </a:r>
          </a:p>
          <a:p>
            <a:r>
              <a:rPr lang="en-GB" sz="4400" dirty="0" smtClean="0"/>
              <a:t>We are called to receive our kingdom inheritance </a:t>
            </a:r>
          </a:p>
          <a:p>
            <a:r>
              <a:rPr lang="en-GB" sz="4400" dirty="0" smtClean="0"/>
              <a:t>We are called to raise up and equip the next harvesting generation in the supernatural ways of their kingdom inheritance</a:t>
            </a:r>
          </a:p>
          <a:p>
            <a:endParaRPr lang="en-GB" sz="4400" dirty="0"/>
          </a:p>
        </p:txBody>
      </p:sp>
    </p:spTree>
    <p:extLst>
      <p:ext uri="{BB962C8B-B14F-4D97-AF65-F5344CB8AC3E}">
        <p14:creationId xmlns:p14="http://schemas.microsoft.com/office/powerpoint/2010/main" val="27995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1052736"/>
            <a:ext cx="8892480" cy="5805264"/>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GB" sz="4000" dirty="0" smtClean="0">
                <a:solidFill>
                  <a:schemeClr val="bg1"/>
                </a:solidFill>
              </a:rPr>
              <a:t>Excuses</a:t>
            </a:r>
            <a:endParaRPr lang="en-GB" sz="4000" dirty="0">
              <a:solidFill>
                <a:schemeClr val="bg1"/>
              </a:solidFill>
            </a:endParaRPr>
          </a:p>
          <a:p>
            <a:pPr marL="342900" indent="-342900">
              <a:buFont typeface="Arial" panose="020B0604020202020204" pitchFamily="34" charset="0"/>
              <a:buChar char="•"/>
            </a:pPr>
            <a:r>
              <a:rPr lang="en-GB" sz="4000" dirty="0">
                <a:solidFill>
                  <a:schemeClr val="bg1"/>
                </a:solidFill>
              </a:rPr>
              <a:t>Distractions</a:t>
            </a:r>
          </a:p>
          <a:p>
            <a:pPr marL="342900" indent="-342900">
              <a:buFont typeface="Arial" panose="020B0604020202020204" pitchFamily="34" charset="0"/>
              <a:buChar char="•"/>
            </a:pPr>
            <a:r>
              <a:rPr lang="en-GB" sz="4000" dirty="0">
                <a:solidFill>
                  <a:schemeClr val="bg1"/>
                </a:solidFill>
              </a:rPr>
              <a:t>Blind spots</a:t>
            </a:r>
          </a:p>
          <a:p>
            <a:pPr marL="342900" indent="-342900">
              <a:buFont typeface="Arial" panose="020B0604020202020204" pitchFamily="34" charset="0"/>
              <a:buChar char="•"/>
            </a:pPr>
            <a:r>
              <a:rPr lang="en-GB" sz="4000" dirty="0">
                <a:solidFill>
                  <a:schemeClr val="bg1"/>
                </a:solidFill>
              </a:rPr>
              <a:t>Frivolous spending</a:t>
            </a:r>
          </a:p>
          <a:p>
            <a:pPr marL="342900" indent="-342900">
              <a:buFont typeface="Arial" panose="020B0604020202020204" pitchFamily="34" charset="0"/>
              <a:buChar char="•"/>
            </a:pPr>
            <a:r>
              <a:rPr lang="en-GB" sz="4000" dirty="0">
                <a:solidFill>
                  <a:schemeClr val="bg1"/>
                </a:solidFill>
              </a:rPr>
              <a:t>Busywork</a:t>
            </a:r>
          </a:p>
          <a:p>
            <a:pPr marL="342900" indent="-342900">
              <a:buFont typeface="Arial" panose="020B0604020202020204" pitchFamily="34" charset="0"/>
              <a:buChar char="•"/>
            </a:pPr>
            <a:r>
              <a:rPr lang="en-GB" sz="4000" dirty="0">
                <a:solidFill>
                  <a:schemeClr val="bg1"/>
                </a:solidFill>
              </a:rPr>
              <a:t>Being cheap</a:t>
            </a:r>
          </a:p>
          <a:p>
            <a:pPr marL="342900" indent="-342900">
              <a:buFont typeface="Arial" panose="020B0604020202020204" pitchFamily="34" charset="0"/>
              <a:buChar char="•"/>
            </a:pPr>
            <a:r>
              <a:rPr lang="en-GB" sz="4000" dirty="0">
                <a:solidFill>
                  <a:schemeClr val="bg1"/>
                </a:solidFill>
              </a:rPr>
              <a:t>Drags</a:t>
            </a:r>
          </a:p>
          <a:p>
            <a:pPr marL="342900" indent="-342900">
              <a:buFont typeface="Arial" panose="020B0604020202020204" pitchFamily="34" charset="0"/>
              <a:buChar char="•"/>
            </a:pPr>
            <a:r>
              <a:rPr lang="en-GB" sz="4000" dirty="0">
                <a:solidFill>
                  <a:schemeClr val="bg1"/>
                </a:solidFill>
              </a:rPr>
              <a:t>Texting while driving</a:t>
            </a:r>
          </a:p>
          <a:p>
            <a:pPr marL="342900" indent="-342900">
              <a:buFont typeface="Arial" panose="020B0604020202020204" pitchFamily="34" charset="0"/>
              <a:buChar char="•"/>
            </a:pPr>
            <a:r>
              <a:rPr lang="en-GB" sz="4000" dirty="0" smtClean="0">
                <a:solidFill>
                  <a:schemeClr val="bg1"/>
                </a:solidFill>
              </a:rPr>
              <a:t>Lateness</a:t>
            </a:r>
            <a:endParaRPr lang="en-GB" sz="4000" dirty="0">
              <a:solidFill>
                <a:schemeClr val="bg1"/>
              </a:solidFill>
            </a:endParaRPr>
          </a:p>
        </p:txBody>
      </p:sp>
    </p:spTree>
    <p:extLst>
      <p:ext uri="{BB962C8B-B14F-4D97-AF65-F5344CB8AC3E}">
        <p14:creationId xmlns:p14="http://schemas.microsoft.com/office/powerpoint/2010/main" val="2050401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1052736"/>
            <a:ext cx="8892480" cy="5805264"/>
          </a:xfrm>
          <a:prstGeom prst="rect">
            <a:avLst/>
          </a:prstGeom>
          <a:noFill/>
        </p:spPr>
        <p:txBody>
          <a:bodyPr wrap="square" lIns="0" tIns="0" rIns="0" bIns="0" rtlCol="0">
            <a:noAutofit/>
          </a:bodyPr>
          <a:lstStyle/>
          <a:p>
            <a:pPr marL="342900" indent="-342900">
              <a:buFont typeface="Arial" panose="020B0604020202020204" pitchFamily="34" charset="0"/>
              <a:buChar char="•"/>
            </a:pPr>
            <a:r>
              <a:rPr lang="en-GB" sz="4000" dirty="0" smtClean="0">
                <a:solidFill>
                  <a:schemeClr val="bg1"/>
                </a:solidFill>
              </a:rPr>
              <a:t>Limiting </a:t>
            </a:r>
            <a:r>
              <a:rPr lang="en-GB" sz="4000" dirty="0">
                <a:solidFill>
                  <a:schemeClr val="bg1"/>
                </a:solidFill>
              </a:rPr>
              <a:t>beliefs</a:t>
            </a:r>
          </a:p>
          <a:p>
            <a:pPr marL="342900" indent="-342900">
              <a:buFont typeface="Arial" panose="020B0604020202020204" pitchFamily="34" charset="0"/>
              <a:buChar char="•"/>
            </a:pPr>
            <a:r>
              <a:rPr lang="en-GB" sz="4000" dirty="0">
                <a:solidFill>
                  <a:schemeClr val="bg1"/>
                </a:solidFill>
              </a:rPr>
              <a:t>Road rage</a:t>
            </a:r>
          </a:p>
          <a:p>
            <a:pPr marL="342900" indent="-342900">
              <a:buFont typeface="Arial" panose="020B0604020202020204" pitchFamily="34" charset="0"/>
              <a:buChar char="•"/>
            </a:pPr>
            <a:r>
              <a:rPr lang="en-GB" sz="4000" dirty="0">
                <a:solidFill>
                  <a:schemeClr val="bg1"/>
                </a:solidFill>
              </a:rPr>
              <a:t>Time wasters</a:t>
            </a:r>
          </a:p>
          <a:p>
            <a:pPr marL="342900" indent="-342900">
              <a:buFont typeface="Arial" panose="020B0604020202020204" pitchFamily="34" charset="0"/>
              <a:buChar char="•"/>
            </a:pPr>
            <a:r>
              <a:rPr lang="en-GB" sz="4000" dirty="0">
                <a:solidFill>
                  <a:schemeClr val="bg1"/>
                </a:solidFill>
              </a:rPr>
              <a:t>Doing it all alone</a:t>
            </a:r>
          </a:p>
          <a:p>
            <a:pPr marL="342900" indent="-342900">
              <a:buFont typeface="Arial" panose="020B0604020202020204" pitchFamily="34" charset="0"/>
              <a:buChar char="•"/>
            </a:pPr>
            <a:r>
              <a:rPr lang="en-GB" sz="4000" dirty="0">
                <a:solidFill>
                  <a:schemeClr val="bg1"/>
                </a:solidFill>
              </a:rPr>
              <a:t>Too much screen time</a:t>
            </a:r>
          </a:p>
          <a:p>
            <a:pPr marL="342900" indent="-342900">
              <a:buFont typeface="Arial" panose="020B0604020202020204" pitchFamily="34" charset="0"/>
              <a:buChar char="•"/>
            </a:pPr>
            <a:r>
              <a:rPr lang="en-GB" sz="4000" dirty="0">
                <a:solidFill>
                  <a:schemeClr val="bg1"/>
                </a:solidFill>
              </a:rPr>
              <a:t>Laziness</a:t>
            </a:r>
          </a:p>
          <a:p>
            <a:pPr marL="342900" indent="-342900">
              <a:buFont typeface="Arial" panose="020B0604020202020204" pitchFamily="34" charset="0"/>
              <a:buChar char="•"/>
            </a:pPr>
            <a:r>
              <a:rPr lang="en-GB" sz="4000" dirty="0">
                <a:solidFill>
                  <a:schemeClr val="bg1"/>
                </a:solidFill>
              </a:rPr>
              <a:t>Jealousy</a:t>
            </a:r>
          </a:p>
          <a:p>
            <a:pPr marL="342900" indent="-342900">
              <a:buFont typeface="Arial" panose="020B0604020202020204" pitchFamily="34" charset="0"/>
              <a:buChar char="•"/>
            </a:pPr>
            <a:r>
              <a:rPr lang="en-GB" sz="4000" dirty="0" smtClean="0">
                <a:solidFill>
                  <a:schemeClr val="bg1"/>
                </a:solidFill>
              </a:rPr>
              <a:t>Stress</a:t>
            </a:r>
            <a:endParaRPr lang="en-GB" sz="4000" dirty="0">
              <a:solidFill>
                <a:schemeClr val="bg1"/>
              </a:solidFill>
            </a:endParaRPr>
          </a:p>
        </p:txBody>
      </p:sp>
    </p:spTree>
    <p:extLst>
      <p:ext uri="{BB962C8B-B14F-4D97-AF65-F5344CB8AC3E}">
        <p14:creationId xmlns:p14="http://schemas.microsoft.com/office/powerpoint/2010/main" val="26904664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4000" dirty="0" smtClean="0">
                <a:solidFill>
                  <a:schemeClr val="bg1"/>
                </a:solidFill>
              </a:rPr>
              <a:t>Old </a:t>
            </a:r>
            <a:r>
              <a:rPr lang="en-GB" sz="4000" dirty="0">
                <a:solidFill>
                  <a:schemeClr val="bg1"/>
                </a:solidFill>
              </a:rPr>
              <a:t>clothes</a:t>
            </a:r>
          </a:p>
          <a:p>
            <a:pPr marL="285750" indent="-285750">
              <a:buFont typeface="Arial" panose="020B0604020202020204" pitchFamily="34" charset="0"/>
              <a:buChar char="•"/>
            </a:pPr>
            <a:r>
              <a:rPr lang="en-GB" sz="4000" dirty="0">
                <a:solidFill>
                  <a:schemeClr val="bg1"/>
                </a:solidFill>
              </a:rPr>
              <a:t>Gossip</a:t>
            </a:r>
          </a:p>
          <a:p>
            <a:pPr marL="285750" indent="-285750">
              <a:buFont typeface="Arial" panose="020B0604020202020204" pitchFamily="34" charset="0"/>
              <a:buChar char="•"/>
            </a:pPr>
            <a:r>
              <a:rPr lang="en-GB" sz="4000" dirty="0">
                <a:solidFill>
                  <a:schemeClr val="bg1"/>
                </a:solidFill>
              </a:rPr>
              <a:t>Debt</a:t>
            </a:r>
          </a:p>
          <a:p>
            <a:pPr marL="285750" indent="-285750">
              <a:buFont typeface="Arial" panose="020B0604020202020204" pitchFamily="34" charset="0"/>
              <a:buChar char="•"/>
            </a:pPr>
            <a:r>
              <a:rPr lang="en-GB" sz="4000" dirty="0">
                <a:solidFill>
                  <a:schemeClr val="bg1"/>
                </a:solidFill>
              </a:rPr>
              <a:t>Correcting others</a:t>
            </a:r>
          </a:p>
          <a:p>
            <a:pPr marL="285750" indent="-285750">
              <a:buFont typeface="Arial" panose="020B0604020202020204" pitchFamily="34" charset="0"/>
              <a:buChar char="•"/>
            </a:pPr>
            <a:r>
              <a:rPr lang="en-GB" sz="4000" dirty="0">
                <a:solidFill>
                  <a:schemeClr val="bg1"/>
                </a:solidFill>
              </a:rPr>
              <a:t>Perfectionism</a:t>
            </a:r>
          </a:p>
          <a:p>
            <a:pPr marL="285750" indent="-285750">
              <a:buFont typeface="Arial" panose="020B0604020202020204" pitchFamily="34" charset="0"/>
              <a:buChar char="•"/>
            </a:pPr>
            <a:r>
              <a:rPr lang="en-GB" sz="4000" dirty="0">
                <a:solidFill>
                  <a:schemeClr val="bg1"/>
                </a:solidFill>
              </a:rPr>
              <a:t>Self-sabotage</a:t>
            </a:r>
          </a:p>
          <a:p>
            <a:pPr marL="285750" indent="-285750">
              <a:buFont typeface="Arial" panose="020B0604020202020204" pitchFamily="34" charset="0"/>
              <a:buChar char="•"/>
            </a:pPr>
            <a:r>
              <a:rPr lang="en-GB" sz="4000" dirty="0">
                <a:solidFill>
                  <a:schemeClr val="bg1"/>
                </a:solidFill>
              </a:rPr>
              <a:t>Roadblocks</a:t>
            </a:r>
          </a:p>
          <a:p>
            <a:pPr marL="285750" indent="-285750">
              <a:buFont typeface="Arial" panose="020B0604020202020204" pitchFamily="34" charset="0"/>
              <a:buChar char="•"/>
            </a:pPr>
            <a:r>
              <a:rPr lang="en-GB" sz="4000" dirty="0">
                <a:solidFill>
                  <a:schemeClr val="bg1"/>
                </a:solidFill>
              </a:rPr>
              <a:t>Procrastination</a:t>
            </a:r>
          </a:p>
          <a:p>
            <a:pPr marL="285750" indent="-285750">
              <a:buFont typeface="Arial" panose="020B0604020202020204" pitchFamily="34" charset="0"/>
              <a:buChar char="•"/>
            </a:pPr>
            <a:r>
              <a:rPr lang="en-GB" sz="4000" dirty="0">
                <a:solidFill>
                  <a:schemeClr val="bg1"/>
                </a:solidFill>
              </a:rPr>
              <a:t>“Um” and other filler </a:t>
            </a:r>
            <a:r>
              <a:rPr lang="en-GB" sz="4000" dirty="0" smtClean="0">
                <a:solidFill>
                  <a:schemeClr val="bg1"/>
                </a:solidFill>
              </a:rPr>
              <a:t>words</a:t>
            </a:r>
            <a:endParaRPr lang="en-GB" sz="4000" dirty="0">
              <a:solidFill>
                <a:schemeClr val="bg1"/>
              </a:solidFill>
            </a:endParaRPr>
          </a:p>
        </p:txBody>
      </p:sp>
    </p:spTree>
    <p:extLst>
      <p:ext uri="{BB962C8B-B14F-4D97-AF65-F5344CB8AC3E}">
        <p14:creationId xmlns:p14="http://schemas.microsoft.com/office/powerpoint/2010/main" val="16739162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normAutofit fontScale="90000"/>
          </a:bodyPr>
          <a:lstStyle/>
          <a:p>
            <a:r>
              <a:rPr lang="en-GB" dirty="0"/>
              <a:t>Review </a:t>
            </a:r>
            <a:r>
              <a:rPr lang="en-GB" dirty="0" smtClean="0"/>
              <a:t>2014</a:t>
            </a:r>
            <a:endParaRPr lang="en-GB" dirty="0"/>
          </a:p>
        </p:txBody>
      </p:sp>
      <p:sp>
        <p:nvSpPr>
          <p:cNvPr id="3" name="Content Placeholder 2"/>
          <p:cNvSpPr>
            <a:spLocks noGrp="1"/>
          </p:cNvSpPr>
          <p:nvPr>
            <p:ph idx="1"/>
          </p:nvPr>
        </p:nvSpPr>
        <p:spPr>
          <a:xfrm>
            <a:off x="0" y="836712"/>
            <a:ext cx="9144000" cy="6021288"/>
          </a:xfrm>
        </p:spPr>
        <p:txBody>
          <a:bodyPr>
            <a:normAutofit/>
          </a:bodyPr>
          <a:lstStyle/>
          <a:p>
            <a:pPr>
              <a:spcBef>
                <a:spcPts val="1200"/>
              </a:spcBef>
            </a:pPr>
            <a:endParaRPr lang="en-GB" sz="4400" dirty="0" smtClean="0"/>
          </a:p>
          <a:p>
            <a:pPr>
              <a:spcBef>
                <a:spcPts val="1200"/>
              </a:spcBef>
            </a:pPr>
            <a:endParaRPr lang="en-GB" sz="4400" dirty="0"/>
          </a:p>
        </p:txBody>
      </p:sp>
      <p:sp>
        <p:nvSpPr>
          <p:cNvPr id="4" name="TextBox 3"/>
          <p:cNvSpPr txBox="1"/>
          <p:nvPr/>
        </p:nvSpPr>
        <p:spPr>
          <a:xfrm>
            <a:off x="0" y="836712"/>
            <a:ext cx="9144000" cy="6021288"/>
          </a:xfrm>
          <a:prstGeom prst="rect">
            <a:avLst/>
          </a:prstGeom>
          <a:noFill/>
        </p:spPr>
        <p:txBody>
          <a:bodyPr wrap="square" lIns="0" tIns="0" rIns="0" bIns="0" rtlCol="0">
            <a:normAutofit/>
          </a:bodyPr>
          <a:lstStyle/>
          <a:p>
            <a:pPr marL="285750" indent="-285750">
              <a:buFont typeface="Arial" panose="020B0604020202020204" pitchFamily="34" charset="0"/>
              <a:buChar char="•"/>
            </a:pPr>
            <a:r>
              <a:rPr lang="en-GB" sz="3600" dirty="0" smtClean="0">
                <a:solidFill>
                  <a:schemeClr val="bg1"/>
                </a:solidFill>
              </a:rPr>
              <a:t>Junk </a:t>
            </a:r>
            <a:r>
              <a:rPr lang="en-GB" sz="3600" dirty="0">
                <a:solidFill>
                  <a:schemeClr val="bg1"/>
                </a:solidFill>
              </a:rPr>
              <a:t>food</a:t>
            </a:r>
          </a:p>
          <a:p>
            <a:pPr marL="285750" indent="-285750">
              <a:buFont typeface="Arial" panose="020B0604020202020204" pitchFamily="34" charset="0"/>
              <a:buChar char="•"/>
            </a:pPr>
            <a:r>
              <a:rPr lang="en-GB" sz="3600" dirty="0">
                <a:solidFill>
                  <a:schemeClr val="bg1"/>
                </a:solidFill>
              </a:rPr>
              <a:t>Worry</a:t>
            </a:r>
          </a:p>
          <a:p>
            <a:pPr marL="285750" indent="-285750">
              <a:buFont typeface="Arial" panose="020B0604020202020204" pitchFamily="34" charset="0"/>
              <a:buChar char="•"/>
            </a:pPr>
            <a:r>
              <a:rPr lang="en-GB" sz="3600" dirty="0">
                <a:solidFill>
                  <a:schemeClr val="bg1"/>
                </a:solidFill>
              </a:rPr>
              <a:t>Sense of entitlement</a:t>
            </a:r>
          </a:p>
          <a:p>
            <a:pPr marL="285750" indent="-285750">
              <a:buFont typeface="Arial" panose="020B0604020202020204" pitchFamily="34" charset="0"/>
              <a:buChar char="•"/>
            </a:pPr>
            <a:r>
              <a:rPr lang="en-GB" sz="3600" dirty="0">
                <a:solidFill>
                  <a:schemeClr val="bg1"/>
                </a:solidFill>
              </a:rPr>
              <a:t>Thinking the worst about people</a:t>
            </a:r>
          </a:p>
          <a:p>
            <a:pPr marL="285750" indent="-285750">
              <a:buFont typeface="Arial" panose="020B0604020202020204" pitchFamily="34" charset="0"/>
              <a:buChar char="•"/>
            </a:pPr>
            <a:r>
              <a:rPr lang="en-GB" sz="3600" dirty="0">
                <a:solidFill>
                  <a:schemeClr val="bg1"/>
                </a:solidFill>
              </a:rPr>
              <a:t>High blood pressure</a:t>
            </a:r>
          </a:p>
          <a:p>
            <a:pPr marL="285750" indent="-285750">
              <a:buFont typeface="Arial" panose="020B0604020202020204" pitchFamily="34" charset="0"/>
              <a:buChar char="•"/>
            </a:pPr>
            <a:r>
              <a:rPr lang="en-GB" sz="3600" dirty="0">
                <a:solidFill>
                  <a:schemeClr val="bg1"/>
                </a:solidFill>
              </a:rPr>
              <a:t>Empty and false promises</a:t>
            </a:r>
          </a:p>
          <a:p>
            <a:pPr marL="285750" indent="-285750">
              <a:buFont typeface="Arial" panose="020B0604020202020204" pitchFamily="34" charset="0"/>
              <a:buChar char="•"/>
            </a:pPr>
            <a:r>
              <a:rPr lang="en-GB" sz="3600" dirty="0">
                <a:solidFill>
                  <a:schemeClr val="bg1"/>
                </a:solidFill>
              </a:rPr>
              <a:t>Seeking the approval of others</a:t>
            </a:r>
          </a:p>
          <a:p>
            <a:pPr marL="285750" indent="-285750">
              <a:buFont typeface="Arial" panose="020B0604020202020204" pitchFamily="34" charset="0"/>
              <a:buChar char="•"/>
            </a:pPr>
            <a:r>
              <a:rPr lang="en-GB" sz="3600" dirty="0">
                <a:solidFill>
                  <a:schemeClr val="bg1"/>
                </a:solidFill>
              </a:rPr>
              <a:t>Some money in an envelope and send it to your </a:t>
            </a:r>
            <a:r>
              <a:rPr lang="en-GB" sz="3600" dirty="0" smtClean="0">
                <a:solidFill>
                  <a:schemeClr val="bg1"/>
                </a:solidFill>
              </a:rPr>
              <a:t>favourite </a:t>
            </a:r>
            <a:r>
              <a:rPr lang="en-GB" sz="3600" dirty="0">
                <a:solidFill>
                  <a:schemeClr val="bg1"/>
                </a:solidFill>
              </a:rPr>
              <a:t>charity.</a:t>
            </a:r>
          </a:p>
        </p:txBody>
      </p:sp>
    </p:spTree>
    <p:extLst>
      <p:ext uri="{BB962C8B-B14F-4D97-AF65-F5344CB8AC3E}">
        <p14:creationId xmlns:p14="http://schemas.microsoft.com/office/powerpoint/2010/main" val="460053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2014</a:t>
            </a:r>
            <a:endParaRPr lang="en-GB" dirty="0"/>
          </a:p>
        </p:txBody>
      </p:sp>
      <p:sp>
        <p:nvSpPr>
          <p:cNvPr id="3" name="Content Placeholder 2"/>
          <p:cNvSpPr>
            <a:spLocks noGrp="1"/>
          </p:cNvSpPr>
          <p:nvPr>
            <p:ph idx="1"/>
          </p:nvPr>
        </p:nvSpPr>
        <p:spPr>
          <a:xfrm>
            <a:off x="0" y="908720"/>
            <a:ext cx="9144000" cy="5949280"/>
          </a:xfrm>
          <a:effectLst/>
        </p:spPr>
        <p:txBody>
          <a:bodyPr lIns="0" tIns="0" rIns="0" bIns="0">
            <a:normAutofit/>
          </a:bodyPr>
          <a:lstStyle/>
          <a:p>
            <a:r>
              <a:rPr lang="en-GB" sz="4400" dirty="0"/>
              <a:t>Mike </a:t>
            </a:r>
            <a:r>
              <a:rPr lang="en-GB" sz="4400" dirty="0" smtClean="0"/>
              <a:t>Bryant’s vision in 2013 is significant </a:t>
            </a:r>
            <a:r>
              <a:rPr lang="en-GB" sz="4400" dirty="0"/>
              <a:t>in light of previous words </a:t>
            </a:r>
          </a:p>
          <a:p>
            <a:r>
              <a:rPr lang="en-GB" sz="4400" dirty="0"/>
              <a:t>God is about to do a </a:t>
            </a:r>
            <a:r>
              <a:rPr lang="en-GB" sz="4400" dirty="0">
                <a:solidFill>
                  <a:srgbClr val="FFFF00"/>
                </a:solidFill>
              </a:rPr>
              <a:t>new thing</a:t>
            </a:r>
            <a:endParaRPr lang="en-GB" sz="4400" dirty="0"/>
          </a:p>
          <a:p>
            <a:r>
              <a:rPr lang="en-GB" sz="4400" dirty="0" smtClean="0"/>
              <a:t>Old rotting fruit on the tree must fall before a new book &amp; season can begin</a:t>
            </a:r>
          </a:p>
          <a:p>
            <a:r>
              <a:rPr lang="en-GB" sz="4400" dirty="0" smtClean="0"/>
              <a:t>Need </a:t>
            </a:r>
            <a:r>
              <a:rPr lang="en-GB" sz="4400" dirty="0"/>
              <a:t>to identify the </a:t>
            </a:r>
            <a:r>
              <a:rPr lang="en-GB" sz="4400" dirty="0" smtClean="0"/>
              <a:t>old </a:t>
            </a:r>
            <a:r>
              <a:rPr lang="en-GB" sz="4400" dirty="0"/>
              <a:t>r</a:t>
            </a:r>
            <a:r>
              <a:rPr lang="en-GB" sz="4400" dirty="0" smtClean="0"/>
              <a:t>otting fruit and remove it</a:t>
            </a:r>
          </a:p>
          <a:p>
            <a:r>
              <a:rPr lang="en-GB" sz="4400" dirty="0" smtClean="0"/>
              <a:t>Need to open the black book</a:t>
            </a:r>
          </a:p>
          <a:p>
            <a:endParaRPr lang="en-GB" sz="4400" dirty="0"/>
          </a:p>
        </p:txBody>
      </p:sp>
    </p:spTree>
    <p:extLst>
      <p:ext uri="{BB962C8B-B14F-4D97-AF65-F5344CB8AC3E}">
        <p14:creationId xmlns:p14="http://schemas.microsoft.com/office/powerpoint/2010/main" val="134934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Vision Destiny 2014">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Transformation 2012 19">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Theme1">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Vision Destiny 2014</Template>
  <TotalTime>9677</TotalTime>
  <Words>3732</Words>
  <Application>Microsoft Office PowerPoint</Application>
  <PresentationFormat>On-screen Show (4:3)</PresentationFormat>
  <Paragraphs>501</Paragraphs>
  <Slides>83</Slides>
  <Notes>2</Notes>
  <HiddenSlides>3</HiddenSlides>
  <MMClips>0</MMClips>
  <ScaleCrop>false</ScaleCrop>
  <HeadingPairs>
    <vt:vector size="4" baseType="variant">
      <vt:variant>
        <vt:lpstr>Theme</vt:lpstr>
      </vt:variant>
      <vt:variant>
        <vt:i4>7</vt:i4>
      </vt:variant>
      <vt:variant>
        <vt:lpstr>Slide Titles</vt:lpstr>
      </vt:variant>
      <vt:variant>
        <vt:i4>83</vt:i4>
      </vt:variant>
    </vt:vector>
  </HeadingPairs>
  <TitlesOfParts>
    <vt:vector size="90" baseType="lpstr">
      <vt:lpstr>Vision Destiny 2014</vt:lpstr>
      <vt:lpstr>Default Design</vt:lpstr>
      <vt:lpstr>Theme1</vt:lpstr>
      <vt:lpstr>1_Office Theme</vt:lpstr>
      <vt:lpstr>Transformation 2012 19</vt:lpstr>
      <vt:lpstr>1_Transformation 2012 19</vt:lpstr>
      <vt:lpstr>1_Theme1</vt:lpstr>
      <vt:lpstr>PowerPoint Presentation</vt:lpstr>
      <vt:lpstr>Review 2014</vt:lpstr>
      <vt:lpstr>Review 2014</vt:lpstr>
      <vt:lpstr>Review 2014</vt:lpstr>
      <vt:lpstr>PowerPoint Presentation</vt:lpstr>
      <vt:lpstr>Review 2014</vt:lpstr>
      <vt:lpstr>Review 2014</vt:lpstr>
      <vt:lpstr>Review 2014</vt:lpstr>
      <vt:lpstr>Review 2014</vt:lpstr>
      <vt:lpstr>Review 2014</vt:lpstr>
      <vt:lpstr>Vision Destiny 2014</vt:lpstr>
      <vt:lpstr>Review 2014</vt:lpstr>
      <vt:lpstr>PowerPoint Presentation</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PowerPoint Presentation</vt:lpstr>
      <vt:lpstr>Review 2014</vt:lpstr>
      <vt:lpstr>Review 2014</vt:lpstr>
      <vt:lpstr>Review 2014</vt:lpstr>
      <vt:lpstr>Review 2014</vt:lpstr>
      <vt:lpstr>Review 2014</vt:lpstr>
      <vt:lpstr>Review 2014</vt:lpstr>
      <vt:lpstr>Review 2014</vt:lpstr>
      <vt:lpstr>PowerPoint Presentation</vt:lpstr>
      <vt:lpstr>Review 2014</vt:lpstr>
      <vt:lpstr>Review 2014</vt:lpstr>
      <vt:lpstr>Review 2014</vt:lpstr>
      <vt:lpstr>Review 2014</vt:lpstr>
      <vt:lpstr>Review 2014</vt:lpstr>
      <vt:lpstr>Review 2014</vt:lpstr>
      <vt:lpstr>Review 2014</vt:lpstr>
      <vt:lpstr>Review 2014</vt:lpstr>
      <vt:lpstr>Review 2014</vt:lpstr>
      <vt:lpstr>Review 2014</vt:lpstr>
      <vt:lpstr>Review 2014</vt:lpstr>
      <vt:lpstr>PowerPoint Presentation</vt:lpstr>
      <vt:lpstr>Review 2014</vt:lpstr>
      <vt:lpstr>Review 2014</vt:lpstr>
      <vt:lpstr>Review 2013</vt:lpstr>
      <vt:lpstr>Review 2014</vt:lpstr>
      <vt:lpstr>Review 2014</vt:lpstr>
      <vt:lpstr>Review 2014</vt:lpstr>
      <vt:lpstr>Review 2014</vt:lpstr>
      <vt:lpstr>Review 2014</vt:lpstr>
      <vt:lpstr>Review 2013</vt:lpstr>
      <vt:lpstr>Review 2014</vt:lpstr>
      <vt:lpstr>PowerPoint Presentation</vt:lpstr>
      <vt:lpstr>PowerPoint Presentation</vt:lpstr>
      <vt:lpstr>PowerPoint Presentation</vt:lpstr>
      <vt:lpstr>PowerPoint Presentation</vt:lpstr>
      <vt:lpstr>PowerPoint Presentation</vt:lpstr>
      <vt:lpstr>Review 2014</vt:lpstr>
      <vt:lpstr>Review 2014</vt:lpstr>
      <vt:lpstr>Review 2014</vt:lpstr>
      <vt:lpstr>Review 2014</vt:lpstr>
      <vt:lpstr>Review 2014</vt:lpstr>
      <vt:lpstr>Review 2014</vt:lpstr>
      <vt:lpstr>Review 2014</vt:lpstr>
      <vt:lpstr>Review 2014</vt:lpstr>
      <vt:lpstr>Review 2014</vt:lpstr>
      <vt:lpstr>Destiny 2015</vt:lpstr>
      <vt:lpstr>Destiny 2015</vt:lpstr>
      <vt:lpstr>Destiny 2015</vt:lpstr>
      <vt:lpstr>Destiny 2015</vt:lpstr>
      <vt:lpstr>Destiny 2015</vt:lpstr>
      <vt:lpstr>Destiny 2015</vt:lpstr>
      <vt:lpstr>Review 2014</vt:lpstr>
      <vt:lpstr>Review 2014</vt:lpstr>
      <vt:lpstr>Review 2014</vt:lpstr>
      <vt:lpstr>Review 2014</vt:lpstr>
      <vt:lpstr>Review 2014</vt:lpstr>
      <vt:lpstr>Review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Destiny 2014</dc:title>
  <dc:creator>Mike Parsons</dc:creator>
  <cp:lastModifiedBy>Mike Parsons</cp:lastModifiedBy>
  <cp:revision>102</cp:revision>
  <dcterms:created xsi:type="dcterms:W3CDTF">2013-12-16T10:14:34Z</dcterms:created>
  <dcterms:modified xsi:type="dcterms:W3CDTF">2014-12-28T10:33:57Z</dcterms:modified>
</cp:coreProperties>
</file>