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10" r:id="rId2"/>
    <p:sldMasterId id="2147483722" r:id="rId3"/>
  </p:sldMasterIdLst>
  <p:notesMasterIdLst>
    <p:notesMasterId r:id="rId82"/>
  </p:notesMasterIdLst>
  <p:sldIdLst>
    <p:sldId id="315" r:id="rId4"/>
    <p:sldId id="323" r:id="rId5"/>
    <p:sldId id="335" r:id="rId6"/>
    <p:sldId id="320" r:id="rId7"/>
    <p:sldId id="321" r:id="rId8"/>
    <p:sldId id="383" r:id="rId9"/>
    <p:sldId id="384" r:id="rId10"/>
    <p:sldId id="388" r:id="rId11"/>
    <p:sldId id="391" r:id="rId12"/>
    <p:sldId id="393" r:id="rId13"/>
    <p:sldId id="392" r:id="rId14"/>
    <p:sldId id="423" r:id="rId15"/>
    <p:sldId id="424" r:id="rId16"/>
    <p:sldId id="425" r:id="rId17"/>
    <p:sldId id="427" r:id="rId18"/>
    <p:sldId id="325" r:id="rId19"/>
    <p:sldId id="326" r:id="rId20"/>
    <p:sldId id="382" r:id="rId21"/>
    <p:sldId id="296" r:id="rId22"/>
    <p:sldId id="306" r:id="rId23"/>
    <p:sldId id="402" r:id="rId24"/>
    <p:sldId id="336" r:id="rId25"/>
    <p:sldId id="339" r:id="rId26"/>
    <p:sldId id="438" r:id="rId27"/>
    <p:sldId id="381" r:id="rId28"/>
    <p:sldId id="409" r:id="rId29"/>
    <p:sldId id="410" r:id="rId30"/>
    <p:sldId id="429" r:id="rId31"/>
    <p:sldId id="411" r:id="rId32"/>
    <p:sldId id="430" r:id="rId33"/>
    <p:sldId id="412" r:id="rId34"/>
    <p:sldId id="431" r:id="rId35"/>
    <p:sldId id="413" r:id="rId36"/>
    <p:sldId id="432" r:id="rId37"/>
    <p:sldId id="414" r:id="rId38"/>
    <p:sldId id="415" r:id="rId39"/>
    <p:sldId id="446" r:id="rId40"/>
    <p:sldId id="416" r:id="rId41"/>
    <p:sldId id="417" r:id="rId42"/>
    <p:sldId id="447" r:id="rId43"/>
    <p:sldId id="418" r:id="rId44"/>
    <p:sldId id="421" r:id="rId45"/>
    <p:sldId id="435" r:id="rId46"/>
    <p:sldId id="436" r:id="rId47"/>
    <p:sldId id="437" r:id="rId48"/>
    <p:sldId id="422" r:id="rId49"/>
    <p:sldId id="408" r:id="rId50"/>
    <p:sldId id="428" r:id="rId51"/>
    <p:sldId id="394" r:id="rId52"/>
    <p:sldId id="439" r:id="rId53"/>
    <p:sldId id="399" r:id="rId54"/>
    <p:sldId id="440" r:id="rId55"/>
    <p:sldId id="441" r:id="rId56"/>
    <p:sldId id="442" r:id="rId57"/>
    <p:sldId id="443" r:id="rId58"/>
    <p:sldId id="444" r:id="rId59"/>
    <p:sldId id="445" r:id="rId60"/>
    <p:sldId id="398" r:id="rId61"/>
    <p:sldId id="380" r:id="rId62"/>
    <p:sldId id="400" r:id="rId63"/>
    <p:sldId id="377" r:id="rId64"/>
    <p:sldId id="379" r:id="rId65"/>
    <p:sldId id="401" r:id="rId66"/>
    <p:sldId id="426" r:id="rId67"/>
    <p:sldId id="404" r:id="rId68"/>
    <p:sldId id="366" r:id="rId69"/>
    <p:sldId id="367" r:id="rId70"/>
    <p:sldId id="368" r:id="rId71"/>
    <p:sldId id="369" r:id="rId72"/>
    <p:sldId id="371" r:id="rId73"/>
    <p:sldId id="407" r:id="rId74"/>
    <p:sldId id="370" r:id="rId75"/>
    <p:sldId id="372" r:id="rId76"/>
    <p:sldId id="373" r:id="rId77"/>
    <p:sldId id="374" r:id="rId78"/>
    <p:sldId id="375" r:id="rId79"/>
    <p:sldId id="376" r:id="rId80"/>
    <p:sldId id="257"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0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70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notesMaster" Target="notesMasters/notesMaster1.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A4EF2E-F8A3-4D5C-A2AD-A94570C26DF3}" type="datetimeFigureOut">
              <a:rPr lang="en-GB" smtClean="0"/>
              <a:t>27/12/2013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EAEB1E-4FB3-4F42-9B19-5A5A4C92ED16}" type="slidenum">
              <a:rPr lang="en-GB" smtClean="0"/>
              <a:t>‹#›</a:t>
            </a:fld>
            <a:endParaRPr lang="en-GB"/>
          </a:p>
        </p:txBody>
      </p:sp>
    </p:spTree>
    <p:extLst>
      <p:ext uri="{BB962C8B-B14F-4D97-AF65-F5344CB8AC3E}">
        <p14:creationId xmlns:p14="http://schemas.microsoft.com/office/powerpoint/2010/main" val="2015797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12/27/2013</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502784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12/27/2013</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2449405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12/27/2013</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843914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12/27/2013</a:t>
            </a:fld>
            <a:endParaRPr lang="en-US">
              <a:solidFill>
                <a:schemeClr val="tx1">
                  <a:shade val="50000"/>
                </a:schemeClr>
              </a:solidFill>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kumimoji="0" lang="en-US">
              <a:solidFill>
                <a:schemeClr val="tx1">
                  <a:shade val="50000"/>
                </a:schemeClr>
              </a:solidFill>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dirty="0">
              <a:solidFill>
                <a:schemeClr val="tx1">
                  <a:shade val="50000"/>
                </a:schemeClr>
              </a:solidFill>
            </a:endParaRPr>
          </a:p>
        </p:txBody>
      </p:sp>
    </p:spTree>
    <p:extLst>
      <p:ext uri="{BB962C8B-B14F-4D97-AF65-F5344CB8AC3E}">
        <p14:creationId xmlns:p14="http://schemas.microsoft.com/office/powerpoint/2010/main" val="363613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12/27/2013</a:t>
            </a:fld>
            <a:endParaRPr lang="en-US">
              <a:solidFill>
                <a:schemeClr val="tx1">
                  <a:shade val="50000"/>
                </a:schemeClr>
              </a:solidFill>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kumimoji="0" lang="en-US">
              <a:solidFill>
                <a:schemeClr val="tx1">
                  <a:shade val="50000"/>
                </a:schemeClr>
              </a:solidFill>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dirty="0">
              <a:solidFill>
                <a:schemeClr val="tx1">
                  <a:shade val="50000"/>
                </a:schemeClr>
              </a:solidFill>
            </a:endParaRPr>
          </a:p>
        </p:txBody>
      </p:sp>
    </p:spTree>
    <p:extLst>
      <p:ext uri="{BB962C8B-B14F-4D97-AF65-F5344CB8AC3E}">
        <p14:creationId xmlns:p14="http://schemas.microsoft.com/office/powerpoint/2010/main" val="3682056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C70C6BF-83BC-466F-A516-A93E98EE73D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580581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4A987F7-C824-411A-B2E7-A9DCE0FFE830}"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467219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D6D2848-FBE8-4109-8235-33399AB5BD8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296565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A1F3C04-B324-4311-9A8C-6CF382E81CB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463638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2C9F06B-6EDC-4AEA-B713-D2FEA2A10188}"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249494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42B6427-83F4-43C9-BF84-470FEB07950E}"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187951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94123"/>
          </a:xfrm>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defRPr>
                <a:effectLst>
                  <a:outerShdw blurRad="38100" dist="38100" dir="2700000" algn="tl">
                    <a:srgbClr val="000000">
                      <a:alpha val="43137"/>
                    </a:srgbClr>
                  </a:outerShdw>
                </a:effectLst>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12/27/2013</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412767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A1C3FC5-70B7-45BF-A02A-544F3F90C22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148476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F628AC2-16AF-4870-8398-6FF73AEA53B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124820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41BAB70-1DEB-4534-9164-A15543228F5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528442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FD7A377-6887-49F4-B247-2F4BA192FA6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263885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CD4666A-BAAD-4115-8EFB-19AFBC375915}"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6774746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12/28/2013</a:t>
            </a:fld>
            <a:endParaRPr lang="en-US">
              <a:solidFill>
                <a:srgbClr val="000000"/>
              </a:solidFill>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377690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94123"/>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effectLst>
                  <a:outerShdw blurRad="38100" dist="38100" dir="2700000" algn="tl">
                    <a:srgbClr val="000000">
                      <a:alpha val="43137"/>
                    </a:srgbClr>
                  </a:outerShdw>
                </a:effectLs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12/28/2013</a:t>
            </a:fld>
            <a:endParaRPr lang="en-US">
              <a:solidFill>
                <a:srgbClr val="000000"/>
              </a:solidFill>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0175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12/28/2013</a:t>
            </a:fld>
            <a:endParaRPr lang="en-US">
              <a:solidFill>
                <a:srgbClr val="000000"/>
              </a:solidFill>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4614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12/28/2013</a:t>
            </a:fld>
            <a:endParaRPr lang="en-US">
              <a:solidFill>
                <a:srgbClr val="000000"/>
              </a:solidFill>
            </a:endParaRPr>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739569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12/28/2013</a:t>
            </a:fld>
            <a:endParaRPr lang="en-US">
              <a:solidFill>
                <a:srgbClr val="000000"/>
              </a:solidFill>
            </a:endParaRPr>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9" name="Slide Number Placeholder 8"/>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64261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12/27/2013</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7727532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12/28/2013</a:t>
            </a:fld>
            <a:endParaRPr lang="en-US">
              <a:solidFill>
                <a:srgbClr val="000000"/>
              </a:solidFill>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14938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12/28/2013</a:t>
            </a:fld>
            <a:endParaRPr lang="en-US">
              <a:solidFill>
                <a:srgbClr val="000000"/>
              </a:solidFill>
            </a:endParaRPr>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812694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12/28/2013</a:t>
            </a:fld>
            <a:endParaRPr lang="en-US">
              <a:solidFill>
                <a:srgbClr val="000000"/>
              </a:solidFill>
            </a:endParaRPr>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079704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12/28/2013</a:t>
            </a:fld>
            <a:endParaRPr lang="en-US">
              <a:solidFill>
                <a:srgbClr val="000000"/>
              </a:solidFill>
            </a:endParaRPr>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445813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12/28/2013</a:t>
            </a:fld>
            <a:endParaRPr lang="en-US">
              <a:solidFill>
                <a:srgbClr val="000000"/>
              </a:solidFill>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591617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12/28/2013</a:t>
            </a:fld>
            <a:endParaRPr lang="en-US">
              <a:solidFill>
                <a:srgbClr val="000000"/>
              </a:solidFill>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470754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12/28/2013</a:t>
            </a:fld>
            <a:endParaRPr lang="en-US">
              <a:solidFill>
                <a:srgbClr val="000000">
                  <a:shade val="50000"/>
                </a:srgbClr>
              </a:solidFill>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n-US">
              <a:solidFill>
                <a:srgbClr val="000000">
                  <a:shade val="50000"/>
                </a:srgbClr>
              </a:solidFill>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dirty="0">
              <a:solidFill>
                <a:srgbClr val="000000">
                  <a:shade val="50000"/>
                </a:srgbClr>
              </a:solidFill>
            </a:endParaRPr>
          </a:p>
        </p:txBody>
      </p:sp>
    </p:spTree>
    <p:extLst>
      <p:ext uri="{BB962C8B-B14F-4D97-AF65-F5344CB8AC3E}">
        <p14:creationId xmlns:p14="http://schemas.microsoft.com/office/powerpoint/2010/main" val="33945717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12/28/2013</a:t>
            </a:fld>
            <a:endParaRPr lang="en-US">
              <a:solidFill>
                <a:srgbClr val="000000">
                  <a:shade val="50000"/>
                </a:srgbClr>
              </a:solidFill>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n-US">
              <a:solidFill>
                <a:srgbClr val="000000">
                  <a:shade val="50000"/>
                </a:srgbClr>
              </a:solidFill>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dirty="0">
              <a:solidFill>
                <a:srgbClr val="000000">
                  <a:shade val="50000"/>
                </a:srgbClr>
              </a:solidFill>
            </a:endParaRPr>
          </a:p>
        </p:txBody>
      </p:sp>
    </p:spTree>
    <p:extLst>
      <p:ext uri="{BB962C8B-B14F-4D97-AF65-F5344CB8AC3E}">
        <p14:creationId xmlns:p14="http://schemas.microsoft.com/office/powerpoint/2010/main" val="3367347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12/27/2013</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425046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12/27/2013</a:t>
            </a:fld>
            <a:endParaRPr lang="en-US"/>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9" name="Slide Number Placeholder 8"/>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849335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12/27/2013</a:t>
            </a:fld>
            <a:endParaRPr lang="en-US"/>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843713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12/27/2013</a:t>
            </a:fld>
            <a:endParaRPr lang="en-US"/>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2312339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12/27/2013</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2034336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12/27/2013</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3394462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22000" r="-2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1388" y="46136"/>
            <a:ext cx="8784976" cy="994123"/>
          </a:xfrm>
          <a:prstGeom prst="rect">
            <a:avLst/>
          </a:prstGeom>
        </p:spPr>
        <p:txBody>
          <a:bodyPr vert="horz" lIns="0" tIns="0" rIns="0" bIns="0" rtlCol="0" anchor="t" anchorCtr="0">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0" y="1196752"/>
            <a:ext cx="9144000" cy="5661248"/>
          </a:xfrm>
          <a:prstGeom prst="rect">
            <a:avLst/>
          </a:prstGeom>
        </p:spPr>
        <p:txBody>
          <a:bodyPr vert="horz" lIns="72000" tIns="0" rIns="0" bIns="0" rtlCol="0">
            <a:normAutofit/>
          </a:bodyPr>
          <a:lstStyle/>
          <a:p>
            <a:pPr lvl="0"/>
            <a:r>
              <a:rPr lang="en-US" dirty="0" smtClean="0"/>
              <a:t>Click to edit Master text styles</a:t>
            </a:r>
          </a:p>
        </p:txBody>
      </p:sp>
    </p:spTree>
    <p:extLst>
      <p:ext uri="{BB962C8B-B14F-4D97-AF65-F5344CB8AC3E}">
        <p14:creationId xmlns:p14="http://schemas.microsoft.com/office/powerpoint/2010/main" val="33637774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914400" rtl="0" eaLnBrk="1" latinLnBrk="0" hangingPunct="1">
        <a:spcBef>
          <a:spcPct val="0"/>
        </a:spcBef>
        <a:buNone/>
        <a:defRPr sz="5400" kern="1200">
          <a:solidFill>
            <a:srgbClr val="FFFF00"/>
          </a:solidFill>
          <a:effectLst>
            <a:outerShdw blurRad="38100" dist="38100" dir="2700000" algn="tl">
              <a:srgbClr val="000000">
                <a:alpha val="43137"/>
              </a:srgbClr>
            </a:outerShdw>
          </a:effectLst>
          <a:latin typeface="+mj-lt"/>
          <a:ea typeface="+mj-ea"/>
          <a:cs typeface="+mj-cs"/>
        </a:defRPr>
      </a:lvl1pPr>
    </p:titleStyle>
    <p:bodyStyle>
      <a:lvl1pPr marL="360000" indent="-360000" algn="l" defTabSz="914400" rtl="0" eaLnBrk="1" latinLnBrk="0" hangingPunct="1">
        <a:spcBef>
          <a:spcPct val="20000"/>
        </a:spcBef>
        <a:buClr>
          <a:srgbClr val="FFFF00"/>
        </a:buClr>
        <a:buSzPct val="120000"/>
        <a:buFont typeface="Arial" pitchFamily="34" charset="0"/>
        <a:buChar char="•"/>
        <a:defRPr sz="4000" kern="1200" baseline="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341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341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GB" smtClean="0">
              <a:solidFill>
                <a:srgbClr val="000000"/>
              </a:solidFill>
            </a:endParaRPr>
          </a:p>
        </p:txBody>
      </p:sp>
      <p:sp>
        <p:nvSpPr>
          <p:cNvPr id="1341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GB" smtClean="0">
              <a:solidFill>
                <a:srgbClr val="000000"/>
              </a:solidFill>
            </a:endParaRPr>
          </a:p>
        </p:txBody>
      </p:sp>
      <p:sp>
        <p:nvSpPr>
          <p:cNvPr id="1341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833F74D4-BF0A-4C84-AC02-B37916250EA0}" type="slidenum">
              <a:rPr lang="en-GB" smtClean="0">
                <a:solidFill>
                  <a:srgbClr val="000000"/>
                </a:solidFill>
              </a:rPr>
              <a:pPr fontAlgn="base">
                <a:spcBef>
                  <a:spcPct val="0"/>
                </a:spcBef>
                <a:spcAft>
                  <a:spcPct val="0"/>
                </a:spcAft>
              </a:pPr>
              <a:t>‹#›</a:t>
            </a:fld>
            <a:endParaRPr lang="en-GB" smtClean="0">
              <a:solidFill>
                <a:srgbClr val="000000"/>
              </a:solidFill>
            </a:endParaRPr>
          </a:p>
        </p:txBody>
      </p:sp>
    </p:spTree>
    <p:extLst>
      <p:ext uri="{BB962C8B-B14F-4D97-AF65-F5344CB8AC3E}">
        <p14:creationId xmlns:p14="http://schemas.microsoft.com/office/powerpoint/2010/main" val="380882515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22000" r="-2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1388" y="46136"/>
            <a:ext cx="8784976" cy="994123"/>
          </a:xfrm>
          <a:prstGeom prst="rect">
            <a:avLst/>
          </a:prstGeom>
        </p:spPr>
        <p:txBody>
          <a:bodyPr vert="horz" lIns="0" tIns="0" rIns="0" bIns="0" rtlCol="0" anchor="t" anchorCtr="0">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0" y="1196752"/>
            <a:ext cx="9144000" cy="5661248"/>
          </a:xfrm>
          <a:prstGeom prst="rect">
            <a:avLst/>
          </a:prstGeom>
        </p:spPr>
        <p:txBody>
          <a:bodyPr vert="horz" lIns="72000" tIns="0" rIns="0" bIns="0" rtlCol="0">
            <a:normAutofit/>
          </a:bodyPr>
          <a:lstStyle/>
          <a:p>
            <a:pPr lvl="0"/>
            <a:r>
              <a:rPr lang="en-US" dirty="0" smtClean="0"/>
              <a:t>Click to edit Master text styles</a:t>
            </a:r>
          </a:p>
        </p:txBody>
      </p:sp>
    </p:spTree>
    <p:extLst>
      <p:ext uri="{BB962C8B-B14F-4D97-AF65-F5344CB8AC3E}">
        <p14:creationId xmlns:p14="http://schemas.microsoft.com/office/powerpoint/2010/main" val="210827954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txStyles>
    <p:titleStyle>
      <a:lvl1pPr algn="ctr" defTabSz="914400" rtl="0" eaLnBrk="1" latinLnBrk="0" hangingPunct="1">
        <a:spcBef>
          <a:spcPct val="0"/>
        </a:spcBef>
        <a:buNone/>
        <a:defRPr sz="5400" kern="1200">
          <a:solidFill>
            <a:srgbClr val="FFFF00"/>
          </a:solidFill>
          <a:effectLst>
            <a:outerShdw blurRad="38100" dist="38100" dir="2700000" algn="tl">
              <a:srgbClr val="000000">
                <a:alpha val="43137"/>
              </a:srgbClr>
            </a:outerShdw>
          </a:effectLst>
          <a:latin typeface="+mj-lt"/>
          <a:ea typeface="+mj-ea"/>
          <a:cs typeface="+mj-cs"/>
        </a:defRPr>
      </a:lvl1pPr>
    </p:titleStyle>
    <p:bodyStyle>
      <a:lvl1pPr marL="360000" indent="-360000" algn="l" defTabSz="914400" rtl="0" eaLnBrk="1" latinLnBrk="0" hangingPunct="1">
        <a:spcBef>
          <a:spcPct val="20000"/>
        </a:spcBef>
        <a:buClr>
          <a:srgbClr val="FFFF00"/>
        </a:buClr>
        <a:buSzPct val="120000"/>
        <a:buFont typeface="Arial" pitchFamily="34" charset="0"/>
        <a:buChar char="•"/>
        <a:defRPr sz="4000" kern="1200" baseline="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youtube.com/user/MikeParsonsFreedomAR"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2013</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77500" lnSpcReduction="20000"/>
          </a:bodyPr>
          <a:lstStyle/>
          <a:p>
            <a:pPr>
              <a:lnSpc>
                <a:spcPct val="120000"/>
              </a:lnSpc>
              <a:spcBef>
                <a:spcPts val="1800"/>
              </a:spcBef>
            </a:pPr>
            <a:r>
              <a:rPr lang="en-GB" sz="5400" dirty="0" smtClean="0">
                <a:effectLst>
                  <a:outerShdw blurRad="38100" dist="38100" dir="2700000" algn="ctr" rotWithShape="0">
                    <a:schemeClr val="tx1"/>
                  </a:outerShdw>
                </a:effectLst>
              </a:rPr>
              <a:t>What did God </a:t>
            </a:r>
            <a:r>
              <a:rPr lang="en-GB" sz="5400" dirty="0" smtClean="0">
                <a:effectLst>
                  <a:outerShdw blurRad="38100" dist="38100" dir="2700000" algn="ctr" rotWithShape="0">
                    <a:schemeClr val="tx1"/>
                  </a:outerShdw>
                </a:effectLst>
              </a:rPr>
              <a:t>say last year?</a:t>
            </a:r>
          </a:p>
          <a:p>
            <a:pPr>
              <a:lnSpc>
                <a:spcPct val="120000"/>
              </a:lnSpc>
              <a:spcBef>
                <a:spcPts val="1800"/>
              </a:spcBef>
            </a:pPr>
            <a:r>
              <a:rPr lang="en-GB" sz="5400" dirty="0" smtClean="0">
                <a:effectLst>
                  <a:outerShdw blurRad="38100" dist="38100" dir="2700000" algn="ctr" rotWithShape="0">
                    <a:schemeClr val="tx1"/>
                  </a:outerShdw>
                </a:effectLst>
              </a:rPr>
              <a:t>What has God said this year? </a:t>
            </a:r>
            <a:endParaRPr lang="en-GB" sz="5400" dirty="0" smtClean="0">
              <a:effectLst>
                <a:outerShdw blurRad="38100" dist="38100" dir="2700000" algn="ctr" rotWithShape="0">
                  <a:schemeClr val="tx1"/>
                </a:outerShdw>
              </a:effectLst>
            </a:endParaRPr>
          </a:p>
          <a:p>
            <a:pPr>
              <a:lnSpc>
                <a:spcPct val="120000"/>
              </a:lnSpc>
              <a:spcBef>
                <a:spcPts val="1800"/>
              </a:spcBef>
            </a:pPr>
            <a:r>
              <a:rPr lang="en-GB" sz="5400" dirty="0" smtClean="0">
                <a:effectLst>
                  <a:outerShdw blurRad="38100" dist="38100" dir="2700000" algn="ctr" rotWithShape="0">
                    <a:schemeClr val="tx1"/>
                  </a:outerShdw>
                </a:effectLst>
              </a:rPr>
              <a:t>What has God </a:t>
            </a:r>
            <a:r>
              <a:rPr lang="en-GB" sz="5400" dirty="0" smtClean="0">
                <a:effectLst>
                  <a:outerShdw blurRad="38100" dist="38100" dir="2700000" algn="ctr" rotWithShape="0">
                    <a:schemeClr val="tx1"/>
                  </a:outerShdw>
                </a:effectLst>
              </a:rPr>
              <a:t>said for next year</a:t>
            </a:r>
            <a:r>
              <a:rPr lang="en-GB" sz="5400" dirty="0" smtClean="0">
                <a:effectLst>
                  <a:outerShdw blurRad="38100" dist="38100" dir="2700000" algn="ctr" rotWithShape="0">
                    <a:schemeClr val="tx1"/>
                  </a:outerShdw>
                </a:effectLst>
              </a:rPr>
              <a:t>?</a:t>
            </a:r>
            <a:endParaRPr lang="en-GB" sz="5400" dirty="0" smtClean="0">
              <a:effectLst>
                <a:outerShdw blurRad="38100" dist="38100" dir="2700000" algn="ctr" rotWithShape="0">
                  <a:schemeClr val="tx1"/>
                </a:outerShdw>
              </a:effectLst>
            </a:endParaRPr>
          </a:p>
          <a:p>
            <a:pPr>
              <a:lnSpc>
                <a:spcPct val="120000"/>
              </a:lnSpc>
              <a:spcBef>
                <a:spcPts val="1800"/>
              </a:spcBef>
            </a:pPr>
            <a:r>
              <a:rPr lang="en-GB" sz="5400" dirty="0" smtClean="0">
                <a:effectLst>
                  <a:outerShdw blurRad="38100" dist="38100" dir="2700000" algn="ctr" rotWithShape="0">
                    <a:schemeClr val="tx1"/>
                  </a:outerShdw>
                </a:effectLst>
              </a:rPr>
              <a:t>Where are we </a:t>
            </a:r>
            <a:r>
              <a:rPr lang="en-GB" sz="5400" dirty="0" smtClean="0">
                <a:effectLst>
                  <a:outerShdw blurRad="38100" dist="38100" dir="2700000" algn="ctr" rotWithShape="0">
                    <a:schemeClr val="tx1"/>
                  </a:outerShdw>
                </a:effectLst>
              </a:rPr>
              <a:t>prophetically now?</a:t>
            </a:r>
            <a:endParaRPr lang="en-GB" sz="5400" dirty="0" smtClean="0">
              <a:effectLst>
                <a:outerShdw blurRad="38100" dist="38100" dir="2700000" algn="ctr" rotWithShape="0">
                  <a:schemeClr val="tx1"/>
                </a:outerShdw>
              </a:effectLst>
            </a:endParaRPr>
          </a:p>
          <a:p>
            <a:pPr>
              <a:lnSpc>
                <a:spcPct val="120000"/>
              </a:lnSpc>
              <a:spcBef>
                <a:spcPts val="1800"/>
              </a:spcBef>
            </a:pPr>
            <a:r>
              <a:rPr lang="en-GB" sz="5400" dirty="0" smtClean="0">
                <a:effectLst>
                  <a:outerShdw blurRad="38100" dist="38100" dir="2700000" algn="ctr" rotWithShape="0">
                    <a:schemeClr val="tx1"/>
                  </a:outerShdw>
                </a:effectLst>
              </a:rPr>
              <a:t>What does God want us to </a:t>
            </a:r>
            <a:r>
              <a:rPr lang="en-GB" sz="5400" dirty="0" smtClean="0">
                <a:effectLst>
                  <a:outerShdw blurRad="38100" dist="38100" dir="2700000" algn="ctr" rotWithShape="0">
                    <a:schemeClr val="tx1"/>
                  </a:outerShdw>
                </a:effectLst>
              </a:rPr>
              <a:t>do in 2014?</a:t>
            </a:r>
            <a:endParaRPr lang="en-GB" sz="5400" dirty="0" smtClean="0">
              <a:effectLst>
                <a:outerShdw blurRad="38100" dist="38100" dir="2700000" algn="ctr" rotWithShape="0">
                  <a:schemeClr val="tx1"/>
                </a:outerShdw>
              </a:effectLst>
            </a:endParaRPr>
          </a:p>
          <a:p>
            <a:pPr>
              <a:lnSpc>
                <a:spcPct val="120000"/>
              </a:lnSpc>
              <a:spcBef>
                <a:spcPts val="1800"/>
              </a:spcBef>
            </a:pPr>
            <a:r>
              <a:rPr lang="en-GB" sz="5400" dirty="0" smtClean="0">
                <a:effectLst>
                  <a:outerShdw blurRad="38100" dist="38100" dir="2700000" algn="ctr" rotWithShape="0">
                    <a:schemeClr val="tx1"/>
                  </a:outerShdw>
                </a:effectLst>
              </a:rPr>
              <a:t>Where does God want us to </a:t>
            </a:r>
            <a:r>
              <a:rPr lang="en-GB" sz="5400" dirty="0" smtClean="0">
                <a:effectLst>
                  <a:outerShdw blurRad="38100" dist="38100" dir="2700000" algn="ctr" rotWithShape="0">
                    <a:schemeClr val="tx1"/>
                  </a:outerShdw>
                </a:effectLst>
              </a:rPr>
              <a:t>go in 2014? </a:t>
            </a:r>
            <a:endParaRPr lang="en-GB" sz="5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351130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Review 2013</a:t>
            </a:r>
          </a:p>
        </p:txBody>
      </p:sp>
      <p:sp>
        <p:nvSpPr>
          <p:cNvPr id="3" name="Content Placeholder 2"/>
          <p:cNvSpPr>
            <a:spLocks noGrp="1"/>
          </p:cNvSpPr>
          <p:nvPr>
            <p:ph idx="1"/>
          </p:nvPr>
        </p:nvSpPr>
        <p:spPr>
          <a:xfrm>
            <a:off x="0" y="836712"/>
            <a:ext cx="9144000" cy="6021288"/>
          </a:xfrm>
        </p:spPr>
        <p:txBody>
          <a:bodyPr>
            <a:normAutofit/>
          </a:bodyPr>
          <a:lstStyle/>
          <a:p>
            <a:pPr>
              <a:spcBef>
                <a:spcPts val="600"/>
              </a:spcBef>
            </a:pPr>
            <a:r>
              <a:rPr lang="en-GB" sz="5400" dirty="0" smtClean="0"/>
              <a:t>You </a:t>
            </a:r>
            <a:r>
              <a:rPr lang="en-GB" sz="5400" dirty="0"/>
              <a:t>must take your places, the old orders have to die so you can succeed and be enthroned at new and higher levels of power and authority.</a:t>
            </a:r>
          </a:p>
        </p:txBody>
      </p:sp>
    </p:spTree>
    <p:extLst>
      <p:ext uri="{BB962C8B-B14F-4D97-AF65-F5344CB8AC3E}">
        <p14:creationId xmlns:p14="http://schemas.microsoft.com/office/powerpoint/2010/main" val="24615028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Review 2013</a:t>
            </a:r>
          </a:p>
        </p:txBody>
      </p:sp>
      <p:sp>
        <p:nvSpPr>
          <p:cNvPr id="3" name="Content Placeholder 2"/>
          <p:cNvSpPr>
            <a:spLocks noGrp="1"/>
          </p:cNvSpPr>
          <p:nvPr>
            <p:ph idx="1"/>
          </p:nvPr>
        </p:nvSpPr>
        <p:spPr>
          <a:xfrm>
            <a:off x="0" y="836712"/>
            <a:ext cx="9144000" cy="6021288"/>
          </a:xfrm>
        </p:spPr>
        <p:txBody>
          <a:bodyPr>
            <a:normAutofit fontScale="92500"/>
          </a:bodyPr>
          <a:lstStyle/>
          <a:p>
            <a:pPr>
              <a:spcBef>
                <a:spcPts val="600"/>
              </a:spcBef>
            </a:pPr>
            <a:r>
              <a:rPr lang="en-GB" sz="5000" dirty="0"/>
              <a:t>New places in the realms of heaven will be open to you if you persevere through the fiery pillar of judgment</a:t>
            </a:r>
            <a:r>
              <a:rPr lang="en-GB" sz="5000" dirty="0" smtClean="0"/>
              <a:t>.</a:t>
            </a:r>
          </a:p>
          <a:p>
            <a:pPr>
              <a:spcBef>
                <a:spcPts val="600"/>
              </a:spcBef>
            </a:pPr>
            <a:r>
              <a:rPr lang="en-GB" sz="5000" dirty="0" smtClean="0"/>
              <a:t>Let </a:t>
            </a:r>
            <a:r>
              <a:rPr lang="en-GB" sz="5000" dirty="0"/>
              <a:t>go of the old to embrace the new.</a:t>
            </a:r>
          </a:p>
          <a:p>
            <a:pPr>
              <a:spcBef>
                <a:spcPts val="600"/>
              </a:spcBef>
            </a:pPr>
            <a:r>
              <a:rPr lang="en-GB" sz="5000" dirty="0"/>
              <a:t>New – New – New – New.</a:t>
            </a:r>
          </a:p>
          <a:p>
            <a:pPr>
              <a:spcBef>
                <a:spcPts val="600"/>
              </a:spcBef>
            </a:pPr>
            <a:r>
              <a:rPr lang="en-GB" sz="5000" dirty="0"/>
              <a:t>New for old. New for </a:t>
            </a:r>
            <a:r>
              <a:rPr lang="en-GB" sz="5000" dirty="0" smtClean="0"/>
              <a:t>old, New </a:t>
            </a:r>
            <a:r>
              <a:rPr lang="en-GB" sz="5000" dirty="0"/>
              <a:t>for old, New for </a:t>
            </a:r>
            <a:r>
              <a:rPr lang="en-GB" sz="5000" dirty="0" smtClean="0"/>
              <a:t>old.</a:t>
            </a:r>
            <a:endParaRPr lang="en-GB" sz="5000" dirty="0"/>
          </a:p>
          <a:p>
            <a:pPr>
              <a:spcBef>
                <a:spcPts val="600"/>
              </a:spcBef>
            </a:pPr>
            <a:endParaRPr lang="en-GB" sz="5000" dirty="0"/>
          </a:p>
          <a:p>
            <a:pPr>
              <a:spcBef>
                <a:spcPts val="600"/>
              </a:spcBef>
            </a:pPr>
            <a:endParaRPr lang="en-GB" sz="4400" dirty="0"/>
          </a:p>
        </p:txBody>
      </p:sp>
    </p:spTree>
    <p:extLst>
      <p:ext uri="{BB962C8B-B14F-4D97-AF65-F5344CB8AC3E}">
        <p14:creationId xmlns:p14="http://schemas.microsoft.com/office/powerpoint/2010/main" val="177585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smtClean="0"/>
              <a:t>Review </a:t>
            </a:r>
            <a:r>
              <a:rPr lang="en-GB" dirty="0"/>
              <a:t>2013</a:t>
            </a:r>
          </a:p>
        </p:txBody>
      </p:sp>
      <p:sp>
        <p:nvSpPr>
          <p:cNvPr id="3" name="Content Placeholder 2"/>
          <p:cNvSpPr>
            <a:spLocks noGrp="1"/>
          </p:cNvSpPr>
          <p:nvPr>
            <p:ph idx="1"/>
          </p:nvPr>
        </p:nvSpPr>
        <p:spPr>
          <a:xfrm>
            <a:off x="0" y="836712"/>
            <a:ext cx="9144000" cy="6021288"/>
          </a:xfrm>
        </p:spPr>
        <p:txBody>
          <a:bodyPr>
            <a:noAutofit/>
          </a:bodyPr>
          <a:lstStyle/>
          <a:p>
            <a:pPr>
              <a:spcBef>
                <a:spcPts val="600"/>
              </a:spcBef>
            </a:pPr>
            <a:r>
              <a:rPr lang="en-GB" sz="3900" dirty="0" smtClean="0"/>
              <a:t>Year to align heaven and earth</a:t>
            </a:r>
          </a:p>
          <a:p>
            <a:pPr>
              <a:spcBef>
                <a:spcPts val="600"/>
              </a:spcBef>
            </a:pPr>
            <a:r>
              <a:rPr lang="en-GB" sz="3900" dirty="0"/>
              <a:t>Year to replace </a:t>
            </a:r>
            <a:r>
              <a:rPr lang="en-GB" sz="3900" dirty="0" smtClean="0"/>
              <a:t>the old </a:t>
            </a:r>
            <a:r>
              <a:rPr lang="en-GB" sz="3900" dirty="0"/>
              <a:t>with new</a:t>
            </a:r>
          </a:p>
          <a:p>
            <a:pPr>
              <a:spcBef>
                <a:spcPts val="600"/>
              </a:spcBef>
            </a:pPr>
            <a:r>
              <a:rPr lang="en-GB" sz="3900" dirty="0" smtClean="0"/>
              <a:t>3 </a:t>
            </a:r>
            <a:r>
              <a:rPr lang="en-GB" sz="3900" dirty="0" smtClean="0"/>
              <a:t>of apostolic </a:t>
            </a:r>
            <a:r>
              <a:rPr lang="en-GB" sz="3900" dirty="0" smtClean="0"/>
              <a:t>heavenly authority must find </a:t>
            </a:r>
            <a:r>
              <a:rPr lang="en-GB" sz="3900" dirty="0" smtClean="0">
                <a:solidFill>
                  <a:srgbClr val="FFFF00"/>
                </a:solidFill>
              </a:rPr>
              <a:t>agreement on earth </a:t>
            </a:r>
            <a:r>
              <a:rPr lang="en-GB" sz="3900" dirty="0" smtClean="0"/>
              <a:t>with the forth to </a:t>
            </a:r>
            <a:r>
              <a:rPr lang="en-GB" sz="3900" dirty="0" smtClean="0"/>
              <a:t>open </a:t>
            </a:r>
            <a:r>
              <a:rPr lang="en-GB" sz="3900" dirty="0" smtClean="0"/>
              <a:t>the windows </a:t>
            </a:r>
            <a:r>
              <a:rPr lang="en-GB" sz="3900" dirty="0" smtClean="0"/>
              <a:t>heaven or everlasting doors   </a:t>
            </a:r>
          </a:p>
          <a:p>
            <a:pPr>
              <a:spcBef>
                <a:spcPts val="600"/>
              </a:spcBef>
            </a:pPr>
            <a:r>
              <a:rPr lang="en-GB" sz="3900" dirty="0" smtClean="0"/>
              <a:t>Year of attack by </a:t>
            </a:r>
            <a:r>
              <a:rPr lang="en-GB" sz="3900" dirty="0" smtClean="0"/>
              <a:t>the political </a:t>
            </a:r>
            <a:r>
              <a:rPr lang="en-GB" sz="3900" dirty="0" smtClean="0"/>
              <a:t>and religious </a:t>
            </a:r>
            <a:r>
              <a:rPr lang="en-GB" sz="3900" dirty="0" smtClean="0"/>
              <a:t>spirit</a:t>
            </a:r>
          </a:p>
          <a:p>
            <a:pPr>
              <a:spcBef>
                <a:spcPts val="600"/>
              </a:spcBef>
            </a:pPr>
            <a:r>
              <a:rPr lang="en-GB" sz="3900" dirty="0" smtClean="0"/>
              <a:t>Jesus warned of the leaven Herod &amp; Pharisees </a:t>
            </a:r>
            <a:endParaRPr lang="en-GB" sz="3900" dirty="0" smtClean="0"/>
          </a:p>
        </p:txBody>
      </p:sp>
    </p:spTree>
    <p:extLst>
      <p:ext uri="{BB962C8B-B14F-4D97-AF65-F5344CB8AC3E}">
        <p14:creationId xmlns:p14="http://schemas.microsoft.com/office/powerpoint/2010/main" val="4901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smtClean="0"/>
              <a:t>Review </a:t>
            </a:r>
            <a:r>
              <a:rPr lang="en-GB" dirty="0"/>
              <a:t>2013</a:t>
            </a:r>
          </a:p>
        </p:txBody>
      </p:sp>
      <p:sp>
        <p:nvSpPr>
          <p:cNvPr id="3" name="Content Placeholder 2"/>
          <p:cNvSpPr>
            <a:spLocks noGrp="1"/>
          </p:cNvSpPr>
          <p:nvPr>
            <p:ph idx="1"/>
          </p:nvPr>
        </p:nvSpPr>
        <p:spPr>
          <a:xfrm>
            <a:off x="0" y="836712"/>
            <a:ext cx="9144000" cy="6021288"/>
          </a:xfrm>
        </p:spPr>
        <p:txBody>
          <a:bodyPr>
            <a:normAutofit fontScale="92500" lnSpcReduction="20000"/>
          </a:bodyPr>
          <a:lstStyle/>
          <a:p>
            <a:pPr>
              <a:lnSpc>
                <a:spcPct val="110000"/>
              </a:lnSpc>
              <a:spcBef>
                <a:spcPts val="600"/>
              </a:spcBef>
            </a:pPr>
            <a:r>
              <a:rPr lang="en-GB" sz="4400" dirty="0" smtClean="0"/>
              <a:t>Year </a:t>
            </a:r>
            <a:r>
              <a:rPr lang="en-GB" sz="4400" dirty="0" smtClean="0"/>
              <a:t>of challenge to </a:t>
            </a:r>
            <a:r>
              <a:rPr lang="en-GB" sz="4400" dirty="0" smtClean="0"/>
              <a:t>the old mindsets</a:t>
            </a:r>
            <a:endParaRPr lang="en-GB" sz="4400" dirty="0" smtClean="0"/>
          </a:p>
          <a:p>
            <a:pPr>
              <a:lnSpc>
                <a:spcPct val="110000"/>
              </a:lnSpc>
              <a:spcBef>
                <a:spcPts val="600"/>
              </a:spcBef>
            </a:pPr>
            <a:r>
              <a:rPr lang="en-GB" sz="4400" dirty="0"/>
              <a:t>Year challenges our old paradigms world views</a:t>
            </a:r>
          </a:p>
          <a:p>
            <a:pPr>
              <a:lnSpc>
                <a:spcPct val="110000"/>
              </a:lnSpc>
              <a:spcBef>
                <a:spcPts val="600"/>
              </a:spcBef>
            </a:pPr>
            <a:r>
              <a:rPr lang="en-GB" sz="4400" dirty="0" smtClean="0"/>
              <a:t>Year where </a:t>
            </a:r>
            <a:r>
              <a:rPr lang="en-GB" sz="4400" dirty="0"/>
              <a:t>old mindsets </a:t>
            </a:r>
            <a:r>
              <a:rPr lang="en-GB" sz="4400" dirty="0" smtClean="0"/>
              <a:t>and views have </a:t>
            </a:r>
            <a:r>
              <a:rPr lang="en-GB" sz="4400" dirty="0"/>
              <a:t>been exposed</a:t>
            </a:r>
          </a:p>
          <a:p>
            <a:pPr>
              <a:lnSpc>
                <a:spcPct val="110000"/>
              </a:lnSpc>
              <a:spcBef>
                <a:spcPts val="600"/>
              </a:spcBef>
            </a:pPr>
            <a:r>
              <a:rPr lang="en-GB" sz="4400" dirty="0" smtClean="0"/>
              <a:t>Year of tension as we transition </a:t>
            </a:r>
            <a:r>
              <a:rPr lang="en-GB" sz="4400" dirty="0" smtClean="0"/>
              <a:t>from </a:t>
            </a:r>
            <a:r>
              <a:rPr lang="en-GB" sz="4400" dirty="0" smtClean="0"/>
              <a:t>the old </a:t>
            </a:r>
            <a:r>
              <a:rPr lang="en-GB" sz="4400" dirty="0" smtClean="0"/>
              <a:t>to </a:t>
            </a:r>
            <a:r>
              <a:rPr lang="en-GB" sz="4400" dirty="0" smtClean="0"/>
              <a:t>new</a:t>
            </a:r>
          </a:p>
          <a:p>
            <a:pPr>
              <a:lnSpc>
                <a:spcPct val="110000"/>
              </a:lnSpc>
              <a:spcBef>
                <a:spcPts val="600"/>
              </a:spcBef>
            </a:pPr>
            <a:r>
              <a:rPr lang="en-GB" sz="4400" dirty="0" smtClean="0"/>
              <a:t>Year </a:t>
            </a:r>
            <a:r>
              <a:rPr lang="en-GB" sz="4400" dirty="0"/>
              <a:t>where pastoral old form of earthly church government opposed &amp; resisted the apostolic new heavenly order </a:t>
            </a:r>
          </a:p>
          <a:p>
            <a:pPr>
              <a:lnSpc>
                <a:spcPct val="110000"/>
              </a:lnSpc>
              <a:spcBef>
                <a:spcPts val="600"/>
              </a:spcBef>
            </a:pPr>
            <a:endParaRPr lang="en-GB" sz="4400" dirty="0" smtClean="0"/>
          </a:p>
        </p:txBody>
      </p:sp>
    </p:spTree>
    <p:extLst>
      <p:ext uri="{BB962C8B-B14F-4D97-AF65-F5344CB8AC3E}">
        <p14:creationId xmlns:p14="http://schemas.microsoft.com/office/powerpoint/2010/main" val="360279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smtClean="0"/>
              <a:t>Review </a:t>
            </a:r>
            <a:r>
              <a:rPr lang="en-GB" dirty="0"/>
              <a:t>2013</a:t>
            </a:r>
          </a:p>
        </p:txBody>
      </p:sp>
      <p:sp>
        <p:nvSpPr>
          <p:cNvPr id="3" name="Content Placeholder 2"/>
          <p:cNvSpPr>
            <a:spLocks noGrp="1"/>
          </p:cNvSpPr>
          <p:nvPr>
            <p:ph idx="1"/>
          </p:nvPr>
        </p:nvSpPr>
        <p:spPr>
          <a:xfrm>
            <a:off x="0" y="836712"/>
            <a:ext cx="9144000" cy="6021288"/>
          </a:xfrm>
        </p:spPr>
        <p:txBody>
          <a:bodyPr>
            <a:normAutofit fontScale="92500" lnSpcReduction="10000"/>
          </a:bodyPr>
          <a:lstStyle/>
          <a:p>
            <a:pPr>
              <a:spcBef>
                <a:spcPts val="1200"/>
              </a:spcBef>
            </a:pPr>
            <a:r>
              <a:rPr lang="en-GB" sz="4400" dirty="0" smtClean="0"/>
              <a:t>Masks </a:t>
            </a:r>
            <a:r>
              <a:rPr lang="en-GB" sz="4400" dirty="0" smtClean="0"/>
              <a:t>of old identity coverings – being closed</a:t>
            </a:r>
            <a:r>
              <a:rPr lang="en-GB" sz="4400" dirty="0" smtClean="0"/>
              <a:t>, hidden, </a:t>
            </a:r>
            <a:r>
              <a:rPr lang="en-GB" sz="4400" dirty="0" smtClean="0"/>
              <a:t>secret - challenged</a:t>
            </a:r>
            <a:endParaRPr lang="en-GB" sz="4400" dirty="0" smtClean="0"/>
          </a:p>
          <a:p>
            <a:pPr>
              <a:spcBef>
                <a:spcPts val="1200"/>
              </a:spcBef>
            </a:pPr>
            <a:r>
              <a:rPr lang="en-GB" sz="4400" dirty="0" smtClean="0"/>
              <a:t>New </a:t>
            </a:r>
            <a:r>
              <a:rPr lang="en-GB" sz="4400" dirty="0" smtClean="0"/>
              <a:t>levels openness, honesty, reality</a:t>
            </a:r>
          </a:p>
          <a:p>
            <a:pPr>
              <a:spcBef>
                <a:spcPts val="1200"/>
              </a:spcBef>
            </a:pPr>
            <a:r>
              <a:rPr lang="en-GB" sz="4400" dirty="0" smtClean="0"/>
              <a:t>New level honour, respect, commitment required</a:t>
            </a:r>
          </a:p>
          <a:p>
            <a:pPr>
              <a:spcBef>
                <a:spcPts val="1200"/>
              </a:spcBef>
            </a:pPr>
            <a:r>
              <a:rPr lang="en-GB" sz="4400" dirty="0" smtClean="0"/>
              <a:t>Joshua there was a time of consecration – choice presented</a:t>
            </a:r>
          </a:p>
          <a:p>
            <a:pPr>
              <a:spcBef>
                <a:spcPts val="1200"/>
              </a:spcBef>
            </a:pPr>
            <a:r>
              <a:rPr lang="en-GB" sz="4400" dirty="0" smtClean="0"/>
              <a:t>2.5 tribes decided to stay in the old wilderness ways</a:t>
            </a:r>
            <a:endParaRPr lang="en-GB" sz="4400" dirty="0"/>
          </a:p>
        </p:txBody>
      </p:sp>
    </p:spTree>
    <p:extLst>
      <p:ext uri="{BB962C8B-B14F-4D97-AF65-F5344CB8AC3E}">
        <p14:creationId xmlns:p14="http://schemas.microsoft.com/office/powerpoint/2010/main" val="47607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smtClean="0"/>
              <a:t>Review </a:t>
            </a:r>
            <a:r>
              <a:rPr lang="en-GB" dirty="0"/>
              <a:t>2013</a:t>
            </a:r>
          </a:p>
        </p:txBody>
      </p:sp>
      <p:sp>
        <p:nvSpPr>
          <p:cNvPr id="3" name="Content Placeholder 2"/>
          <p:cNvSpPr>
            <a:spLocks noGrp="1"/>
          </p:cNvSpPr>
          <p:nvPr>
            <p:ph idx="1"/>
          </p:nvPr>
        </p:nvSpPr>
        <p:spPr>
          <a:xfrm>
            <a:off x="0" y="836712"/>
            <a:ext cx="9144000" cy="6021288"/>
          </a:xfrm>
        </p:spPr>
        <p:txBody>
          <a:bodyPr>
            <a:normAutofit/>
          </a:bodyPr>
          <a:lstStyle/>
          <a:p>
            <a:pPr>
              <a:spcBef>
                <a:spcPts val="1200"/>
              </a:spcBef>
            </a:pPr>
            <a:r>
              <a:rPr lang="en-GB" sz="4400" dirty="0" smtClean="0"/>
              <a:t>2010 August heavenly visions</a:t>
            </a:r>
          </a:p>
          <a:p>
            <a:pPr>
              <a:spcBef>
                <a:spcPts val="1200"/>
              </a:spcBef>
            </a:pPr>
            <a:r>
              <a:rPr lang="en-GB" sz="4400" dirty="0" smtClean="0"/>
              <a:t>Vision - valley - mountains – 3.5 years</a:t>
            </a:r>
          </a:p>
          <a:p>
            <a:pPr>
              <a:spcBef>
                <a:spcPts val="1200"/>
              </a:spcBef>
            </a:pPr>
            <a:r>
              <a:rPr lang="en-GB" sz="4400" dirty="0" smtClean="0"/>
              <a:t>Jan 2012 given 3 years to prepare and be ready for the future shaking</a:t>
            </a:r>
          </a:p>
          <a:p>
            <a:pPr>
              <a:spcBef>
                <a:spcPts val="1200"/>
              </a:spcBef>
            </a:pPr>
            <a:r>
              <a:rPr lang="en-GB" sz="4400" dirty="0" smtClean="0"/>
              <a:t>June 21</a:t>
            </a:r>
            <a:r>
              <a:rPr lang="en-GB" sz="4400" baseline="30000" dirty="0" smtClean="0"/>
              <a:t>st</a:t>
            </a:r>
            <a:r>
              <a:rPr lang="en-GB" sz="4400" dirty="0" smtClean="0"/>
              <a:t> over half way balance tipped and shifted – heavenly sound released</a:t>
            </a:r>
          </a:p>
          <a:p>
            <a:pPr>
              <a:spcBef>
                <a:spcPts val="1200"/>
              </a:spcBef>
            </a:pPr>
            <a:r>
              <a:rPr lang="en-GB" sz="4400" dirty="0" smtClean="0"/>
              <a:t>2014 is a key year we can’t afford to be distracted by old battles</a:t>
            </a:r>
          </a:p>
          <a:p>
            <a:pPr>
              <a:spcBef>
                <a:spcPts val="1200"/>
              </a:spcBef>
            </a:pPr>
            <a:endParaRPr lang="en-GB" sz="4400" dirty="0"/>
          </a:p>
        </p:txBody>
      </p:sp>
    </p:spTree>
    <p:extLst>
      <p:ext uri="{BB962C8B-B14F-4D97-AF65-F5344CB8AC3E}">
        <p14:creationId xmlns:p14="http://schemas.microsoft.com/office/powerpoint/2010/main" val="119385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Review 2013</a:t>
            </a:r>
          </a:p>
        </p:txBody>
      </p:sp>
      <p:sp>
        <p:nvSpPr>
          <p:cNvPr id="3" name="Content Placeholder 2"/>
          <p:cNvSpPr>
            <a:spLocks noGrp="1"/>
          </p:cNvSpPr>
          <p:nvPr>
            <p:ph idx="1"/>
          </p:nvPr>
        </p:nvSpPr>
        <p:spPr>
          <a:xfrm>
            <a:off x="0" y="836712"/>
            <a:ext cx="9144000" cy="6021288"/>
          </a:xfrm>
        </p:spPr>
        <p:txBody>
          <a:bodyPr>
            <a:normAutofit lnSpcReduction="10000"/>
          </a:bodyPr>
          <a:lstStyle/>
          <a:p>
            <a:pPr>
              <a:lnSpc>
                <a:spcPct val="110000"/>
              </a:lnSpc>
              <a:spcBef>
                <a:spcPts val="600"/>
              </a:spcBef>
            </a:pPr>
            <a:r>
              <a:rPr lang="en-GB" sz="4400" dirty="0"/>
              <a:t>Prepare house for glory, rewire the </a:t>
            </a:r>
            <a:r>
              <a:rPr lang="en-GB" sz="4400" dirty="0" smtClean="0"/>
              <a:t>house – church &amp; our lives</a:t>
            </a:r>
            <a:endParaRPr lang="en-GB" sz="4400" dirty="0"/>
          </a:p>
          <a:p>
            <a:pPr>
              <a:lnSpc>
                <a:spcPct val="110000"/>
              </a:lnSpc>
              <a:spcBef>
                <a:spcPts val="600"/>
              </a:spcBef>
            </a:pPr>
            <a:r>
              <a:rPr lang="en-GB" sz="4400" dirty="0" smtClean="0"/>
              <a:t>Are </a:t>
            </a:r>
            <a:r>
              <a:rPr lang="en-GB" sz="4400" dirty="0" smtClean="0"/>
              <a:t>we a shadow or reflection of God on </a:t>
            </a:r>
            <a:r>
              <a:rPr lang="en-GB" sz="4400" dirty="0" smtClean="0"/>
              <a:t>earth </a:t>
            </a:r>
            <a:r>
              <a:rPr lang="en-GB" sz="4400" dirty="0"/>
              <a:t>s</a:t>
            </a:r>
            <a:r>
              <a:rPr lang="en-GB" sz="4400" dirty="0" smtClean="0"/>
              <a:t>o He can fully occupy us?</a:t>
            </a:r>
          </a:p>
          <a:p>
            <a:pPr>
              <a:lnSpc>
                <a:spcPct val="110000"/>
              </a:lnSpc>
              <a:spcBef>
                <a:spcPts val="600"/>
              </a:spcBef>
            </a:pPr>
            <a:r>
              <a:rPr lang="en-GB" sz="4400" dirty="0" smtClean="0"/>
              <a:t>We </a:t>
            </a:r>
            <a:r>
              <a:rPr lang="en-GB" sz="4400" dirty="0" smtClean="0"/>
              <a:t>are responsible for the revelation we have been given</a:t>
            </a:r>
          </a:p>
          <a:p>
            <a:pPr>
              <a:lnSpc>
                <a:spcPct val="110000"/>
              </a:lnSpc>
              <a:spcBef>
                <a:spcPts val="600"/>
              </a:spcBef>
            </a:pPr>
            <a:r>
              <a:rPr lang="en-GB" sz="4400" dirty="0"/>
              <a:t>Are we aligned to that revelation?</a:t>
            </a:r>
          </a:p>
          <a:p>
            <a:pPr>
              <a:lnSpc>
                <a:spcPct val="110000"/>
              </a:lnSpc>
              <a:spcBef>
                <a:spcPts val="600"/>
              </a:spcBef>
            </a:pPr>
            <a:r>
              <a:rPr lang="en-GB" sz="4400" dirty="0" smtClean="0"/>
              <a:t>Are </a:t>
            </a:r>
            <a:r>
              <a:rPr lang="en-GB" sz="4400" dirty="0"/>
              <a:t>we </a:t>
            </a:r>
            <a:r>
              <a:rPr lang="en-GB" sz="4400" dirty="0" smtClean="0"/>
              <a:t>acting like forerunners?</a:t>
            </a:r>
            <a:endParaRPr lang="en-GB" sz="4400" dirty="0"/>
          </a:p>
        </p:txBody>
      </p:sp>
    </p:spTree>
    <p:extLst>
      <p:ext uri="{BB962C8B-B14F-4D97-AF65-F5344CB8AC3E}">
        <p14:creationId xmlns:p14="http://schemas.microsoft.com/office/powerpoint/2010/main" val="41115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2013</a:t>
            </a:r>
          </a:p>
        </p:txBody>
      </p:sp>
      <p:sp>
        <p:nvSpPr>
          <p:cNvPr id="3" name="Content Placeholder 2"/>
          <p:cNvSpPr>
            <a:spLocks noGrp="1"/>
          </p:cNvSpPr>
          <p:nvPr>
            <p:ph idx="1"/>
          </p:nvPr>
        </p:nvSpPr>
        <p:spPr>
          <a:xfrm>
            <a:off x="0" y="980728"/>
            <a:ext cx="9144000" cy="5877272"/>
          </a:xfrm>
        </p:spPr>
        <p:txBody>
          <a:bodyPr/>
          <a:lstStyle/>
          <a:p>
            <a:r>
              <a:rPr lang="en-GB" sz="4400" dirty="0" smtClean="0"/>
              <a:t>Examine our </a:t>
            </a:r>
            <a:r>
              <a:rPr lang="en-GB" sz="4400" dirty="0" smtClean="0"/>
              <a:t>hearts for </a:t>
            </a:r>
            <a:r>
              <a:rPr lang="en-GB" sz="4400" dirty="0" smtClean="0"/>
              <a:t>the </a:t>
            </a:r>
            <a:r>
              <a:rPr lang="en-GB" sz="4400" dirty="0" smtClean="0"/>
              <a:t>old</a:t>
            </a:r>
            <a:endParaRPr lang="en-GB" sz="4400" dirty="0" smtClean="0"/>
          </a:p>
          <a:p>
            <a:r>
              <a:rPr lang="en-GB" sz="4400" dirty="0" smtClean="0"/>
              <a:t>What are the </a:t>
            </a:r>
            <a:r>
              <a:rPr lang="en-GB" sz="4400" dirty="0" smtClean="0"/>
              <a:t>old blockages</a:t>
            </a:r>
            <a:r>
              <a:rPr lang="en-GB" sz="4400" dirty="0" smtClean="0"/>
              <a:t>?</a:t>
            </a:r>
          </a:p>
          <a:p>
            <a:r>
              <a:rPr lang="en-GB" sz="4400" dirty="0" smtClean="0"/>
              <a:t>What are the </a:t>
            </a:r>
            <a:r>
              <a:rPr lang="en-GB" sz="4400" dirty="0" smtClean="0"/>
              <a:t>old hindrances</a:t>
            </a:r>
            <a:r>
              <a:rPr lang="en-GB" sz="4400" dirty="0" smtClean="0"/>
              <a:t>?</a:t>
            </a:r>
          </a:p>
          <a:p>
            <a:r>
              <a:rPr lang="en-GB" sz="4400" dirty="0" smtClean="0"/>
              <a:t>Is there are anything we have done wrong?</a:t>
            </a:r>
          </a:p>
          <a:p>
            <a:r>
              <a:rPr lang="en-GB" sz="4400" dirty="0" smtClean="0"/>
              <a:t>Is there any disobedience or procrastination?</a:t>
            </a:r>
            <a:endParaRPr lang="en-GB" dirty="0" smtClean="0"/>
          </a:p>
          <a:p>
            <a:endParaRPr lang="en-GB" dirty="0"/>
          </a:p>
        </p:txBody>
      </p:sp>
    </p:spTree>
    <p:extLst>
      <p:ext uri="{BB962C8B-B14F-4D97-AF65-F5344CB8AC3E}">
        <p14:creationId xmlns:p14="http://schemas.microsoft.com/office/powerpoint/2010/main" val="52575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Review 2013</a:t>
            </a:r>
          </a:p>
        </p:txBody>
      </p:sp>
      <p:sp>
        <p:nvSpPr>
          <p:cNvPr id="3" name="Content Placeholder 2"/>
          <p:cNvSpPr>
            <a:spLocks noGrp="1"/>
          </p:cNvSpPr>
          <p:nvPr>
            <p:ph idx="1"/>
          </p:nvPr>
        </p:nvSpPr>
        <p:spPr>
          <a:xfrm>
            <a:off x="0" y="836712"/>
            <a:ext cx="9144000" cy="6021288"/>
          </a:xfrm>
        </p:spPr>
        <p:txBody>
          <a:bodyPr>
            <a:normAutofit/>
          </a:bodyPr>
          <a:lstStyle/>
          <a:p>
            <a:pPr>
              <a:spcBef>
                <a:spcPts val="1200"/>
              </a:spcBef>
            </a:pPr>
            <a:r>
              <a:rPr lang="en-GB" sz="4600" dirty="0"/>
              <a:t>A time for removal of limitations and ceilings.</a:t>
            </a:r>
          </a:p>
          <a:p>
            <a:pPr>
              <a:spcBef>
                <a:spcPts val="1200"/>
              </a:spcBef>
            </a:pPr>
            <a:r>
              <a:rPr lang="en-GB" sz="4600" dirty="0"/>
              <a:t>God is going to deliver us from thinking processes that limit the future.</a:t>
            </a:r>
          </a:p>
          <a:p>
            <a:pPr>
              <a:spcBef>
                <a:spcPts val="1200"/>
              </a:spcBef>
            </a:pPr>
            <a:r>
              <a:rPr lang="en-GB" sz="4600" dirty="0" smtClean="0"/>
              <a:t>Now </a:t>
            </a:r>
            <a:r>
              <a:rPr lang="en-GB" sz="4600" dirty="0"/>
              <a:t>is a time to arise and shine – dawning of a new day.</a:t>
            </a:r>
          </a:p>
          <a:p>
            <a:pPr marL="0" indent="0">
              <a:spcBef>
                <a:spcPts val="1200"/>
              </a:spcBef>
              <a:buNone/>
            </a:pPr>
            <a:endParaRPr lang="en-GB" sz="4400" dirty="0"/>
          </a:p>
        </p:txBody>
      </p:sp>
    </p:spTree>
    <p:extLst>
      <p:ext uri="{BB962C8B-B14F-4D97-AF65-F5344CB8AC3E}">
        <p14:creationId xmlns:p14="http://schemas.microsoft.com/office/powerpoint/2010/main" val="93372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2013</a:t>
            </a: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a:effectLst>
                  <a:outerShdw blurRad="38100" dist="38100" dir="2700000" algn="ctr" rotWithShape="0">
                    <a:schemeClr val="tx1"/>
                  </a:outerShdw>
                </a:effectLst>
              </a:rPr>
              <a:t>New for Old </a:t>
            </a:r>
            <a:r>
              <a:rPr lang="en-GB" sz="4400" dirty="0" smtClean="0">
                <a:effectLst>
                  <a:outerShdw blurRad="38100" dist="38100" dir="2700000" algn="ctr" rotWithShape="0">
                    <a:schemeClr val="tx1"/>
                  </a:outerShdw>
                </a:effectLst>
              </a:rPr>
              <a:t>- Insurance </a:t>
            </a:r>
            <a:r>
              <a:rPr lang="en-GB" sz="4400" dirty="0">
                <a:effectLst>
                  <a:outerShdw blurRad="38100" dist="38100" dir="2700000" algn="ctr" rotWithShape="0">
                    <a:schemeClr val="tx1"/>
                  </a:outerShdw>
                </a:effectLst>
              </a:rPr>
              <a:t>policy replaces old broken items with new current valued </a:t>
            </a:r>
            <a:r>
              <a:rPr lang="en-GB" sz="4400" dirty="0" smtClean="0">
                <a:effectLst>
                  <a:outerShdw blurRad="38100" dist="38100" dir="2700000" algn="ctr" rotWithShape="0">
                    <a:schemeClr val="tx1"/>
                  </a:outerShdw>
                </a:effectLst>
              </a:rPr>
              <a:t>items</a:t>
            </a:r>
          </a:p>
          <a:p>
            <a:r>
              <a:rPr lang="en-GB" sz="4400" dirty="0" smtClean="0">
                <a:effectLst>
                  <a:outerShdw blurRad="38100" dist="38100" dir="2700000" algn="ctr" rotWithShape="0">
                    <a:schemeClr val="tx1"/>
                  </a:outerShdw>
                </a:effectLst>
              </a:rPr>
              <a:t>Grace, anointing, power, life leaves the old slowly but surely</a:t>
            </a:r>
            <a:endParaRPr lang="en-GB" sz="4400" dirty="0">
              <a:effectLst>
                <a:outerShdw blurRad="38100" dist="38100" dir="2700000" algn="ctr" rotWithShape="0">
                  <a:schemeClr val="tx1"/>
                </a:outerShdw>
              </a:effectLst>
            </a:endParaRPr>
          </a:p>
          <a:p>
            <a:r>
              <a:rPr lang="en-GB" sz="4400" dirty="0" smtClean="0">
                <a:effectLst>
                  <a:outerShdw blurRad="38100" dist="38100" dir="2700000" algn="ctr" rotWithShape="0">
                    <a:schemeClr val="tx1"/>
                  </a:outerShdw>
                </a:effectLst>
              </a:rPr>
              <a:t>New government for </a:t>
            </a:r>
            <a:r>
              <a:rPr lang="en-GB" sz="4400" dirty="0">
                <a:effectLst>
                  <a:outerShdw blurRad="38100" dist="38100" dir="2700000" algn="ctr" rotWithShape="0">
                    <a:schemeClr val="tx1"/>
                  </a:outerShdw>
                </a:effectLst>
              </a:rPr>
              <a:t>Old </a:t>
            </a:r>
          </a:p>
          <a:p>
            <a:r>
              <a:rPr lang="en-GB" sz="4400" dirty="0" smtClean="0">
                <a:effectLst>
                  <a:outerShdw blurRad="38100" dist="38100" dir="2700000" algn="ctr" rotWithShape="0">
                    <a:schemeClr val="tx1"/>
                  </a:outerShdw>
                </a:effectLst>
              </a:rPr>
              <a:t>Replaced old </a:t>
            </a:r>
            <a:r>
              <a:rPr lang="en-GB" sz="4400" dirty="0" smtClean="0">
                <a:effectLst>
                  <a:outerShdw blurRad="38100" dist="38100" dir="2700000" algn="ctr" rotWithShape="0">
                    <a:schemeClr val="tx1"/>
                  </a:outerShdw>
                </a:effectLst>
              </a:rPr>
              <a:t>Eldership </a:t>
            </a:r>
            <a:r>
              <a:rPr lang="en-GB" sz="4400" dirty="0">
                <a:effectLst>
                  <a:outerShdw blurRad="38100" dist="38100" dir="2700000" algn="ctr" rotWithShape="0">
                    <a:schemeClr val="tx1"/>
                  </a:outerShdw>
                </a:effectLst>
              </a:rPr>
              <a:t>and leadership team with new Bench of 3 and 7 </a:t>
            </a:r>
            <a:r>
              <a:rPr lang="en-GB" sz="4400" dirty="0" smtClean="0">
                <a:effectLst>
                  <a:outerShdw blurRad="38100" dist="38100" dir="2700000" algn="ctr" rotWithShape="0">
                    <a:schemeClr val="tx1"/>
                  </a:outerShdw>
                </a:effectLst>
              </a:rPr>
              <a:t>housekeepers, </a:t>
            </a:r>
            <a:r>
              <a:rPr lang="en-GB" sz="4400" dirty="0" smtClean="0">
                <a:effectLst>
                  <a:outerShdw blurRad="38100" dist="38100" dir="2700000" algn="ctr" rotWithShape="0">
                    <a:schemeClr val="tx1"/>
                  </a:outerShdw>
                </a:effectLst>
              </a:rPr>
              <a:t>Council of 12</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429132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smtClean="0"/>
              <a:t>Review </a:t>
            </a:r>
            <a:r>
              <a:rPr lang="en-GB" dirty="0"/>
              <a:t>2013</a:t>
            </a:r>
          </a:p>
        </p:txBody>
      </p:sp>
      <p:sp>
        <p:nvSpPr>
          <p:cNvPr id="3" name="Content Placeholder 2"/>
          <p:cNvSpPr>
            <a:spLocks noGrp="1"/>
          </p:cNvSpPr>
          <p:nvPr>
            <p:ph idx="1"/>
          </p:nvPr>
        </p:nvSpPr>
        <p:spPr>
          <a:xfrm>
            <a:off x="0" y="836712"/>
            <a:ext cx="9144000" cy="6021288"/>
          </a:xfrm>
        </p:spPr>
        <p:txBody>
          <a:bodyPr>
            <a:normAutofit/>
          </a:bodyPr>
          <a:lstStyle/>
          <a:p>
            <a:pPr>
              <a:spcBef>
                <a:spcPts val="1200"/>
              </a:spcBef>
            </a:pPr>
            <a:r>
              <a:rPr lang="en-GB" sz="4400" dirty="0" smtClean="0"/>
              <a:t>Sons of Issachar</a:t>
            </a:r>
          </a:p>
          <a:p>
            <a:pPr>
              <a:spcBef>
                <a:spcPts val="1200"/>
              </a:spcBef>
            </a:pPr>
            <a:r>
              <a:rPr lang="en-GB" sz="4400" dirty="0"/>
              <a:t>1 </a:t>
            </a:r>
            <a:r>
              <a:rPr lang="en-GB" sz="4400" dirty="0" err="1"/>
              <a:t>Cron</a:t>
            </a:r>
            <a:r>
              <a:rPr lang="en-GB" sz="4400" dirty="0"/>
              <a:t> 12:32 Of the sons of Issachar, men who understood the times, with knowledge of what Israel should do</a:t>
            </a:r>
          </a:p>
          <a:p>
            <a:pPr>
              <a:spcBef>
                <a:spcPts val="1200"/>
              </a:spcBef>
            </a:pPr>
            <a:r>
              <a:rPr lang="en-GB" sz="4400" dirty="0" smtClean="0"/>
              <a:t>1 </a:t>
            </a:r>
            <a:r>
              <a:rPr lang="en-GB" sz="4400" dirty="0" err="1" smtClean="0"/>
              <a:t>Chron</a:t>
            </a:r>
            <a:r>
              <a:rPr lang="en-GB" sz="4400" dirty="0"/>
              <a:t> 7:5 Their relatives among all the families of Issachar were mighty men of </a:t>
            </a:r>
            <a:r>
              <a:rPr lang="en-GB" sz="4400" dirty="0" smtClean="0"/>
              <a:t>valour</a:t>
            </a:r>
          </a:p>
          <a:p>
            <a:pPr>
              <a:spcBef>
                <a:spcPts val="1200"/>
              </a:spcBef>
            </a:pPr>
            <a:r>
              <a:rPr lang="en-GB" sz="4400" dirty="0" smtClean="0"/>
              <a:t>Our calling is to be forerunners</a:t>
            </a:r>
            <a:endParaRPr lang="en-GB" sz="4400" dirty="0" smtClean="0"/>
          </a:p>
        </p:txBody>
      </p:sp>
    </p:spTree>
    <p:extLst>
      <p:ext uri="{BB962C8B-B14F-4D97-AF65-F5344CB8AC3E}">
        <p14:creationId xmlns:p14="http://schemas.microsoft.com/office/powerpoint/2010/main" val="374569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2013</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effectLst>
                  <a:outerShdw blurRad="38100" dist="38100" dir="2700000" algn="ctr" rotWithShape="0">
                    <a:schemeClr val="tx1"/>
                  </a:outerShdw>
                </a:effectLst>
              </a:rPr>
              <a:t>Old </a:t>
            </a:r>
            <a:r>
              <a:rPr lang="en-GB" sz="4400" dirty="0">
                <a:effectLst>
                  <a:outerShdw blurRad="38100" dist="38100" dir="2700000" algn="ctr" rotWithShape="0">
                    <a:schemeClr val="tx1"/>
                  </a:outerShdw>
                </a:effectLst>
              </a:rPr>
              <a:t>earthy for new heavenly</a:t>
            </a:r>
          </a:p>
          <a:p>
            <a:r>
              <a:rPr lang="en-GB" sz="4400" dirty="0">
                <a:effectLst>
                  <a:outerShdw blurRad="38100" dist="38100" dir="2700000" algn="ctr" rotWithShape="0">
                    <a:schemeClr val="tx1"/>
                  </a:outerShdw>
                </a:effectLst>
              </a:rPr>
              <a:t>Old revelation for new revelation</a:t>
            </a:r>
          </a:p>
          <a:p>
            <a:r>
              <a:rPr lang="en-GB" sz="4400" dirty="0">
                <a:effectLst>
                  <a:outerShdw blurRad="38100" dist="38100" dir="2700000" algn="ctr" rotWithShape="0">
                    <a:schemeClr val="tx1"/>
                  </a:outerShdw>
                </a:effectLst>
              </a:rPr>
              <a:t>Old mindsets for new mindsets</a:t>
            </a:r>
          </a:p>
          <a:p>
            <a:r>
              <a:rPr lang="en-GB" sz="4400" dirty="0" smtClean="0">
                <a:effectLst>
                  <a:outerShdw blurRad="38100" dist="38100" dir="2700000" algn="ctr" rotWithShape="0">
                    <a:schemeClr val="tx1"/>
                  </a:outerShdw>
                </a:effectLst>
              </a:rPr>
              <a:t>Old </a:t>
            </a:r>
            <a:r>
              <a:rPr lang="en-GB" sz="4400" dirty="0">
                <a:effectLst>
                  <a:outerShdw blurRad="38100" dist="38100" dir="2700000" algn="ctr" rotWithShape="0">
                    <a:schemeClr val="tx1"/>
                  </a:outerShdw>
                </a:effectLst>
              </a:rPr>
              <a:t>methods </a:t>
            </a:r>
            <a:r>
              <a:rPr lang="en-GB" sz="4400" dirty="0" smtClean="0">
                <a:effectLst>
                  <a:outerShdw blurRad="38100" dist="38100" dir="2700000" algn="ctr" rotWithShape="0">
                    <a:schemeClr val="tx1"/>
                  </a:outerShdw>
                </a:effectLst>
              </a:rPr>
              <a:t>of teaching </a:t>
            </a:r>
            <a:r>
              <a:rPr lang="en-GB" sz="4400" dirty="0">
                <a:effectLst>
                  <a:outerShdw blurRad="38100" dist="38100" dir="2700000" algn="ctr" rotWithShape="0">
                    <a:schemeClr val="tx1"/>
                  </a:outerShdw>
                </a:effectLst>
              </a:rPr>
              <a:t>for new</a:t>
            </a:r>
          </a:p>
          <a:p>
            <a:r>
              <a:rPr lang="en-GB" sz="4400" dirty="0">
                <a:effectLst>
                  <a:outerShdw blurRad="38100" dist="38100" dir="2700000" algn="ctr" rotWithShape="0">
                    <a:schemeClr val="tx1"/>
                  </a:outerShdw>
                </a:effectLst>
              </a:rPr>
              <a:t>Old earthly methodologies for new heavenly strategies</a:t>
            </a:r>
          </a:p>
          <a:p>
            <a:r>
              <a:rPr lang="en-GB" sz="4400" dirty="0" smtClean="0">
                <a:effectLst>
                  <a:outerShdw blurRad="38100" dist="38100" dir="2700000" algn="ctr" rotWithShape="0">
                    <a:schemeClr val="tx1"/>
                  </a:outerShdw>
                </a:effectLst>
              </a:rPr>
              <a:t>Old levels of relationship </a:t>
            </a:r>
            <a:r>
              <a:rPr lang="en-GB" sz="4400" dirty="0">
                <a:effectLst>
                  <a:outerShdw blurRad="38100" dist="38100" dir="2700000" algn="ctr" rotWithShape="0">
                    <a:schemeClr val="tx1"/>
                  </a:outerShdw>
                </a:effectLst>
              </a:rPr>
              <a:t>for </a:t>
            </a:r>
            <a:r>
              <a:rPr lang="en-GB" sz="4400" dirty="0" smtClean="0">
                <a:effectLst>
                  <a:outerShdw blurRad="38100" dist="38100" dir="2700000" algn="ctr" rotWithShape="0">
                    <a:schemeClr val="tx1"/>
                  </a:outerShdw>
                </a:effectLst>
              </a:rPr>
              <a:t>new</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333645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2013</a:t>
            </a: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smtClean="0">
                <a:effectLst>
                  <a:outerShdw blurRad="38100" dist="38100" dir="2700000" algn="ctr" rotWithShape="0">
                    <a:schemeClr val="tx1"/>
                  </a:outerShdw>
                </a:effectLst>
              </a:rPr>
              <a:t>Old </a:t>
            </a:r>
            <a:r>
              <a:rPr lang="en-GB" sz="4400" dirty="0">
                <a:effectLst>
                  <a:outerShdw blurRad="38100" dist="38100" dir="2700000" algn="ctr" rotWithShape="0">
                    <a:schemeClr val="tx1"/>
                  </a:outerShdw>
                </a:effectLst>
              </a:rPr>
              <a:t>worldview for </a:t>
            </a:r>
            <a:r>
              <a:rPr lang="en-GB" sz="4400" dirty="0" smtClean="0">
                <a:effectLst>
                  <a:outerShdw blurRad="38100" dist="38100" dir="2700000" algn="ctr" rotWithShape="0">
                    <a:schemeClr val="tx1"/>
                  </a:outerShdw>
                </a:effectLst>
              </a:rPr>
              <a:t>a new </a:t>
            </a:r>
            <a:r>
              <a:rPr lang="en-GB" sz="4400" dirty="0">
                <a:effectLst>
                  <a:outerShdw blurRad="38100" dist="38100" dir="2700000" algn="ctr" rotWithShape="0">
                    <a:schemeClr val="tx1"/>
                  </a:outerShdw>
                </a:effectLst>
              </a:rPr>
              <a:t>paradigm</a:t>
            </a:r>
          </a:p>
          <a:p>
            <a:r>
              <a:rPr lang="en-GB" sz="4400" dirty="0">
                <a:effectLst>
                  <a:outerShdw blurRad="38100" dist="38100" dir="2700000" algn="ctr" rotWithShape="0">
                    <a:schemeClr val="tx1"/>
                  </a:outerShdw>
                </a:effectLst>
              </a:rPr>
              <a:t>Old book for new book </a:t>
            </a:r>
          </a:p>
          <a:p>
            <a:r>
              <a:rPr lang="en-GB" sz="4400" dirty="0">
                <a:effectLst>
                  <a:outerShdw blurRad="38100" dist="38100" dir="2700000" algn="ctr" rotWithShape="0">
                    <a:schemeClr val="tx1"/>
                  </a:outerShdw>
                </a:effectLst>
              </a:rPr>
              <a:t>Old season for new season</a:t>
            </a:r>
          </a:p>
          <a:p>
            <a:r>
              <a:rPr lang="en-GB" sz="4400" dirty="0">
                <a:effectLst>
                  <a:outerShdw blurRad="38100" dist="38100" dir="2700000" algn="ctr" rotWithShape="0">
                    <a:schemeClr val="tx1"/>
                  </a:outerShdw>
                </a:effectLst>
              </a:rPr>
              <a:t>Old for </a:t>
            </a:r>
            <a:r>
              <a:rPr lang="en-GB" sz="4400" dirty="0" smtClean="0">
                <a:effectLst>
                  <a:outerShdw blurRad="38100" dist="38100" dir="2700000" algn="ctr" rotWithShape="0">
                    <a:schemeClr val="tx1"/>
                  </a:outerShdw>
                </a:effectLst>
              </a:rPr>
              <a:t>New</a:t>
            </a:r>
            <a:endParaRPr lang="en-GB" sz="4400" dirty="0">
              <a:effectLst>
                <a:outerShdw blurRad="38100" dist="38100" dir="2700000" algn="ctr" rotWithShape="0">
                  <a:schemeClr val="tx1"/>
                </a:outerShdw>
              </a:effectLst>
            </a:endParaRPr>
          </a:p>
          <a:p>
            <a:r>
              <a:rPr lang="en-GB" sz="4400" dirty="0">
                <a:effectLst>
                  <a:outerShdw blurRad="38100" dist="38100" dir="2700000" algn="ctr" rotWithShape="0">
                    <a:schemeClr val="tx1"/>
                  </a:outerShdw>
                </a:effectLst>
              </a:rPr>
              <a:t>You must be willing to let go of the old to embrace the </a:t>
            </a:r>
            <a:r>
              <a:rPr lang="en-GB" sz="4400" dirty="0" smtClean="0">
                <a:effectLst>
                  <a:outerShdw blurRad="38100" dist="38100" dir="2700000" algn="ctr" rotWithShape="0">
                    <a:schemeClr val="tx1"/>
                  </a:outerShdw>
                </a:effectLst>
              </a:rPr>
              <a:t>new</a:t>
            </a:r>
          </a:p>
          <a:p>
            <a:r>
              <a:rPr lang="en-GB" sz="4400" dirty="0" smtClean="0">
                <a:effectLst>
                  <a:outerShdw blurRad="38100" dist="38100" dir="2700000" algn="ctr" rotWithShape="0">
                    <a:schemeClr val="tx1"/>
                  </a:outerShdw>
                </a:effectLst>
              </a:rPr>
              <a:t>Choice -  </a:t>
            </a:r>
            <a:r>
              <a:rPr lang="en-GB" sz="4400" dirty="0" smtClean="0">
                <a:effectLst>
                  <a:outerShdw blurRad="38100" dist="38100" dir="2700000" algn="ctr" rotWithShape="0">
                    <a:schemeClr val="tx1"/>
                  </a:outerShdw>
                </a:effectLst>
              </a:rPr>
              <a:t>You can </a:t>
            </a:r>
            <a:r>
              <a:rPr lang="en-GB" sz="4400" dirty="0">
                <a:effectLst>
                  <a:outerShdw blurRad="38100" dist="38100" dir="2700000" algn="ctr" rotWithShape="0">
                    <a:schemeClr val="tx1"/>
                  </a:outerShdw>
                </a:effectLst>
              </a:rPr>
              <a:t>s</a:t>
            </a:r>
            <a:r>
              <a:rPr lang="en-GB" sz="4400" dirty="0" smtClean="0">
                <a:effectLst>
                  <a:outerShdw blurRad="38100" dist="38100" dir="2700000" algn="ctr" rotWithShape="0">
                    <a:schemeClr val="tx1"/>
                  </a:outerShdw>
                </a:effectLst>
              </a:rPr>
              <a:t>tay with the Moses generation in wilderness as many did</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396254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Review 2013</a:t>
            </a:r>
          </a:p>
        </p:txBody>
      </p:sp>
      <p:sp>
        <p:nvSpPr>
          <p:cNvPr id="3" name="Content Placeholder 2"/>
          <p:cNvSpPr>
            <a:spLocks noGrp="1"/>
          </p:cNvSpPr>
          <p:nvPr>
            <p:ph idx="1"/>
          </p:nvPr>
        </p:nvSpPr>
        <p:spPr>
          <a:xfrm>
            <a:off x="0" y="836712"/>
            <a:ext cx="9144000" cy="6021288"/>
          </a:xfrm>
        </p:spPr>
        <p:txBody>
          <a:bodyPr>
            <a:normAutofit fontScale="92500" lnSpcReduction="10000"/>
          </a:bodyPr>
          <a:lstStyle/>
          <a:p>
            <a:pPr>
              <a:spcBef>
                <a:spcPts val="1200"/>
              </a:spcBef>
            </a:pPr>
            <a:r>
              <a:rPr lang="en-GB" sz="4400" dirty="0" smtClean="0">
                <a:solidFill>
                  <a:srgbClr val="FFFF00"/>
                </a:solidFill>
              </a:rPr>
              <a:t>A</a:t>
            </a:r>
            <a:r>
              <a:rPr lang="en-GB" sz="4400" dirty="0" smtClean="0"/>
              <a:t>postolic </a:t>
            </a:r>
            <a:r>
              <a:rPr lang="en-GB" sz="4400" dirty="0" smtClean="0">
                <a:solidFill>
                  <a:srgbClr val="FFFF00"/>
                </a:solidFill>
              </a:rPr>
              <a:t>R</a:t>
            </a:r>
            <a:r>
              <a:rPr lang="en-GB" sz="4400" dirty="0" smtClean="0"/>
              <a:t>esource </a:t>
            </a:r>
            <a:r>
              <a:rPr lang="en-GB" sz="4400" dirty="0" smtClean="0">
                <a:solidFill>
                  <a:srgbClr val="FFFF00"/>
                </a:solidFill>
              </a:rPr>
              <a:t>C</a:t>
            </a:r>
            <a:r>
              <a:rPr lang="en-GB" sz="4400" dirty="0" smtClean="0"/>
              <a:t>entre (vision not building)</a:t>
            </a:r>
          </a:p>
          <a:p>
            <a:pPr>
              <a:spcBef>
                <a:spcPts val="1200"/>
              </a:spcBef>
            </a:pPr>
            <a:r>
              <a:rPr lang="en-GB" sz="4400" dirty="0" smtClean="0"/>
              <a:t>Realigning the parts of the apostolic vision (FT, FSP, FSE, FC, FC)</a:t>
            </a:r>
          </a:p>
          <a:p>
            <a:pPr>
              <a:spcBef>
                <a:spcPts val="1200"/>
              </a:spcBef>
            </a:pPr>
            <a:r>
              <a:rPr lang="en-GB" sz="4400" dirty="0" smtClean="0"/>
              <a:t>Serving a bigger vision removing the barriers of individual identities</a:t>
            </a:r>
          </a:p>
          <a:p>
            <a:pPr>
              <a:spcBef>
                <a:spcPts val="1200"/>
              </a:spcBef>
            </a:pPr>
            <a:r>
              <a:rPr lang="en-GB" sz="4400" dirty="0" smtClean="0"/>
              <a:t>Government formed and empowered to strategically lead the vision</a:t>
            </a:r>
          </a:p>
          <a:p>
            <a:pPr>
              <a:spcBef>
                <a:spcPts val="1200"/>
              </a:spcBef>
            </a:pPr>
            <a:r>
              <a:rPr lang="en-GB" sz="4400" dirty="0" smtClean="0"/>
              <a:t>Approved, Commissioned, Financed</a:t>
            </a:r>
            <a:endParaRPr lang="en-GB" sz="4400" dirty="0"/>
          </a:p>
        </p:txBody>
      </p:sp>
    </p:spTree>
    <p:extLst>
      <p:ext uri="{BB962C8B-B14F-4D97-AF65-F5344CB8AC3E}">
        <p14:creationId xmlns:p14="http://schemas.microsoft.com/office/powerpoint/2010/main" val="229776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Review 2013</a:t>
            </a:r>
          </a:p>
        </p:txBody>
      </p:sp>
      <p:sp>
        <p:nvSpPr>
          <p:cNvPr id="3" name="Content Placeholder 2"/>
          <p:cNvSpPr>
            <a:spLocks noGrp="1"/>
          </p:cNvSpPr>
          <p:nvPr>
            <p:ph idx="1"/>
          </p:nvPr>
        </p:nvSpPr>
        <p:spPr>
          <a:xfrm>
            <a:off x="0" y="836712"/>
            <a:ext cx="9144000" cy="6021288"/>
          </a:xfrm>
        </p:spPr>
        <p:txBody>
          <a:bodyPr>
            <a:normAutofit lnSpcReduction="10000"/>
          </a:bodyPr>
          <a:lstStyle/>
          <a:p>
            <a:pPr>
              <a:spcBef>
                <a:spcPts val="1200"/>
              </a:spcBef>
            </a:pPr>
            <a:r>
              <a:rPr lang="en-GB" sz="4400" dirty="0"/>
              <a:t>FSP &amp; Church back into </a:t>
            </a:r>
            <a:r>
              <a:rPr lang="en-GB" sz="4400" dirty="0" smtClean="0"/>
              <a:t>alignment</a:t>
            </a:r>
          </a:p>
          <a:p>
            <a:pPr>
              <a:spcBef>
                <a:spcPts val="1200"/>
              </a:spcBef>
            </a:pPr>
            <a:r>
              <a:rPr lang="en-GB" sz="4400" dirty="0" smtClean="0"/>
              <a:t>Freedom </a:t>
            </a:r>
            <a:r>
              <a:rPr lang="en-GB" sz="4400" dirty="0"/>
              <a:t>Communities formed</a:t>
            </a:r>
          </a:p>
          <a:p>
            <a:pPr>
              <a:spcBef>
                <a:spcPts val="1200"/>
              </a:spcBef>
            </a:pPr>
            <a:r>
              <a:rPr lang="en-GB" sz="4400" dirty="0" smtClean="0"/>
              <a:t>Realigning </a:t>
            </a:r>
            <a:r>
              <a:rPr lang="en-GB" sz="4400" dirty="0" smtClean="0"/>
              <a:t>of ministries to form Freedom </a:t>
            </a:r>
            <a:r>
              <a:rPr lang="en-GB" sz="4400" dirty="0" smtClean="0"/>
              <a:t>Alliance</a:t>
            </a:r>
          </a:p>
          <a:p>
            <a:pPr>
              <a:spcBef>
                <a:spcPts val="1200"/>
              </a:spcBef>
            </a:pPr>
            <a:r>
              <a:rPr lang="en-GB" sz="4400" dirty="0" smtClean="0"/>
              <a:t>Apostolic </a:t>
            </a:r>
            <a:r>
              <a:rPr lang="en-GB" sz="4400" dirty="0" smtClean="0"/>
              <a:t>Council providing strategic direction</a:t>
            </a:r>
          </a:p>
          <a:p>
            <a:pPr>
              <a:spcBef>
                <a:spcPts val="1200"/>
              </a:spcBef>
            </a:pPr>
            <a:r>
              <a:rPr lang="en-GB" sz="4400" dirty="0" smtClean="0"/>
              <a:t>FSP &amp; FC in </a:t>
            </a:r>
            <a:r>
              <a:rPr lang="en-GB" sz="4400" dirty="0" smtClean="0"/>
              <a:t>a process </a:t>
            </a:r>
            <a:r>
              <a:rPr lang="en-GB" sz="4400" dirty="0" smtClean="0"/>
              <a:t>of unifying</a:t>
            </a:r>
          </a:p>
          <a:p>
            <a:pPr>
              <a:spcBef>
                <a:spcPts val="1200"/>
              </a:spcBef>
            </a:pPr>
            <a:r>
              <a:rPr lang="en-GB" sz="4400" dirty="0" smtClean="0"/>
              <a:t>Release God’s vision &amp; purposes</a:t>
            </a:r>
          </a:p>
          <a:p>
            <a:pPr>
              <a:spcBef>
                <a:spcPts val="1200"/>
              </a:spcBef>
            </a:pPr>
            <a:endParaRPr lang="en-GB" sz="4400" dirty="0"/>
          </a:p>
        </p:txBody>
      </p:sp>
    </p:spTree>
    <p:extLst>
      <p:ext uri="{BB962C8B-B14F-4D97-AF65-F5344CB8AC3E}">
        <p14:creationId xmlns:p14="http://schemas.microsoft.com/office/powerpoint/2010/main" val="60695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1" y="0"/>
            <a:ext cx="763284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24476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Review 2013</a:t>
            </a:r>
          </a:p>
        </p:txBody>
      </p:sp>
      <p:sp>
        <p:nvSpPr>
          <p:cNvPr id="3" name="Content Placeholder 2"/>
          <p:cNvSpPr>
            <a:spLocks noGrp="1"/>
          </p:cNvSpPr>
          <p:nvPr>
            <p:ph idx="1"/>
          </p:nvPr>
        </p:nvSpPr>
        <p:spPr>
          <a:xfrm>
            <a:off x="0" y="836712"/>
            <a:ext cx="9144000" cy="6021288"/>
          </a:xfrm>
        </p:spPr>
        <p:txBody>
          <a:bodyPr>
            <a:normAutofit lnSpcReduction="10000"/>
          </a:bodyPr>
          <a:lstStyle/>
          <a:p>
            <a:pPr>
              <a:spcBef>
                <a:spcPts val="1200"/>
              </a:spcBef>
            </a:pPr>
            <a:r>
              <a:rPr lang="en-GB" sz="4400" dirty="0" smtClean="0"/>
              <a:t>Scroll given in an encounter in the angelic court in heaven, </a:t>
            </a:r>
            <a:r>
              <a:rPr lang="en-GB" sz="4400" dirty="0"/>
              <a:t>planted </a:t>
            </a:r>
            <a:r>
              <a:rPr lang="en-GB" sz="4400" dirty="0" smtClean="0"/>
              <a:t>it as a seed in </a:t>
            </a:r>
            <a:r>
              <a:rPr lang="en-GB" sz="4400" dirty="0"/>
              <a:t>my </a:t>
            </a:r>
            <a:r>
              <a:rPr lang="en-GB" sz="4400" dirty="0" smtClean="0"/>
              <a:t>garden </a:t>
            </a:r>
            <a:r>
              <a:rPr lang="en-GB" sz="4400" dirty="0" smtClean="0"/>
              <a:t>Silver </a:t>
            </a:r>
            <a:r>
              <a:rPr lang="en-GB" sz="4400" dirty="0" smtClean="0"/>
              <a:t>trumpets grew from the tree</a:t>
            </a:r>
          </a:p>
          <a:p>
            <a:pPr>
              <a:spcBef>
                <a:spcPts val="1200"/>
              </a:spcBef>
            </a:pPr>
            <a:r>
              <a:rPr lang="en-GB" sz="4400" dirty="0" err="1" smtClean="0"/>
              <a:t>Num</a:t>
            </a:r>
            <a:r>
              <a:rPr lang="en-GB" sz="4400" dirty="0"/>
              <a:t> 10:2 Make yourself two trumpets of silver, of hammered work you shall make them; and you shall use them for </a:t>
            </a:r>
            <a:r>
              <a:rPr lang="en-GB" sz="4400" dirty="0">
                <a:solidFill>
                  <a:srgbClr val="FFFF00"/>
                </a:solidFill>
              </a:rPr>
              <a:t>summoning the congregation</a:t>
            </a:r>
            <a:r>
              <a:rPr lang="en-GB" sz="4400" dirty="0"/>
              <a:t> and </a:t>
            </a:r>
            <a:r>
              <a:rPr lang="en-GB" sz="4400" dirty="0" smtClean="0"/>
              <a:t>for </a:t>
            </a:r>
            <a:r>
              <a:rPr lang="en-GB" sz="4400" dirty="0">
                <a:solidFill>
                  <a:srgbClr val="FFFF00"/>
                </a:solidFill>
              </a:rPr>
              <a:t>breaking camp</a:t>
            </a:r>
            <a:endParaRPr lang="en-GB" sz="4400" dirty="0" smtClean="0">
              <a:solidFill>
                <a:srgbClr val="FFFF00"/>
              </a:solidFill>
            </a:endParaRPr>
          </a:p>
          <a:p>
            <a:pPr>
              <a:spcBef>
                <a:spcPts val="1200"/>
              </a:spcBef>
            </a:pPr>
            <a:endParaRPr lang="en-GB" sz="4400" dirty="0" smtClean="0"/>
          </a:p>
          <a:p>
            <a:pPr>
              <a:spcBef>
                <a:spcPts val="1200"/>
              </a:spcBef>
            </a:pPr>
            <a:endParaRPr lang="en-GB" sz="4400" dirty="0"/>
          </a:p>
        </p:txBody>
      </p:sp>
    </p:spTree>
    <p:extLst>
      <p:ext uri="{BB962C8B-B14F-4D97-AF65-F5344CB8AC3E}">
        <p14:creationId xmlns:p14="http://schemas.microsoft.com/office/powerpoint/2010/main" val="382074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2013</a:t>
            </a: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10000"/>
          </a:bodyPr>
          <a:lstStyle/>
          <a:p>
            <a:r>
              <a:rPr lang="en-GB" sz="4400" dirty="0">
                <a:effectLst>
                  <a:outerShdw blurRad="38100" dist="38100" dir="2700000" algn="ctr" rotWithShape="0">
                    <a:schemeClr val="tx1"/>
                  </a:outerShdw>
                </a:effectLst>
              </a:rPr>
              <a:t>8 July </a:t>
            </a:r>
            <a:r>
              <a:rPr lang="en-GB" sz="4400" dirty="0" smtClean="0">
                <a:effectLst>
                  <a:outerShdw blurRad="38100" dist="38100" dir="2700000" algn="ctr" rotWithShape="0">
                    <a:schemeClr val="tx1"/>
                  </a:outerShdw>
                </a:effectLst>
              </a:rPr>
              <a:t>2013 </a:t>
            </a:r>
            <a:r>
              <a:rPr lang="en-GB" sz="4400" dirty="0">
                <a:effectLst>
                  <a:outerShdw blurRad="38100" dist="38100" dir="2700000" algn="ctr" rotWithShape="0">
                    <a:schemeClr val="tx1"/>
                  </a:outerShdw>
                </a:effectLst>
              </a:rPr>
              <a:t>I</a:t>
            </a:r>
            <a:r>
              <a:rPr lang="en-GB" sz="4400" dirty="0" smtClean="0">
                <a:effectLst>
                  <a:outerShdw blurRad="38100" dist="38100" dir="2700000" algn="ctr" rotWithShape="0">
                    <a:schemeClr val="tx1"/>
                  </a:outerShdw>
                </a:effectLst>
              </a:rPr>
              <a:t>t </a:t>
            </a:r>
            <a:r>
              <a:rPr lang="en-GB" sz="4400" dirty="0">
                <a:effectLst>
                  <a:outerShdw blurRad="38100" dist="38100" dir="2700000" algn="ctr" rotWithShape="0">
                    <a:schemeClr val="tx1"/>
                  </a:outerShdw>
                </a:effectLst>
              </a:rPr>
              <a:t>is time to facilitate the identification and removal of the masks that hinder and stop true identity being </a:t>
            </a:r>
            <a:r>
              <a:rPr lang="en-GB" sz="4400" dirty="0" smtClean="0">
                <a:effectLst>
                  <a:outerShdw blurRad="38100" dist="38100" dir="2700000" algn="ctr" rotWithShape="0">
                    <a:schemeClr val="tx1"/>
                  </a:outerShdw>
                </a:effectLst>
              </a:rPr>
              <a:t>revealed.</a:t>
            </a:r>
          </a:p>
          <a:p>
            <a:r>
              <a:rPr lang="en-GB" sz="4400" dirty="0" smtClean="0">
                <a:effectLst>
                  <a:outerShdw blurRad="38100" dist="38100" dir="2700000" algn="ctr" rotWithShape="0">
                    <a:schemeClr val="tx1"/>
                  </a:outerShdw>
                </a:effectLst>
              </a:rPr>
              <a:t>You </a:t>
            </a:r>
            <a:r>
              <a:rPr lang="en-GB" sz="4400" dirty="0">
                <a:effectLst>
                  <a:outerShdw blurRad="38100" dist="38100" dir="2700000" algn="ctr" rotWithShape="0">
                    <a:schemeClr val="tx1"/>
                  </a:outerShdw>
                </a:effectLst>
              </a:rPr>
              <a:t>have 18 months to become a culture of honour. This will expand your space and give the room for all the gifts to </a:t>
            </a:r>
            <a:r>
              <a:rPr lang="en-GB" sz="4400" dirty="0" smtClean="0">
                <a:effectLst>
                  <a:outerShdw blurRad="38100" dist="38100" dir="2700000" algn="ctr" rotWithShape="0">
                    <a:schemeClr val="tx1"/>
                  </a:outerShdw>
                </a:effectLst>
              </a:rPr>
              <a:t>function.</a:t>
            </a:r>
          </a:p>
          <a:p>
            <a:r>
              <a:rPr lang="en-GB" sz="4400" dirty="0" smtClean="0">
                <a:effectLst>
                  <a:outerShdw blurRad="38100" dist="38100" dir="2700000" algn="ctr" rotWithShape="0">
                    <a:schemeClr val="tx1"/>
                  </a:outerShdw>
                </a:effectLst>
              </a:rPr>
              <a:t>Judgment </a:t>
            </a:r>
            <a:r>
              <a:rPr lang="en-GB" sz="4400" dirty="0">
                <a:effectLst>
                  <a:outerShdw blurRad="38100" dist="38100" dir="2700000" algn="ctr" rotWithShape="0">
                    <a:schemeClr val="tx1"/>
                  </a:outerShdw>
                </a:effectLst>
              </a:rPr>
              <a:t>is coming be ready, be prepared to face the judgment </a:t>
            </a:r>
            <a:r>
              <a:rPr lang="en-GB" sz="4400" dirty="0" smtClean="0">
                <a:effectLst>
                  <a:outerShdw blurRad="38100" dist="38100" dir="2700000" algn="ctr" rotWithShape="0">
                    <a:schemeClr val="tx1"/>
                  </a:outerShdw>
                </a:effectLst>
              </a:rPr>
              <a:t>seat.</a:t>
            </a:r>
          </a:p>
          <a:p>
            <a:r>
              <a:rPr lang="en-GB" sz="4400" dirty="0" smtClean="0">
                <a:effectLst>
                  <a:outerShdw blurRad="38100" dist="38100" dir="2700000" algn="ctr" rotWithShape="0">
                    <a:schemeClr val="tx1"/>
                  </a:outerShdw>
                </a:effectLst>
              </a:rPr>
              <a:t>Identity </a:t>
            </a:r>
            <a:r>
              <a:rPr lang="en-GB" sz="4400" dirty="0">
                <a:effectLst>
                  <a:outerShdw blurRad="38100" dist="38100" dir="2700000" algn="ctr" rotWithShape="0">
                    <a:schemeClr val="tx1"/>
                  </a:outerShdw>
                </a:effectLst>
              </a:rPr>
              <a:t>and raise up the Lords that will rule the 7 mountain thrones of their destinies and the Freedom mandates. </a:t>
            </a:r>
          </a:p>
        </p:txBody>
      </p:sp>
    </p:spTree>
    <p:extLst>
      <p:ext uri="{BB962C8B-B14F-4D97-AF65-F5344CB8AC3E}">
        <p14:creationId xmlns:p14="http://schemas.microsoft.com/office/powerpoint/2010/main" val="160612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2013</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effectLst>
                  <a:outerShdw blurRad="38100" dist="38100" dir="2700000" algn="ctr" rotWithShape="0">
                    <a:schemeClr val="tx1"/>
                  </a:outerShdw>
                </a:effectLst>
              </a:rPr>
              <a:t>It </a:t>
            </a:r>
            <a:r>
              <a:rPr lang="en-GB" sz="4400" dirty="0">
                <a:effectLst>
                  <a:outerShdw blurRad="38100" dist="38100" dir="2700000" algn="ctr" rotWithShape="0">
                    <a:schemeClr val="tx1"/>
                  </a:outerShdw>
                </a:effectLst>
              </a:rPr>
              <a:t>is time for responsibility and authority to be released but only to those who </a:t>
            </a:r>
            <a:r>
              <a:rPr lang="en-GB" sz="4400" dirty="0" smtClean="0">
                <a:effectLst>
                  <a:outerShdw blurRad="38100" dist="38100" dir="2700000" algn="ctr" rotWithShape="0">
                    <a:schemeClr val="tx1"/>
                  </a:outerShdw>
                </a:effectLst>
              </a:rPr>
              <a:t>wear </a:t>
            </a:r>
            <a:r>
              <a:rPr lang="en-GB" sz="4400" dirty="0">
                <a:effectLst>
                  <a:outerShdw blurRad="38100" dist="38100" dir="2700000" algn="ctr" rotWithShape="0">
                    <a:schemeClr val="tx1"/>
                  </a:outerShdw>
                </a:effectLst>
              </a:rPr>
              <a:t>no masks and have dealt with false humility and are willing to be recognised in the destinies that God has </a:t>
            </a:r>
            <a:r>
              <a:rPr lang="en-GB" sz="4400" dirty="0" smtClean="0">
                <a:effectLst>
                  <a:outerShdw blurRad="38100" dist="38100" dir="2700000" algn="ctr" rotWithShape="0">
                    <a:schemeClr val="tx1"/>
                  </a:outerShdw>
                </a:effectLst>
              </a:rPr>
              <a:t>ordained.</a:t>
            </a:r>
          </a:p>
          <a:p>
            <a:r>
              <a:rPr lang="en-GB" sz="4400" dirty="0" smtClean="0">
                <a:effectLst>
                  <a:outerShdw blurRad="38100" dist="38100" dir="2700000" algn="ctr" rotWithShape="0">
                    <a:schemeClr val="tx1"/>
                  </a:outerShdw>
                </a:effectLst>
              </a:rPr>
              <a:t>Insecurity, fear, control, </a:t>
            </a:r>
            <a:r>
              <a:rPr lang="en-GB" sz="4400" dirty="0">
                <a:effectLst>
                  <a:outerShdw blurRad="38100" dist="38100" dir="2700000" algn="ctr" rotWithShape="0">
                    <a:schemeClr val="tx1"/>
                  </a:outerShdw>
                </a:effectLst>
              </a:rPr>
              <a:t>contempt </a:t>
            </a:r>
            <a:r>
              <a:rPr lang="en-GB" sz="4400" dirty="0" smtClean="0">
                <a:effectLst>
                  <a:outerShdw blurRad="38100" dist="38100" dir="2700000" algn="ctr" rotWithShape="0">
                    <a:schemeClr val="tx1"/>
                  </a:outerShdw>
                </a:effectLst>
              </a:rPr>
              <a:t>familiarity exist deal with them </a:t>
            </a:r>
          </a:p>
        </p:txBody>
      </p:sp>
    </p:spTree>
    <p:extLst>
      <p:ext uri="{BB962C8B-B14F-4D97-AF65-F5344CB8AC3E}">
        <p14:creationId xmlns:p14="http://schemas.microsoft.com/office/powerpoint/2010/main" val="168792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2013</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600" dirty="0" smtClean="0">
                <a:effectLst>
                  <a:outerShdw blurRad="38100" dist="38100" dir="2700000" algn="ctr" rotWithShape="0">
                    <a:schemeClr val="tx1"/>
                  </a:outerShdw>
                </a:effectLst>
              </a:rPr>
              <a:t>Jezebel deception must </a:t>
            </a:r>
            <a:r>
              <a:rPr lang="en-GB" sz="4600" dirty="0">
                <a:effectLst>
                  <a:outerShdw blurRad="38100" dist="38100" dir="2700000" algn="ctr" rotWithShape="0">
                    <a:schemeClr val="tx1"/>
                  </a:outerShdw>
                </a:effectLst>
              </a:rPr>
              <a:t>be unmasked and honesty </a:t>
            </a:r>
            <a:r>
              <a:rPr lang="en-GB" sz="4600" dirty="0" smtClean="0">
                <a:effectLst>
                  <a:outerShdw blurRad="38100" dist="38100" dir="2700000" algn="ctr" rotWithShape="0">
                    <a:schemeClr val="tx1"/>
                  </a:outerShdw>
                </a:effectLst>
              </a:rPr>
              <a:t>and openness </a:t>
            </a:r>
            <a:r>
              <a:rPr lang="en-GB" sz="4600" dirty="0">
                <a:effectLst>
                  <a:outerShdw blurRad="38100" dist="38100" dir="2700000" algn="ctr" rotWithShape="0">
                    <a:schemeClr val="tx1"/>
                  </a:outerShdw>
                </a:effectLst>
              </a:rPr>
              <a:t>must be take its </a:t>
            </a:r>
            <a:r>
              <a:rPr lang="en-GB" sz="4600" dirty="0" smtClean="0">
                <a:effectLst>
                  <a:outerShdw blurRad="38100" dist="38100" dir="2700000" algn="ctr" rotWithShape="0">
                    <a:schemeClr val="tx1"/>
                  </a:outerShdw>
                </a:effectLst>
              </a:rPr>
              <a:t>place.</a:t>
            </a:r>
          </a:p>
          <a:p>
            <a:r>
              <a:rPr lang="en-GB" sz="4600" dirty="0" smtClean="0">
                <a:effectLst>
                  <a:outerShdw blurRad="38100" dist="38100" dir="2700000" algn="ctr" rotWithShape="0">
                    <a:schemeClr val="tx1"/>
                  </a:outerShdw>
                </a:effectLst>
              </a:rPr>
              <a:t>There </a:t>
            </a:r>
            <a:r>
              <a:rPr lang="en-GB" sz="4600" dirty="0">
                <a:effectLst>
                  <a:outerShdw blurRad="38100" dist="38100" dir="2700000" algn="ctr" rotWithShape="0">
                    <a:schemeClr val="tx1"/>
                  </a:outerShdw>
                </a:effectLst>
              </a:rPr>
              <a:t>must be a time of </a:t>
            </a:r>
            <a:r>
              <a:rPr lang="en-GB" sz="4600" dirty="0" smtClean="0">
                <a:effectLst>
                  <a:outerShdw blurRad="38100" dist="38100" dir="2700000" algn="ctr" rotWithShape="0">
                    <a:schemeClr val="tx1"/>
                  </a:outerShdw>
                </a:effectLst>
              </a:rPr>
              <a:t>exposure, </a:t>
            </a:r>
            <a:r>
              <a:rPr lang="en-GB" sz="4600" dirty="0">
                <a:effectLst>
                  <a:outerShdw blurRad="38100" dist="38100" dir="2700000" algn="ctr" rotWithShape="0">
                    <a:schemeClr val="tx1"/>
                  </a:outerShdw>
                </a:effectLst>
              </a:rPr>
              <a:t>bringing everything into the light </a:t>
            </a:r>
            <a:r>
              <a:rPr lang="en-GB" sz="4600" dirty="0" smtClean="0">
                <a:effectLst>
                  <a:outerShdw blurRad="38100" dist="38100" dir="2700000" algn="ctr" rotWithShape="0">
                    <a:schemeClr val="tx1"/>
                  </a:outerShdw>
                </a:effectLst>
              </a:rPr>
              <a:t>so that </a:t>
            </a:r>
            <a:r>
              <a:rPr lang="en-GB" sz="4600" dirty="0">
                <a:effectLst>
                  <a:outerShdw blurRad="38100" dist="38100" dir="2700000" algn="ctr" rotWithShape="0">
                    <a:schemeClr val="tx1"/>
                  </a:outerShdw>
                </a:effectLst>
              </a:rPr>
              <a:t>the eyes of the Lord will release the all </a:t>
            </a:r>
            <a:r>
              <a:rPr lang="en-GB" sz="4600" dirty="0" smtClean="0">
                <a:effectLst>
                  <a:outerShdw blurRad="38100" dist="38100" dir="2700000" algn="ctr" rotWithShape="0">
                    <a:schemeClr val="tx1"/>
                  </a:outerShdw>
                </a:effectLst>
              </a:rPr>
              <a:t>consuming </a:t>
            </a:r>
            <a:r>
              <a:rPr lang="en-GB" sz="4600" dirty="0">
                <a:effectLst>
                  <a:outerShdw blurRad="38100" dist="38100" dir="2700000" algn="ctr" rotWithShape="0">
                    <a:schemeClr val="tx1"/>
                  </a:outerShdw>
                </a:effectLst>
              </a:rPr>
              <a:t>fire. </a:t>
            </a:r>
          </a:p>
        </p:txBody>
      </p:sp>
    </p:spTree>
    <p:extLst>
      <p:ext uri="{BB962C8B-B14F-4D97-AF65-F5344CB8AC3E}">
        <p14:creationId xmlns:p14="http://schemas.microsoft.com/office/powerpoint/2010/main" val="121514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2013</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20000"/>
              </a:lnSpc>
              <a:spcBef>
                <a:spcPts val="600"/>
              </a:spcBef>
            </a:pPr>
            <a:r>
              <a:rPr lang="en-GB" sz="4400" dirty="0" smtClean="0">
                <a:effectLst>
                  <a:outerShdw blurRad="38100" dist="38100" dir="2700000" algn="ctr" rotWithShape="0">
                    <a:schemeClr val="tx1"/>
                  </a:outerShdw>
                </a:effectLst>
              </a:rPr>
              <a:t>To </a:t>
            </a:r>
            <a:r>
              <a:rPr lang="en-GB" sz="4400" dirty="0">
                <a:effectLst>
                  <a:outerShdw blurRad="38100" dist="38100" dir="2700000" algn="ctr" rotWithShape="0">
                    <a:schemeClr val="tx1"/>
                  </a:outerShdw>
                </a:effectLst>
              </a:rPr>
              <a:t>he honoured everyone must be willing to be recognised in the </a:t>
            </a:r>
            <a:r>
              <a:rPr lang="en-GB" sz="4400" dirty="0" smtClean="0">
                <a:effectLst>
                  <a:outerShdw blurRad="38100" dist="38100" dir="2700000" algn="ctr" rotWithShape="0">
                    <a:schemeClr val="tx1"/>
                  </a:outerShdw>
                </a:effectLst>
              </a:rPr>
              <a:t>gift, office, rank or division</a:t>
            </a:r>
            <a:r>
              <a:rPr lang="en-GB" sz="4400" dirty="0">
                <a:effectLst>
                  <a:outerShdw blurRad="38100" dist="38100" dir="2700000" algn="ctr" rotWithShape="0">
                    <a:schemeClr val="tx1"/>
                  </a:outerShdw>
                </a:effectLst>
              </a:rPr>
              <a:t> </a:t>
            </a:r>
            <a:r>
              <a:rPr lang="en-GB" sz="4400" dirty="0" smtClean="0">
                <a:effectLst>
                  <a:outerShdw blurRad="38100" dist="38100" dir="2700000" algn="ctr" rotWithShape="0">
                    <a:schemeClr val="tx1"/>
                  </a:outerShdw>
                </a:effectLst>
              </a:rPr>
              <a:t>they are called to operate in.</a:t>
            </a:r>
            <a:endParaRPr lang="en-GB" sz="4400" dirty="0" smtClean="0">
              <a:effectLst>
                <a:outerShdw blurRad="38100" dist="38100" dir="2700000" algn="ctr" rotWithShape="0">
                  <a:schemeClr val="tx1"/>
                </a:outerShdw>
              </a:effectLst>
            </a:endParaRPr>
          </a:p>
          <a:p>
            <a:pPr>
              <a:lnSpc>
                <a:spcPct val="120000"/>
              </a:lnSpc>
              <a:spcBef>
                <a:spcPts val="600"/>
              </a:spcBef>
            </a:pPr>
            <a:r>
              <a:rPr lang="en-GB" sz="4400" dirty="0" smtClean="0">
                <a:effectLst>
                  <a:outerShdw blurRad="38100" dist="38100" dir="2700000" algn="ctr" rotWithShape="0">
                    <a:schemeClr val="tx1"/>
                  </a:outerShdw>
                </a:effectLst>
              </a:rPr>
              <a:t>I </a:t>
            </a:r>
            <a:r>
              <a:rPr lang="en-GB" sz="4400" dirty="0">
                <a:effectLst>
                  <a:outerShdw blurRad="38100" dist="38100" dir="2700000" algn="ctr" rotWithShape="0">
                    <a:schemeClr val="tx1"/>
                  </a:outerShdw>
                </a:effectLst>
              </a:rPr>
              <a:t>have called you to be officers in the army that I am </a:t>
            </a:r>
            <a:r>
              <a:rPr lang="en-GB" sz="4400" dirty="0" smtClean="0">
                <a:effectLst>
                  <a:outerShdw blurRad="38100" dist="38100" dir="2700000" algn="ctr" rotWithShape="0">
                    <a:schemeClr val="tx1"/>
                  </a:outerShdw>
                </a:effectLst>
              </a:rPr>
              <a:t>preparing.</a:t>
            </a:r>
          </a:p>
        </p:txBody>
      </p:sp>
    </p:spTree>
    <p:extLst>
      <p:ext uri="{BB962C8B-B14F-4D97-AF65-F5344CB8AC3E}">
        <p14:creationId xmlns:p14="http://schemas.microsoft.com/office/powerpoint/2010/main" val="286493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11188" y="5276850"/>
            <a:ext cx="7634287" cy="742950"/>
          </a:xfrm>
          <a:prstGeom prst="rect">
            <a:avLst/>
          </a:prstGeom>
          <a:solidFill>
            <a:srgbClr val="00FFFF">
              <a:alpha val="5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07" name="Rectangle 3"/>
          <p:cNvSpPr>
            <a:spLocks noChangeArrowheads="1"/>
          </p:cNvSpPr>
          <p:nvPr/>
        </p:nvSpPr>
        <p:spPr bwMode="auto">
          <a:xfrm>
            <a:off x="1763713" y="4533900"/>
            <a:ext cx="6481762" cy="742950"/>
          </a:xfrm>
          <a:prstGeom prst="rect">
            <a:avLst/>
          </a:prstGeom>
          <a:solidFill>
            <a:srgbClr val="008080">
              <a:alpha val="59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08" name="Rectangle 4"/>
          <p:cNvSpPr>
            <a:spLocks noChangeArrowheads="1"/>
          </p:cNvSpPr>
          <p:nvPr/>
        </p:nvSpPr>
        <p:spPr bwMode="auto">
          <a:xfrm>
            <a:off x="2987675" y="3789363"/>
            <a:ext cx="5257800" cy="742950"/>
          </a:xfrm>
          <a:prstGeom prst="rect">
            <a:avLst/>
          </a:prstGeom>
          <a:solidFill>
            <a:srgbClr val="0000FF">
              <a:alpha val="42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09" name="Rectangle 5"/>
          <p:cNvSpPr>
            <a:spLocks noChangeArrowheads="1"/>
          </p:cNvSpPr>
          <p:nvPr/>
        </p:nvSpPr>
        <p:spPr bwMode="auto">
          <a:xfrm>
            <a:off x="4859338" y="2276475"/>
            <a:ext cx="3384550" cy="1512888"/>
          </a:xfrm>
          <a:prstGeom prst="rect">
            <a:avLst/>
          </a:prstGeom>
          <a:solidFill>
            <a:srgbClr val="3366FF">
              <a:alpha val="28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10" name="Rectangle 6"/>
          <p:cNvSpPr>
            <a:spLocks noChangeArrowheads="1"/>
          </p:cNvSpPr>
          <p:nvPr/>
        </p:nvSpPr>
        <p:spPr bwMode="auto">
          <a:xfrm>
            <a:off x="6948488" y="1557338"/>
            <a:ext cx="1296987" cy="719137"/>
          </a:xfrm>
          <a:prstGeom prst="rect">
            <a:avLst/>
          </a:prstGeom>
          <a:solidFill>
            <a:srgbClr val="0000FF">
              <a:alpha val="66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11" name="Rectangle 7"/>
          <p:cNvSpPr>
            <a:spLocks noChangeArrowheads="1"/>
          </p:cNvSpPr>
          <p:nvPr/>
        </p:nvSpPr>
        <p:spPr bwMode="auto">
          <a:xfrm>
            <a:off x="8243888" y="1268413"/>
            <a:ext cx="1008062" cy="4746625"/>
          </a:xfrm>
          <a:prstGeom prst="rect">
            <a:avLst/>
          </a:prstGeom>
          <a:solidFill>
            <a:srgbClr val="9900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12" name="Rectangle 8"/>
          <p:cNvSpPr>
            <a:spLocks noChangeArrowheads="1"/>
          </p:cNvSpPr>
          <p:nvPr/>
        </p:nvSpPr>
        <p:spPr bwMode="auto">
          <a:xfrm>
            <a:off x="4356100" y="3044825"/>
            <a:ext cx="2663825" cy="744538"/>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13" name="Text Box 9"/>
          <p:cNvSpPr txBox="1">
            <a:spLocks noChangeArrowheads="1"/>
          </p:cNvSpPr>
          <p:nvPr/>
        </p:nvSpPr>
        <p:spPr bwMode="auto">
          <a:xfrm>
            <a:off x="684213" y="5373688"/>
            <a:ext cx="7416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400" dirty="0" smtClean="0">
                <a:solidFill>
                  <a:srgbClr val="000000"/>
                </a:solidFill>
              </a:rPr>
              <a:t>Fatherhood, Sonship, Royal Identity</a:t>
            </a:r>
            <a:r>
              <a:rPr lang="en-GB" sz="1200" dirty="0" smtClean="0">
                <a:solidFill>
                  <a:srgbClr val="000000"/>
                </a:solidFill>
              </a:rPr>
              <a:t>         </a:t>
            </a:r>
            <a:r>
              <a:rPr lang="en-GB" sz="1600" dirty="0" smtClean="0">
                <a:solidFill>
                  <a:srgbClr val="000000"/>
                </a:solidFill>
              </a:rPr>
              <a:t>A CALL TO INTIMACY</a:t>
            </a:r>
            <a:r>
              <a:rPr lang="en-GB" sz="1200" dirty="0" smtClean="0">
                <a:solidFill>
                  <a:srgbClr val="000000"/>
                </a:solidFill>
              </a:rPr>
              <a:t>             </a:t>
            </a:r>
            <a:r>
              <a:rPr lang="en-GB" sz="1400" dirty="0" smtClean="0">
                <a:solidFill>
                  <a:srgbClr val="000000"/>
                </a:solidFill>
              </a:rPr>
              <a:t>Habitation of God</a:t>
            </a:r>
            <a:r>
              <a:rPr lang="en-GB" sz="1200" dirty="0" smtClean="0">
                <a:solidFill>
                  <a:srgbClr val="000000"/>
                </a:solidFill>
              </a:rPr>
              <a:t/>
            </a:r>
            <a:br>
              <a:rPr lang="en-GB" sz="1200" dirty="0" smtClean="0">
                <a:solidFill>
                  <a:srgbClr val="000000"/>
                </a:solidFill>
              </a:rPr>
            </a:br>
            <a:r>
              <a:rPr lang="en-GB" sz="1200" dirty="0" smtClean="0">
                <a:solidFill>
                  <a:srgbClr val="000000"/>
                </a:solidFill>
              </a:rPr>
              <a:t>                          Song Solomon 8:6</a:t>
            </a:r>
          </a:p>
        </p:txBody>
      </p:sp>
      <p:sp>
        <p:nvSpPr>
          <p:cNvPr id="21514" name="Text Box 10"/>
          <p:cNvSpPr txBox="1">
            <a:spLocks noChangeArrowheads="1"/>
          </p:cNvSpPr>
          <p:nvPr/>
        </p:nvSpPr>
        <p:spPr bwMode="auto">
          <a:xfrm>
            <a:off x="1908175" y="4724400"/>
            <a:ext cx="59769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600" dirty="0" smtClean="0">
                <a:solidFill>
                  <a:srgbClr val="000000"/>
                </a:solidFill>
              </a:rPr>
              <a:t>Matt 13	GATHERING &amp; REMOVING STUMBLING BLOCKS</a:t>
            </a:r>
            <a:br>
              <a:rPr lang="en-GB" sz="1600" dirty="0" smtClean="0">
                <a:solidFill>
                  <a:srgbClr val="000000"/>
                </a:solidFill>
              </a:rPr>
            </a:br>
            <a:r>
              <a:rPr lang="en-GB" sz="1600" dirty="0" smtClean="0">
                <a:solidFill>
                  <a:srgbClr val="000000"/>
                </a:solidFill>
              </a:rPr>
              <a:t>Releasing Joshua Generation</a:t>
            </a:r>
            <a:r>
              <a:rPr lang="en-GB" sz="1200" dirty="0" smtClean="0">
                <a:solidFill>
                  <a:srgbClr val="000000"/>
                </a:solidFill>
              </a:rPr>
              <a:t> 	</a:t>
            </a:r>
          </a:p>
        </p:txBody>
      </p:sp>
      <p:sp>
        <p:nvSpPr>
          <p:cNvPr id="21515" name="Text Box 11"/>
          <p:cNvSpPr txBox="1">
            <a:spLocks noChangeArrowheads="1"/>
          </p:cNvSpPr>
          <p:nvPr/>
        </p:nvSpPr>
        <p:spPr bwMode="auto">
          <a:xfrm>
            <a:off x="3059113" y="3933825"/>
            <a:ext cx="511333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600" dirty="0" smtClean="0">
                <a:solidFill>
                  <a:srgbClr val="000000"/>
                </a:solidFill>
              </a:rPr>
              <a:t>1 Peter 4:17   JUDGMENT OF GOD’S HOUSEHOLD</a:t>
            </a:r>
            <a:r>
              <a:rPr lang="en-GB" sz="1200" dirty="0" smtClean="0">
                <a:solidFill>
                  <a:srgbClr val="000000"/>
                </a:solidFill>
              </a:rPr>
              <a:t> 	</a:t>
            </a:r>
          </a:p>
        </p:txBody>
      </p:sp>
      <p:sp>
        <p:nvSpPr>
          <p:cNvPr id="21516" name="Text Box 12"/>
          <p:cNvSpPr txBox="1">
            <a:spLocks noChangeArrowheads="1"/>
          </p:cNvSpPr>
          <p:nvPr/>
        </p:nvSpPr>
        <p:spPr bwMode="auto">
          <a:xfrm>
            <a:off x="4427538" y="3128963"/>
            <a:ext cx="25209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base">
              <a:spcBef>
                <a:spcPct val="50000"/>
              </a:spcBef>
              <a:spcAft>
                <a:spcPct val="0"/>
              </a:spcAft>
            </a:pPr>
            <a:r>
              <a:rPr lang="en-GB" sz="1600" dirty="0" smtClean="0">
                <a:solidFill>
                  <a:srgbClr val="000000"/>
                </a:solidFill>
              </a:rPr>
              <a:t>Gen 41     HARVEST OF                 	 LABOURERS</a:t>
            </a:r>
            <a:endParaRPr lang="en-GB" sz="1200" dirty="0" smtClean="0">
              <a:solidFill>
                <a:srgbClr val="000000"/>
              </a:solidFill>
            </a:endParaRPr>
          </a:p>
        </p:txBody>
      </p:sp>
      <p:sp>
        <p:nvSpPr>
          <p:cNvPr id="21517" name="Text Box 13"/>
          <p:cNvSpPr txBox="1">
            <a:spLocks noChangeArrowheads="1"/>
          </p:cNvSpPr>
          <p:nvPr/>
        </p:nvSpPr>
        <p:spPr bwMode="auto">
          <a:xfrm>
            <a:off x="4787900" y="2420938"/>
            <a:ext cx="33845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600" dirty="0" err="1" smtClean="0">
                <a:solidFill>
                  <a:srgbClr val="000000"/>
                </a:solidFill>
              </a:rPr>
              <a:t>Heb</a:t>
            </a:r>
            <a:r>
              <a:rPr lang="en-GB" sz="1600" smtClean="0">
                <a:solidFill>
                  <a:srgbClr val="000000"/>
                </a:solidFill>
              </a:rPr>
              <a:t> 12:27    SHAKING OF WORLD SYSTEMS</a:t>
            </a:r>
            <a:r>
              <a:rPr lang="en-GB" sz="1200" smtClean="0">
                <a:solidFill>
                  <a:srgbClr val="000000"/>
                </a:solidFill>
              </a:rPr>
              <a:t>	</a:t>
            </a:r>
          </a:p>
        </p:txBody>
      </p:sp>
      <p:sp>
        <p:nvSpPr>
          <p:cNvPr id="21518" name="Text Box 14"/>
          <p:cNvSpPr txBox="1">
            <a:spLocks noChangeArrowheads="1"/>
          </p:cNvSpPr>
          <p:nvPr/>
        </p:nvSpPr>
        <p:spPr bwMode="auto">
          <a:xfrm>
            <a:off x="7092950" y="1628775"/>
            <a:ext cx="1008063"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600" smtClean="0">
                <a:solidFill>
                  <a:srgbClr val="000000"/>
                </a:solidFill>
              </a:rPr>
              <a:t>  FINAL </a:t>
            </a:r>
            <a:br>
              <a:rPr lang="en-GB" sz="1600" smtClean="0">
                <a:solidFill>
                  <a:srgbClr val="000000"/>
                </a:solidFill>
              </a:rPr>
            </a:br>
            <a:r>
              <a:rPr lang="en-GB" sz="1600" smtClean="0">
                <a:solidFill>
                  <a:srgbClr val="000000"/>
                </a:solidFill>
              </a:rPr>
              <a:t>HARVEST</a:t>
            </a:r>
            <a:r>
              <a:rPr lang="en-GB" sz="1200" smtClean="0">
                <a:solidFill>
                  <a:srgbClr val="000000"/>
                </a:solidFill>
              </a:rPr>
              <a:t>	</a:t>
            </a:r>
          </a:p>
        </p:txBody>
      </p:sp>
      <p:sp>
        <p:nvSpPr>
          <p:cNvPr id="21519" name="Text Box 15"/>
          <p:cNvSpPr txBox="1">
            <a:spLocks noChangeArrowheads="1"/>
          </p:cNvSpPr>
          <p:nvPr/>
        </p:nvSpPr>
        <p:spPr bwMode="auto">
          <a:xfrm>
            <a:off x="7092950" y="3213100"/>
            <a:ext cx="9350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600" smtClean="0">
                <a:solidFill>
                  <a:srgbClr val="000000"/>
                </a:solidFill>
              </a:rPr>
              <a:t>ISA 2:2</a:t>
            </a:r>
          </a:p>
        </p:txBody>
      </p:sp>
      <p:sp>
        <p:nvSpPr>
          <p:cNvPr id="21520" name="Text Box 16"/>
          <p:cNvSpPr txBox="1">
            <a:spLocks noChangeArrowheads="1"/>
          </p:cNvSpPr>
          <p:nvPr/>
        </p:nvSpPr>
        <p:spPr bwMode="auto">
          <a:xfrm>
            <a:off x="7740650" y="981075"/>
            <a:ext cx="9350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200" smtClean="0">
                <a:solidFill>
                  <a:srgbClr val="000000"/>
                </a:solidFill>
              </a:rPr>
              <a:t>LAST DAY</a:t>
            </a:r>
          </a:p>
        </p:txBody>
      </p:sp>
      <p:sp>
        <p:nvSpPr>
          <p:cNvPr id="21521" name="Text Box 17"/>
          <p:cNvSpPr txBox="1">
            <a:spLocks noChangeArrowheads="1"/>
          </p:cNvSpPr>
          <p:nvPr/>
        </p:nvSpPr>
        <p:spPr bwMode="auto">
          <a:xfrm>
            <a:off x="8532813" y="2349500"/>
            <a:ext cx="431800"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600" smtClean="0">
                <a:solidFill>
                  <a:srgbClr val="000000"/>
                </a:solidFill>
              </a:rPr>
              <a:t>A</a:t>
            </a:r>
            <a:br>
              <a:rPr lang="en-GB" sz="1600" smtClean="0">
                <a:solidFill>
                  <a:srgbClr val="000000"/>
                </a:solidFill>
              </a:rPr>
            </a:br>
            <a:r>
              <a:rPr lang="en-GB" sz="1600" smtClean="0">
                <a:solidFill>
                  <a:srgbClr val="000000"/>
                </a:solidFill>
              </a:rPr>
              <a:t>G</a:t>
            </a:r>
            <a:br>
              <a:rPr lang="en-GB" sz="1600" smtClean="0">
                <a:solidFill>
                  <a:srgbClr val="000000"/>
                </a:solidFill>
              </a:rPr>
            </a:br>
            <a:r>
              <a:rPr lang="en-GB" sz="1600" smtClean="0">
                <a:solidFill>
                  <a:srgbClr val="000000"/>
                </a:solidFill>
              </a:rPr>
              <a:t>E</a:t>
            </a:r>
          </a:p>
          <a:p>
            <a:pPr algn="ctr" fontAlgn="base">
              <a:spcBef>
                <a:spcPct val="50000"/>
              </a:spcBef>
              <a:spcAft>
                <a:spcPct val="0"/>
              </a:spcAft>
            </a:pPr>
            <a:r>
              <a:rPr lang="en-GB" sz="1600" smtClean="0">
                <a:solidFill>
                  <a:srgbClr val="000000"/>
                </a:solidFill>
              </a:rPr>
              <a:t>T</a:t>
            </a:r>
            <a:br>
              <a:rPr lang="en-GB" sz="1600" smtClean="0">
                <a:solidFill>
                  <a:srgbClr val="000000"/>
                </a:solidFill>
              </a:rPr>
            </a:br>
            <a:r>
              <a:rPr lang="en-GB" sz="1600" smtClean="0">
                <a:solidFill>
                  <a:srgbClr val="000000"/>
                </a:solidFill>
              </a:rPr>
              <a:t>O</a:t>
            </a:r>
          </a:p>
          <a:p>
            <a:pPr algn="ctr" fontAlgn="base">
              <a:spcBef>
                <a:spcPct val="50000"/>
              </a:spcBef>
              <a:spcAft>
                <a:spcPct val="0"/>
              </a:spcAft>
            </a:pPr>
            <a:r>
              <a:rPr lang="en-GB" sz="1600" smtClean="0">
                <a:solidFill>
                  <a:srgbClr val="000000"/>
                </a:solidFill>
              </a:rPr>
              <a:t>C</a:t>
            </a:r>
            <a:br>
              <a:rPr lang="en-GB" sz="1600" smtClean="0">
                <a:solidFill>
                  <a:srgbClr val="000000"/>
                </a:solidFill>
              </a:rPr>
            </a:br>
            <a:r>
              <a:rPr lang="en-GB" sz="1600" smtClean="0">
                <a:solidFill>
                  <a:srgbClr val="000000"/>
                </a:solidFill>
              </a:rPr>
              <a:t>O</a:t>
            </a:r>
            <a:br>
              <a:rPr lang="en-GB" sz="1600" smtClean="0">
                <a:solidFill>
                  <a:srgbClr val="000000"/>
                </a:solidFill>
              </a:rPr>
            </a:br>
            <a:r>
              <a:rPr lang="en-GB" sz="1600" smtClean="0">
                <a:solidFill>
                  <a:srgbClr val="000000"/>
                </a:solidFill>
              </a:rPr>
              <a:t>M</a:t>
            </a:r>
            <a:br>
              <a:rPr lang="en-GB" sz="1600" smtClean="0">
                <a:solidFill>
                  <a:srgbClr val="000000"/>
                </a:solidFill>
              </a:rPr>
            </a:br>
            <a:r>
              <a:rPr lang="en-GB" sz="1600" smtClean="0">
                <a:solidFill>
                  <a:srgbClr val="000000"/>
                </a:solidFill>
              </a:rPr>
              <a:t>E</a:t>
            </a:r>
          </a:p>
        </p:txBody>
      </p:sp>
      <p:sp>
        <p:nvSpPr>
          <p:cNvPr id="21522" name="Text Box 18"/>
          <p:cNvSpPr txBox="1">
            <a:spLocks noChangeArrowheads="1"/>
          </p:cNvSpPr>
          <p:nvPr/>
        </p:nvSpPr>
        <p:spPr bwMode="auto">
          <a:xfrm>
            <a:off x="7524750" y="6092825"/>
            <a:ext cx="1439863"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200" smtClean="0">
                <a:solidFill>
                  <a:srgbClr val="000000"/>
                </a:solidFill>
              </a:rPr>
              <a:t>DAY OF RESURRECTION</a:t>
            </a:r>
            <a:br>
              <a:rPr lang="en-GB" sz="1200" smtClean="0">
                <a:solidFill>
                  <a:srgbClr val="000000"/>
                </a:solidFill>
              </a:rPr>
            </a:br>
            <a:r>
              <a:rPr lang="en-GB" sz="1200" smtClean="0">
                <a:solidFill>
                  <a:srgbClr val="000000"/>
                </a:solidFill>
              </a:rPr>
              <a:t>&amp; JUDGMENT</a:t>
            </a:r>
          </a:p>
        </p:txBody>
      </p:sp>
      <p:sp>
        <p:nvSpPr>
          <p:cNvPr id="21523" name="Text Box 19"/>
          <p:cNvSpPr txBox="1">
            <a:spLocks noChangeArrowheads="1"/>
          </p:cNvSpPr>
          <p:nvPr/>
        </p:nvSpPr>
        <p:spPr bwMode="auto">
          <a:xfrm>
            <a:off x="1187450" y="5661025"/>
            <a:ext cx="9350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b="1" smtClean="0">
                <a:solidFill>
                  <a:srgbClr val="FF0000"/>
                </a:solidFill>
              </a:rPr>
              <a:t>WINE</a:t>
            </a:r>
          </a:p>
        </p:txBody>
      </p:sp>
      <p:sp>
        <p:nvSpPr>
          <p:cNvPr id="21524" name="Text Box 20"/>
          <p:cNvSpPr txBox="1">
            <a:spLocks noChangeArrowheads="1"/>
          </p:cNvSpPr>
          <p:nvPr/>
        </p:nvSpPr>
        <p:spPr bwMode="auto">
          <a:xfrm>
            <a:off x="2555875" y="4365625"/>
            <a:ext cx="9350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b="1" dirty="0" smtClean="0">
                <a:solidFill>
                  <a:srgbClr val="FF0000"/>
                </a:solidFill>
              </a:rPr>
              <a:t>FIRE</a:t>
            </a:r>
          </a:p>
        </p:txBody>
      </p:sp>
      <p:sp>
        <p:nvSpPr>
          <p:cNvPr id="21525" name="Text Box 21"/>
          <p:cNvSpPr txBox="1">
            <a:spLocks noChangeArrowheads="1"/>
          </p:cNvSpPr>
          <p:nvPr/>
        </p:nvSpPr>
        <p:spPr bwMode="auto">
          <a:xfrm>
            <a:off x="4427538" y="2781300"/>
            <a:ext cx="9350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b="1" smtClean="0">
                <a:solidFill>
                  <a:srgbClr val="FF0000"/>
                </a:solidFill>
              </a:rPr>
              <a:t>WIND</a:t>
            </a:r>
          </a:p>
        </p:txBody>
      </p:sp>
      <p:sp>
        <p:nvSpPr>
          <p:cNvPr id="21526" name="Text Box 22"/>
          <p:cNvSpPr txBox="1">
            <a:spLocks noChangeArrowheads="1"/>
          </p:cNvSpPr>
          <p:nvPr/>
        </p:nvSpPr>
        <p:spPr bwMode="auto">
          <a:xfrm>
            <a:off x="1597621" y="0"/>
            <a:ext cx="5905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sz="3600" dirty="0" smtClean="0">
                <a:solidFill>
                  <a:srgbClr val="009900"/>
                </a:solidFill>
                <a:effectLst>
                  <a:outerShdw blurRad="38100" dist="38100" dir="2700000" algn="tl">
                    <a:srgbClr val="C0C0C0"/>
                  </a:outerShdw>
                </a:effectLst>
              </a:rPr>
              <a:t>Prophetic Timetable</a:t>
            </a:r>
          </a:p>
        </p:txBody>
      </p:sp>
      <p:sp>
        <p:nvSpPr>
          <p:cNvPr id="21527" name="Text Box 23"/>
          <p:cNvSpPr txBox="1">
            <a:spLocks noChangeArrowheads="1"/>
          </p:cNvSpPr>
          <p:nvPr/>
        </p:nvSpPr>
        <p:spPr bwMode="auto">
          <a:xfrm>
            <a:off x="107950" y="908050"/>
            <a:ext cx="417671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base">
              <a:spcBef>
                <a:spcPct val="50000"/>
              </a:spcBef>
              <a:spcAft>
                <a:spcPct val="0"/>
              </a:spcAft>
            </a:pPr>
            <a:r>
              <a:rPr lang="en-GB" dirty="0" smtClean="0">
                <a:solidFill>
                  <a:srgbClr val="000000"/>
                </a:solidFill>
              </a:rPr>
              <a:t>Acts 2  Wine, Fire, Wind</a:t>
            </a:r>
          </a:p>
          <a:p>
            <a:pPr fontAlgn="base">
              <a:spcBef>
                <a:spcPct val="50000"/>
              </a:spcBef>
              <a:spcAft>
                <a:spcPct val="0"/>
              </a:spcAft>
            </a:pPr>
            <a:r>
              <a:rPr lang="en-GB" dirty="0" smtClean="0">
                <a:solidFill>
                  <a:srgbClr val="000000"/>
                </a:solidFill>
              </a:rPr>
              <a:t>Early Rain – </a:t>
            </a:r>
            <a:r>
              <a:rPr lang="en-GB" dirty="0" smtClean="0">
                <a:solidFill>
                  <a:srgbClr val="000000"/>
                </a:solidFill>
              </a:rPr>
              <a:t>Greater Latter </a:t>
            </a:r>
            <a:r>
              <a:rPr lang="en-GB" dirty="0" smtClean="0">
                <a:solidFill>
                  <a:srgbClr val="000000"/>
                </a:solidFill>
              </a:rPr>
              <a:t>Rain</a:t>
            </a:r>
          </a:p>
          <a:p>
            <a:pPr fontAlgn="base">
              <a:spcBef>
                <a:spcPct val="50000"/>
              </a:spcBef>
              <a:spcAft>
                <a:spcPct val="0"/>
              </a:spcAft>
            </a:pPr>
            <a:r>
              <a:rPr lang="en-GB" dirty="0" smtClean="0">
                <a:solidFill>
                  <a:srgbClr val="000000"/>
                </a:solidFill>
              </a:rPr>
              <a:t>Former Glory – </a:t>
            </a:r>
            <a:r>
              <a:rPr lang="en-GB" dirty="0" smtClean="0">
                <a:solidFill>
                  <a:srgbClr val="000000"/>
                </a:solidFill>
              </a:rPr>
              <a:t>Greater Latter Glory</a:t>
            </a:r>
            <a:endParaRPr lang="en-GB" dirty="0" smtClean="0">
              <a:solidFill>
                <a:srgbClr val="000000"/>
              </a:solidFill>
            </a:endParaRPr>
          </a:p>
        </p:txBody>
      </p:sp>
    </p:spTree>
    <p:extLst>
      <p:ext uri="{BB962C8B-B14F-4D97-AF65-F5344CB8AC3E}">
        <p14:creationId xmlns:p14="http://schemas.microsoft.com/office/powerpoint/2010/main" val="20414496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2013</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20000"/>
              </a:lnSpc>
              <a:spcBef>
                <a:spcPts val="600"/>
              </a:spcBef>
            </a:pPr>
            <a:r>
              <a:rPr lang="en-GB" sz="4400" dirty="0" smtClean="0">
                <a:effectLst>
                  <a:outerShdw blurRad="38100" dist="38100" dir="2700000" algn="ctr" rotWithShape="0">
                    <a:schemeClr val="tx1"/>
                  </a:outerShdw>
                </a:effectLst>
              </a:rPr>
              <a:t>The </a:t>
            </a:r>
            <a:r>
              <a:rPr lang="en-GB" sz="4400" dirty="0">
                <a:effectLst>
                  <a:outerShdw blurRad="38100" dist="38100" dir="2700000" algn="ctr" rotWithShape="0">
                    <a:schemeClr val="tx1"/>
                  </a:outerShdw>
                </a:effectLst>
              </a:rPr>
              <a:t>gatekeepers must be ready to take their places </a:t>
            </a:r>
            <a:r>
              <a:rPr lang="en-GB" sz="4400" dirty="0" smtClean="0">
                <a:effectLst>
                  <a:outerShdw blurRad="38100" dist="38100" dir="2700000" algn="ctr" rotWithShape="0">
                    <a:schemeClr val="tx1"/>
                  </a:outerShdw>
                </a:effectLst>
              </a:rPr>
              <a:t>to be </a:t>
            </a:r>
            <a:r>
              <a:rPr lang="en-GB" sz="4400" dirty="0">
                <a:effectLst>
                  <a:outerShdw blurRad="38100" dist="38100" dir="2700000" algn="ctr" rotWithShape="0">
                    <a:schemeClr val="tx1"/>
                  </a:outerShdw>
                </a:effectLst>
              </a:rPr>
              <a:t>lifted up as heads and be true gateways of heaven to </a:t>
            </a:r>
            <a:r>
              <a:rPr lang="en-GB" sz="4400" dirty="0" smtClean="0">
                <a:effectLst>
                  <a:outerShdw blurRad="38100" dist="38100" dir="2700000" algn="ctr" rotWithShape="0">
                    <a:schemeClr val="tx1"/>
                  </a:outerShdw>
                </a:effectLst>
              </a:rPr>
              <a:t>earth.</a:t>
            </a:r>
          </a:p>
          <a:p>
            <a:pPr>
              <a:lnSpc>
                <a:spcPct val="120000"/>
              </a:lnSpc>
              <a:spcBef>
                <a:spcPts val="600"/>
              </a:spcBef>
            </a:pPr>
            <a:r>
              <a:rPr lang="en-GB" sz="4400" dirty="0" smtClean="0">
                <a:effectLst>
                  <a:outerShdw blurRad="38100" dist="38100" dir="2700000" algn="ctr" rotWithShape="0">
                    <a:schemeClr val="tx1"/>
                  </a:outerShdw>
                </a:effectLst>
              </a:rPr>
              <a:t>It </a:t>
            </a:r>
            <a:r>
              <a:rPr lang="en-GB" sz="4400" dirty="0">
                <a:effectLst>
                  <a:outerShdw blurRad="38100" dist="38100" dir="2700000" algn="ctr" rotWithShape="0">
                    <a:schemeClr val="tx1"/>
                  </a:outerShdw>
                </a:effectLst>
              </a:rPr>
              <a:t>is time to take your places of responsibility in the heavens and manifest the rule of God. </a:t>
            </a:r>
          </a:p>
        </p:txBody>
      </p:sp>
    </p:spTree>
    <p:extLst>
      <p:ext uri="{BB962C8B-B14F-4D97-AF65-F5344CB8AC3E}">
        <p14:creationId xmlns:p14="http://schemas.microsoft.com/office/powerpoint/2010/main" val="359785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2013</a:t>
            </a: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a:effectLst>
                  <a:outerShdw blurRad="38100" dist="38100" dir="2700000" algn="ctr" rotWithShape="0">
                    <a:schemeClr val="tx1"/>
                  </a:outerShdw>
                </a:effectLst>
              </a:rPr>
              <a:t>1 August </a:t>
            </a:r>
            <a:r>
              <a:rPr lang="en-GB" sz="4400" dirty="0" smtClean="0">
                <a:effectLst>
                  <a:outerShdw blurRad="38100" dist="38100" dir="2700000" algn="ctr" rotWithShape="0">
                    <a:schemeClr val="tx1"/>
                  </a:outerShdw>
                </a:effectLst>
              </a:rPr>
              <a:t>2013 </a:t>
            </a:r>
          </a:p>
          <a:p>
            <a:r>
              <a:rPr lang="en-GB" sz="4400" dirty="0" smtClean="0">
                <a:effectLst>
                  <a:outerShdw blurRad="38100" dist="38100" dir="2700000" algn="ctr" rotWithShape="0">
                    <a:schemeClr val="tx1"/>
                  </a:outerShdw>
                </a:effectLst>
              </a:rPr>
              <a:t>Accessed </a:t>
            </a:r>
            <a:r>
              <a:rPr lang="en-GB" sz="4400" dirty="0">
                <a:effectLst>
                  <a:outerShdw blurRad="38100" dist="38100" dir="2700000" algn="ctr" rotWithShape="0">
                    <a:schemeClr val="tx1"/>
                  </a:outerShdw>
                </a:effectLst>
              </a:rPr>
              <a:t>Tree of life </a:t>
            </a:r>
            <a:r>
              <a:rPr lang="en-GB" sz="4400" dirty="0" smtClean="0">
                <a:effectLst>
                  <a:outerShdw blurRad="38100" dist="38100" dir="2700000" algn="ctr" rotWithShape="0">
                    <a:schemeClr val="tx1"/>
                  </a:outerShdw>
                </a:effectLst>
              </a:rPr>
              <a:t>in heaven via the river of life </a:t>
            </a:r>
          </a:p>
          <a:p>
            <a:r>
              <a:rPr lang="en-GB" sz="4400" dirty="0" smtClean="0">
                <a:effectLst>
                  <a:outerShdw blurRad="38100" dist="38100" dir="2700000" algn="ctr" rotWithShape="0">
                    <a:schemeClr val="tx1"/>
                  </a:outerShdw>
                </a:effectLst>
              </a:rPr>
              <a:t>Eat </a:t>
            </a:r>
            <a:r>
              <a:rPr lang="en-GB" sz="4400" dirty="0">
                <a:effectLst>
                  <a:outerShdw blurRad="38100" dist="38100" dir="2700000" algn="ctr" rotWithShape="0">
                    <a:schemeClr val="tx1"/>
                  </a:outerShdw>
                </a:effectLst>
              </a:rPr>
              <a:t>fruit causes feelings of freedom </a:t>
            </a:r>
            <a:r>
              <a:rPr lang="en-GB" sz="4400" dirty="0" smtClean="0">
                <a:effectLst>
                  <a:outerShdw blurRad="38100" dist="38100" dir="2700000" algn="ctr" rotWithShape="0">
                    <a:schemeClr val="tx1"/>
                  </a:outerShdw>
                </a:effectLst>
              </a:rPr>
              <a:t>and expansion </a:t>
            </a:r>
          </a:p>
          <a:p>
            <a:r>
              <a:rPr lang="en-GB" sz="4400" dirty="0" smtClean="0">
                <a:effectLst>
                  <a:outerShdw blurRad="38100" dist="38100" dir="2700000" algn="ctr" rotWithShape="0">
                    <a:schemeClr val="tx1"/>
                  </a:outerShdw>
                </a:effectLst>
              </a:rPr>
              <a:t> It felt like I </a:t>
            </a:r>
            <a:r>
              <a:rPr lang="en-GB" sz="4400" dirty="0">
                <a:effectLst>
                  <a:outerShdw blurRad="38100" dist="38100" dir="2700000" algn="ctr" rotWithShape="0">
                    <a:schemeClr val="tx1"/>
                  </a:outerShdw>
                </a:effectLst>
              </a:rPr>
              <a:t>had wings like a butterfly </a:t>
            </a:r>
            <a:r>
              <a:rPr lang="en-GB" sz="4400" dirty="0" smtClean="0">
                <a:effectLst>
                  <a:outerShdw blurRad="38100" dist="38100" dir="2700000" algn="ctr" rotWithShape="0">
                    <a:schemeClr val="tx1"/>
                  </a:outerShdw>
                </a:effectLst>
              </a:rPr>
              <a:t>and I</a:t>
            </a:r>
            <a:r>
              <a:rPr lang="en-GB" sz="4400" dirty="0" smtClean="0">
                <a:effectLst>
                  <a:outerShdw blurRad="38100" dist="38100" dir="2700000" algn="ctr" rotWithShape="0">
                    <a:schemeClr val="tx1"/>
                  </a:outerShdw>
                </a:effectLst>
              </a:rPr>
              <a:t> </a:t>
            </a:r>
            <a:r>
              <a:rPr lang="en-GB" sz="4400" dirty="0">
                <a:effectLst>
                  <a:outerShdw blurRad="38100" dist="38100" dir="2700000" algn="ctr" rotWithShape="0">
                    <a:schemeClr val="tx1"/>
                  </a:outerShdw>
                </a:effectLst>
              </a:rPr>
              <a:t>could draw sweet nectar from </a:t>
            </a:r>
            <a:r>
              <a:rPr lang="en-GB" sz="4400" dirty="0" smtClean="0">
                <a:effectLst>
                  <a:outerShdw blurRad="38100" dist="38100" dir="2700000" algn="ctr" rotWithShape="0">
                    <a:schemeClr val="tx1"/>
                  </a:outerShdw>
                </a:effectLst>
              </a:rPr>
              <a:t>the plants. It </a:t>
            </a:r>
            <a:r>
              <a:rPr lang="en-GB" sz="4400" dirty="0">
                <a:effectLst>
                  <a:outerShdw blurRad="38100" dist="38100" dir="2700000" algn="ctr" rotWithShape="0">
                    <a:schemeClr val="tx1"/>
                  </a:outerShdw>
                </a:effectLst>
              </a:rPr>
              <a:t>was sweet going into my stomach. </a:t>
            </a:r>
            <a:endParaRPr lang="en-GB" sz="4400" dirty="0" smtClean="0">
              <a:effectLst>
                <a:outerShdw blurRad="38100" dist="38100" dir="2700000" algn="ctr" rotWithShape="0">
                  <a:schemeClr val="tx1"/>
                </a:outerShdw>
              </a:effectLst>
            </a:endParaRPr>
          </a:p>
        </p:txBody>
      </p:sp>
    </p:spTree>
    <p:extLst>
      <p:ext uri="{BB962C8B-B14F-4D97-AF65-F5344CB8AC3E}">
        <p14:creationId xmlns:p14="http://schemas.microsoft.com/office/powerpoint/2010/main" val="297069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2013</a:t>
            </a: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a:effectLst>
                  <a:outerShdw blurRad="38100" dist="38100" dir="2700000" algn="ctr" rotWithShape="0">
                    <a:schemeClr val="tx1"/>
                  </a:outerShdw>
                </a:effectLst>
              </a:rPr>
              <a:t>F</a:t>
            </a:r>
            <a:r>
              <a:rPr lang="en-GB" sz="4400" dirty="0" smtClean="0">
                <a:effectLst>
                  <a:outerShdw blurRad="38100" dist="38100" dir="2700000" algn="ctr" rotWithShape="0">
                    <a:schemeClr val="tx1"/>
                  </a:outerShdw>
                </a:effectLst>
              </a:rPr>
              <a:t>eed </a:t>
            </a:r>
            <a:r>
              <a:rPr lang="en-GB" sz="4400" dirty="0">
                <a:effectLst>
                  <a:outerShdw blurRad="38100" dist="38100" dir="2700000" algn="ctr" rotWithShape="0">
                    <a:schemeClr val="tx1"/>
                  </a:outerShdw>
                </a:effectLst>
              </a:rPr>
              <a:t>on the sweet revelation that is being released as the books are being </a:t>
            </a:r>
            <a:r>
              <a:rPr lang="en-GB" sz="4400" dirty="0" smtClean="0">
                <a:effectLst>
                  <a:outerShdw blurRad="38100" dist="38100" dir="2700000" algn="ctr" rotWithShape="0">
                    <a:schemeClr val="tx1"/>
                  </a:outerShdw>
                </a:effectLst>
              </a:rPr>
              <a:t>opened.</a:t>
            </a:r>
          </a:p>
          <a:p>
            <a:r>
              <a:rPr lang="en-GB" sz="4400" dirty="0" smtClean="0">
                <a:effectLst>
                  <a:outerShdw blurRad="38100" dist="38100" dir="2700000" algn="ctr" rotWithShape="0">
                    <a:schemeClr val="tx1"/>
                  </a:outerShdw>
                </a:effectLst>
              </a:rPr>
              <a:t>You </a:t>
            </a:r>
            <a:r>
              <a:rPr lang="en-GB" sz="4400" dirty="0">
                <a:effectLst>
                  <a:outerShdw blurRad="38100" dist="38100" dir="2700000" algn="ctr" rotWithShape="0">
                    <a:schemeClr val="tx1"/>
                  </a:outerShdw>
                </a:effectLst>
              </a:rPr>
              <a:t>have read only the first chapter of the first book so there is so much more that will expand your capacity and your wisdom and your understanding of the knowledge of Me that is being released. </a:t>
            </a:r>
          </a:p>
        </p:txBody>
      </p:sp>
    </p:spTree>
    <p:extLst>
      <p:ext uri="{BB962C8B-B14F-4D97-AF65-F5344CB8AC3E}">
        <p14:creationId xmlns:p14="http://schemas.microsoft.com/office/powerpoint/2010/main" val="252072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2013</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effectLst>
                  <a:outerShdw blurRad="38100" dist="38100" dir="2700000" algn="ctr" rotWithShape="0">
                    <a:schemeClr val="tx1"/>
                  </a:outerShdw>
                </a:effectLst>
              </a:rPr>
              <a:t>Pursue </a:t>
            </a:r>
            <a:r>
              <a:rPr lang="en-GB" sz="4400" dirty="0">
                <a:effectLst>
                  <a:outerShdw blurRad="38100" dist="38100" dir="2700000" algn="ctr" rotWithShape="0">
                    <a:schemeClr val="tx1"/>
                  </a:outerShdw>
                </a:effectLst>
              </a:rPr>
              <a:t>this path this is your portion of destiny and birthright. </a:t>
            </a:r>
            <a:endParaRPr lang="en-GB" sz="4400" dirty="0" smtClean="0">
              <a:effectLst>
                <a:outerShdw blurRad="38100" dist="38100" dir="2700000" algn="ctr" rotWithShape="0">
                  <a:schemeClr val="tx1"/>
                </a:outerShdw>
              </a:effectLst>
            </a:endParaRPr>
          </a:p>
          <a:p>
            <a:r>
              <a:rPr lang="en-GB" sz="4400" dirty="0" smtClean="0">
                <a:effectLst>
                  <a:outerShdw blurRad="38100" dist="38100" dir="2700000" algn="ctr" rotWithShape="0">
                    <a:schemeClr val="tx1"/>
                  </a:outerShdw>
                </a:effectLst>
              </a:rPr>
              <a:t>This </a:t>
            </a:r>
            <a:r>
              <a:rPr lang="en-GB" sz="4400" dirty="0">
                <a:effectLst>
                  <a:outerShdw blurRad="38100" dist="38100" dir="2700000" algn="ctr" rotWithShape="0">
                    <a:schemeClr val="tx1"/>
                  </a:outerShdw>
                </a:effectLst>
              </a:rPr>
              <a:t>will be true delight to you as you expand your capacity to breath from heavens atmosphere of </a:t>
            </a:r>
            <a:r>
              <a:rPr lang="en-GB" sz="4400" dirty="0" smtClean="0">
                <a:effectLst>
                  <a:outerShdw blurRad="38100" dist="38100" dir="2700000" algn="ctr" rotWithShape="0">
                    <a:schemeClr val="tx1"/>
                  </a:outerShdw>
                </a:effectLst>
              </a:rPr>
              <a:t>glory.</a:t>
            </a:r>
          </a:p>
          <a:p>
            <a:r>
              <a:rPr lang="en-GB" sz="4400" dirty="0" smtClean="0">
                <a:effectLst>
                  <a:outerShdw blurRad="38100" dist="38100" dir="2700000" algn="ctr" rotWithShape="0">
                    <a:schemeClr val="tx1"/>
                  </a:outerShdw>
                </a:effectLst>
              </a:rPr>
              <a:t>B</a:t>
            </a:r>
            <a:r>
              <a:rPr lang="en-GB" sz="4400" dirty="0" smtClean="0">
                <a:effectLst>
                  <a:outerShdw blurRad="38100" dist="38100" dir="2700000" algn="ctr" rotWithShape="0">
                    <a:schemeClr val="tx1"/>
                  </a:outerShdw>
                </a:effectLst>
              </a:rPr>
              <a:t>reathe </a:t>
            </a:r>
            <a:r>
              <a:rPr lang="en-GB" sz="4400" dirty="0">
                <a:effectLst>
                  <a:outerShdw blurRad="38100" dist="38100" dir="2700000" algn="ctr" rotWithShape="0">
                    <a:schemeClr val="tx1"/>
                  </a:outerShdw>
                </a:effectLst>
              </a:rPr>
              <a:t>deeply expand your </a:t>
            </a:r>
            <a:r>
              <a:rPr lang="en-GB" sz="4400" dirty="0" smtClean="0">
                <a:effectLst>
                  <a:outerShdw blurRad="38100" dist="38100" dir="2700000" algn="ctr" rotWithShape="0">
                    <a:schemeClr val="tx1"/>
                  </a:outerShdw>
                </a:effectLst>
              </a:rPr>
              <a:t>lungs </a:t>
            </a:r>
            <a:r>
              <a:rPr lang="en-GB" sz="4400" dirty="0">
                <a:effectLst>
                  <a:outerShdw blurRad="38100" dist="38100" dir="2700000" algn="ctr" rotWithShape="0">
                    <a:schemeClr val="tx1"/>
                  </a:outerShdw>
                </a:effectLst>
              </a:rPr>
              <a:t>to the maximum. </a:t>
            </a:r>
          </a:p>
        </p:txBody>
      </p:sp>
    </p:spTree>
    <p:extLst>
      <p:ext uri="{BB962C8B-B14F-4D97-AF65-F5344CB8AC3E}">
        <p14:creationId xmlns:p14="http://schemas.microsoft.com/office/powerpoint/2010/main" val="337305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2013</a:t>
            </a:r>
          </a:p>
        </p:txBody>
      </p:sp>
      <p:sp>
        <p:nvSpPr>
          <p:cNvPr id="3" name="Content Placeholder 2"/>
          <p:cNvSpPr>
            <a:spLocks noGrp="1"/>
          </p:cNvSpPr>
          <p:nvPr>
            <p:ph idx="1"/>
          </p:nvPr>
        </p:nvSpPr>
        <p:spPr>
          <a:xfrm>
            <a:off x="0" y="908720"/>
            <a:ext cx="9144000" cy="5949280"/>
          </a:xfrm>
          <a:effectLst/>
        </p:spPr>
        <p:txBody>
          <a:bodyPr lIns="0" tIns="0" rIns="0" bIns="0">
            <a:normAutofit fontScale="92500"/>
          </a:bodyPr>
          <a:lstStyle/>
          <a:p>
            <a:r>
              <a:rPr lang="en-GB" sz="4400" dirty="0" smtClean="0">
                <a:effectLst>
                  <a:outerShdw blurRad="38100" dist="38100" dir="2700000" algn="ctr" rotWithShape="0">
                    <a:schemeClr val="tx1"/>
                  </a:outerShdw>
                </a:effectLst>
              </a:rPr>
              <a:t>The </a:t>
            </a:r>
            <a:r>
              <a:rPr lang="en-GB" sz="4400" dirty="0">
                <a:effectLst>
                  <a:outerShdw blurRad="38100" dist="38100" dir="2700000" algn="ctr" rotWithShape="0">
                    <a:schemeClr val="tx1"/>
                  </a:outerShdw>
                </a:effectLst>
              </a:rPr>
              <a:t>ancient pathway will lead to ancient knowledge long forgotten but ready to be restored. </a:t>
            </a:r>
            <a:endParaRPr lang="en-GB" sz="4400" dirty="0" smtClean="0">
              <a:effectLst>
                <a:outerShdw blurRad="38100" dist="38100" dir="2700000" algn="ctr" rotWithShape="0">
                  <a:schemeClr val="tx1"/>
                </a:outerShdw>
              </a:effectLst>
            </a:endParaRPr>
          </a:p>
          <a:p>
            <a:r>
              <a:rPr lang="en-GB" sz="4400" dirty="0" smtClean="0">
                <a:effectLst>
                  <a:outerShdw blurRad="38100" dist="38100" dir="2700000" algn="ctr" rotWithShape="0">
                    <a:schemeClr val="tx1"/>
                  </a:outerShdw>
                </a:effectLst>
              </a:rPr>
              <a:t>Stand </a:t>
            </a:r>
            <a:r>
              <a:rPr lang="en-GB" sz="4400" dirty="0">
                <a:effectLst>
                  <a:outerShdw blurRad="38100" dist="38100" dir="2700000" algn="ctr" rotWithShape="0">
                    <a:schemeClr val="tx1"/>
                  </a:outerShdw>
                </a:effectLst>
              </a:rPr>
              <a:t>on the sapphire floor and receive the knowledge of trade </a:t>
            </a:r>
            <a:r>
              <a:rPr lang="en-GB" sz="4400" dirty="0" smtClean="0">
                <a:effectLst>
                  <a:outerShdw blurRad="38100" dist="38100" dir="2700000" algn="ctr" rotWithShape="0">
                    <a:schemeClr val="tx1"/>
                  </a:outerShdw>
                </a:effectLst>
              </a:rPr>
              <a:t>and of </a:t>
            </a:r>
            <a:r>
              <a:rPr lang="en-GB" sz="4400" dirty="0">
                <a:effectLst>
                  <a:outerShdw blurRad="38100" dist="38100" dir="2700000" algn="ctr" rotWithShape="0">
                    <a:schemeClr val="tx1"/>
                  </a:outerShdw>
                </a:effectLst>
              </a:rPr>
              <a:t>covenant exchange</a:t>
            </a:r>
            <a:r>
              <a:rPr lang="en-GB" sz="4400" dirty="0" smtClean="0">
                <a:effectLst>
                  <a:outerShdw blurRad="38100" dist="38100" dir="2700000" algn="ctr" rotWithShape="0">
                    <a:schemeClr val="tx1"/>
                  </a:outerShdw>
                </a:effectLst>
              </a:rPr>
              <a:t>.</a:t>
            </a:r>
          </a:p>
          <a:p>
            <a:r>
              <a:rPr lang="en-GB" sz="4400" dirty="0">
                <a:effectLst>
                  <a:outerShdw blurRad="38100" dist="38100" dir="2700000" algn="ctr" rotWithShape="0">
                    <a:schemeClr val="tx1"/>
                  </a:outerShdw>
                </a:effectLst>
              </a:rPr>
              <a:t>My books are your plants probe deeply to extract the ancient truths. 12 </a:t>
            </a:r>
            <a:r>
              <a:rPr lang="en-GB" sz="4400" dirty="0" smtClean="0">
                <a:effectLst>
                  <a:outerShdw blurRad="38100" dist="38100" dir="2700000" algn="ctr" rotWithShape="0">
                    <a:schemeClr val="tx1"/>
                  </a:outerShdw>
                </a:effectLst>
              </a:rPr>
              <a:t>fruits, </a:t>
            </a:r>
            <a:r>
              <a:rPr lang="en-GB" sz="4400" dirty="0">
                <a:effectLst>
                  <a:outerShdw blurRad="38100" dist="38100" dir="2700000" algn="ctr" rotWithShape="0">
                    <a:schemeClr val="tx1"/>
                  </a:outerShdw>
                </a:effectLst>
              </a:rPr>
              <a:t>12 </a:t>
            </a:r>
            <a:r>
              <a:rPr lang="en-GB" sz="4400" dirty="0" smtClean="0">
                <a:effectLst>
                  <a:outerShdw blurRad="38100" dist="38100" dir="2700000" algn="ctr" rotWithShape="0">
                    <a:schemeClr val="tx1"/>
                  </a:outerShdw>
                </a:effectLst>
              </a:rPr>
              <a:t>stones, </a:t>
            </a:r>
            <a:r>
              <a:rPr lang="en-GB" sz="4400" dirty="0">
                <a:effectLst>
                  <a:outerShdw blurRad="38100" dist="38100" dir="2700000" algn="ctr" rotWithShape="0">
                    <a:schemeClr val="tx1"/>
                  </a:outerShdw>
                </a:effectLst>
              </a:rPr>
              <a:t>12 </a:t>
            </a:r>
            <a:r>
              <a:rPr lang="en-GB" sz="4400" dirty="0" smtClean="0">
                <a:effectLst>
                  <a:outerShdw blurRad="38100" dist="38100" dir="2700000" algn="ctr" rotWithShape="0">
                    <a:schemeClr val="tx1"/>
                  </a:outerShdw>
                </a:effectLst>
              </a:rPr>
              <a:t>gates, </a:t>
            </a:r>
            <a:r>
              <a:rPr lang="en-GB" sz="4400" dirty="0">
                <a:effectLst>
                  <a:outerShdw blurRad="38100" dist="38100" dir="2700000" algn="ctr" rotWithShape="0">
                    <a:schemeClr val="tx1"/>
                  </a:outerShdw>
                </a:effectLst>
              </a:rPr>
              <a:t>12 foundations.</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4950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2013</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effectLst>
                  <a:outerShdw blurRad="38100" dist="38100" dir="2700000" algn="ctr" rotWithShape="0">
                    <a:schemeClr val="tx1"/>
                  </a:outerShdw>
                </a:effectLst>
              </a:rPr>
              <a:t>B</a:t>
            </a:r>
            <a:r>
              <a:rPr lang="en-GB" sz="4400" dirty="0" smtClean="0">
                <a:effectLst>
                  <a:outerShdw blurRad="38100" dist="38100" dir="2700000" algn="ctr" rotWithShape="0">
                    <a:schemeClr val="tx1"/>
                  </a:outerShdw>
                </a:effectLst>
              </a:rPr>
              <a:t>e more diligent and vigilant to apply and live what you already know. Live in and from heaven</a:t>
            </a:r>
          </a:p>
          <a:p>
            <a:r>
              <a:rPr lang="en-GB" sz="4400" dirty="0" smtClean="0">
                <a:effectLst>
                  <a:outerShdw blurRad="38100" dist="38100" dir="2700000" algn="ctr" rotWithShape="0">
                    <a:schemeClr val="tx1"/>
                  </a:outerShdw>
                </a:effectLst>
              </a:rPr>
              <a:t>The </a:t>
            </a:r>
            <a:r>
              <a:rPr lang="en-GB" sz="4400" dirty="0">
                <a:effectLst>
                  <a:outerShdw blurRad="38100" dist="38100" dir="2700000" algn="ctr" rotWithShape="0">
                    <a:schemeClr val="tx1"/>
                  </a:outerShdw>
                </a:effectLst>
              </a:rPr>
              <a:t>deeper more ancient knowledge will become available to those who approach the ancient of days with passion and desire.</a:t>
            </a:r>
          </a:p>
        </p:txBody>
      </p:sp>
    </p:spTree>
    <p:extLst>
      <p:ext uri="{BB962C8B-B14F-4D97-AF65-F5344CB8AC3E}">
        <p14:creationId xmlns:p14="http://schemas.microsoft.com/office/powerpoint/2010/main" val="374020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2013</a:t>
            </a: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10000"/>
          </a:bodyPr>
          <a:lstStyle/>
          <a:p>
            <a:pPr>
              <a:lnSpc>
                <a:spcPct val="120000"/>
              </a:lnSpc>
              <a:spcBef>
                <a:spcPts val="600"/>
              </a:spcBef>
            </a:pPr>
            <a:r>
              <a:rPr lang="en-GB" sz="4400" dirty="0"/>
              <a:t>Mike Bryant Prophetic Vision Sunday 25th August </a:t>
            </a:r>
            <a:r>
              <a:rPr lang="en-GB" sz="4400" dirty="0" smtClean="0"/>
              <a:t>2013</a:t>
            </a:r>
            <a:endParaRPr lang="en-GB" sz="4400" dirty="0"/>
          </a:p>
          <a:p>
            <a:pPr>
              <a:lnSpc>
                <a:spcPct val="120000"/>
              </a:lnSpc>
              <a:spcBef>
                <a:spcPts val="600"/>
              </a:spcBef>
            </a:pPr>
            <a:r>
              <a:rPr lang="en-GB" sz="4600" dirty="0"/>
              <a:t>I just had a glorious time in heaven where saw some stuff going on. God told me the time is now and He showed me a red book. An angel was standing with a red book in his hand and he was showing me the end of this book and he said that </a:t>
            </a:r>
            <a:r>
              <a:rPr lang="en-GB" sz="4600" dirty="0">
                <a:solidFill>
                  <a:srgbClr val="FFFF00"/>
                </a:solidFill>
              </a:rPr>
              <a:t>the end of a season is coming really soon</a:t>
            </a:r>
            <a:r>
              <a:rPr lang="en-GB" sz="4600" dirty="0"/>
              <a:t>. </a:t>
            </a:r>
          </a:p>
        </p:txBody>
      </p:sp>
    </p:spTree>
    <p:extLst>
      <p:ext uri="{BB962C8B-B14F-4D97-AF65-F5344CB8AC3E}">
        <p14:creationId xmlns:p14="http://schemas.microsoft.com/office/powerpoint/2010/main" val="364882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2013</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20000"/>
              </a:lnSpc>
              <a:spcBef>
                <a:spcPts val="600"/>
              </a:spcBef>
            </a:pPr>
            <a:r>
              <a:rPr lang="en-GB" sz="4600" dirty="0" smtClean="0"/>
              <a:t>The </a:t>
            </a:r>
            <a:r>
              <a:rPr lang="en-GB" sz="4600" dirty="0"/>
              <a:t>red book was not that fat but it was coming to an end. Then he showed me a </a:t>
            </a:r>
            <a:r>
              <a:rPr lang="en-GB" sz="4600" dirty="0">
                <a:solidFill>
                  <a:srgbClr val="FFFF00"/>
                </a:solidFill>
              </a:rPr>
              <a:t>black book </a:t>
            </a:r>
            <a:r>
              <a:rPr lang="en-GB" sz="4600" dirty="0"/>
              <a:t>that had gold pages and </a:t>
            </a:r>
            <a:r>
              <a:rPr lang="en-GB" sz="4600" dirty="0">
                <a:solidFill>
                  <a:srgbClr val="FFFF00"/>
                </a:solidFill>
              </a:rPr>
              <a:t>new season is about to start</a:t>
            </a:r>
            <a:r>
              <a:rPr lang="en-GB" sz="4600" dirty="0"/>
              <a:t>. </a:t>
            </a:r>
            <a:r>
              <a:rPr lang="en-GB" sz="4600" dirty="0" smtClean="0"/>
              <a:t>He </a:t>
            </a:r>
            <a:r>
              <a:rPr lang="en-GB" sz="4600" dirty="0"/>
              <a:t>started to show me the wealth of heaven and the chariots of heaven and what is for the future. </a:t>
            </a:r>
          </a:p>
        </p:txBody>
      </p:sp>
    </p:spTree>
    <p:extLst>
      <p:ext uri="{BB962C8B-B14F-4D97-AF65-F5344CB8AC3E}">
        <p14:creationId xmlns:p14="http://schemas.microsoft.com/office/powerpoint/2010/main" val="189484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2013</a:t>
            </a: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pPr>
              <a:lnSpc>
                <a:spcPct val="120000"/>
              </a:lnSpc>
              <a:spcBef>
                <a:spcPts val="0"/>
              </a:spcBef>
            </a:pPr>
            <a:r>
              <a:rPr lang="en-GB" sz="4400" dirty="0" smtClean="0"/>
              <a:t>He </a:t>
            </a:r>
            <a:r>
              <a:rPr lang="en-GB" sz="4400" dirty="0"/>
              <a:t>showed me that there was going to be expansion and that God was so desiring other people to be on board in this place with this vision and the things that Mike has been speaking about. God was showing me that </a:t>
            </a:r>
            <a:r>
              <a:rPr lang="en-GB" sz="4400" dirty="0">
                <a:solidFill>
                  <a:srgbClr val="FFFF00"/>
                </a:solidFill>
              </a:rPr>
              <a:t>many haven’t come to the calling they haven’t take it up and some are going to miss </a:t>
            </a:r>
            <a:r>
              <a:rPr lang="en-GB" sz="4400" dirty="0" smtClean="0">
                <a:solidFill>
                  <a:srgbClr val="FFFF00"/>
                </a:solidFill>
              </a:rPr>
              <a:t>it..</a:t>
            </a:r>
            <a:endParaRPr lang="en-GB" sz="4400" dirty="0"/>
          </a:p>
        </p:txBody>
      </p:sp>
    </p:spTree>
    <p:extLst>
      <p:ext uri="{BB962C8B-B14F-4D97-AF65-F5344CB8AC3E}">
        <p14:creationId xmlns:p14="http://schemas.microsoft.com/office/powerpoint/2010/main" val="269528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2013</a:t>
            </a:r>
          </a:p>
        </p:txBody>
      </p:sp>
      <p:sp>
        <p:nvSpPr>
          <p:cNvPr id="3" name="Content Placeholder 2"/>
          <p:cNvSpPr>
            <a:spLocks noGrp="1"/>
          </p:cNvSpPr>
          <p:nvPr>
            <p:ph idx="1"/>
          </p:nvPr>
        </p:nvSpPr>
        <p:spPr>
          <a:xfrm>
            <a:off x="0" y="908720"/>
            <a:ext cx="9144000" cy="5949280"/>
          </a:xfrm>
          <a:effectLst/>
        </p:spPr>
        <p:txBody>
          <a:bodyPr lIns="0" tIns="0" rIns="0" bIns="0">
            <a:noAutofit/>
          </a:bodyPr>
          <a:lstStyle/>
          <a:p>
            <a:pPr>
              <a:spcBef>
                <a:spcPts val="0"/>
              </a:spcBef>
            </a:pPr>
            <a:r>
              <a:rPr lang="en-GB" dirty="0" smtClean="0"/>
              <a:t>He </a:t>
            </a:r>
            <a:r>
              <a:rPr lang="en-GB" dirty="0"/>
              <a:t>showed me, I don’t want to say a sea of people but He showed me thousands of people that were covered with like a flag that was on top of them like in some countries that put a big flag over a procession of people. </a:t>
            </a:r>
            <a:r>
              <a:rPr lang="en-GB" dirty="0">
                <a:solidFill>
                  <a:srgbClr val="FFFF00"/>
                </a:solidFill>
              </a:rPr>
              <a:t>God was showing me that it was the knowledge and revelation and intensity of the word that God has been releasing in this place. </a:t>
            </a:r>
            <a:endParaRPr lang="en-GB" dirty="0"/>
          </a:p>
        </p:txBody>
      </p:sp>
    </p:spTree>
    <p:extLst>
      <p:ext uri="{BB962C8B-B14F-4D97-AF65-F5344CB8AC3E}">
        <p14:creationId xmlns:p14="http://schemas.microsoft.com/office/powerpoint/2010/main" val="331709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Review </a:t>
            </a:r>
            <a:r>
              <a:rPr lang="en-GB" dirty="0" smtClean="0"/>
              <a:t>2013</a:t>
            </a:r>
            <a:endParaRPr lang="en-GB" dirty="0"/>
          </a:p>
        </p:txBody>
      </p:sp>
      <p:sp>
        <p:nvSpPr>
          <p:cNvPr id="3" name="Content Placeholder 2"/>
          <p:cNvSpPr>
            <a:spLocks noGrp="1"/>
          </p:cNvSpPr>
          <p:nvPr>
            <p:ph idx="1"/>
          </p:nvPr>
        </p:nvSpPr>
        <p:spPr>
          <a:xfrm>
            <a:off x="0" y="836712"/>
            <a:ext cx="9144000" cy="6021288"/>
          </a:xfrm>
        </p:spPr>
        <p:txBody>
          <a:bodyPr>
            <a:normAutofit/>
          </a:bodyPr>
          <a:lstStyle/>
          <a:p>
            <a:pPr>
              <a:spcBef>
                <a:spcPts val="1200"/>
              </a:spcBef>
            </a:pPr>
            <a:r>
              <a:rPr lang="en-GB" sz="4400" dirty="0" smtClean="0"/>
              <a:t>2010 </a:t>
            </a:r>
            <a:r>
              <a:rPr lang="en-GB" sz="4400" dirty="0" smtClean="0"/>
              <a:t>Eagle - Apostolic - books </a:t>
            </a:r>
            <a:r>
              <a:rPr lang="en-GB" sz="4400" dirty="0" smtClean="0"/>
              <a:t>prophetic revelation opened heavenly realms opened</a:t>
            </a:r>
          </a:p>
          <a:p>
            <a:pPr>
              <a:spcBef>
                <a:spcPts val="1200"/>
              </a:spcBef>
            </a:pPr>
            <a:r>
              <a:rPr lang="en-GB" sz="4400" dirty="0" smtClean="0"/>
              <a:t>2011 </a:t>
            </a:r>
            <a:r>
              <a:rPr lang="en-GB" sz="4400" dirty="0" smtClean="0"/>
              <a:t>Lion - Kingly - destiny </a:t>
            </a:r>
            <a:r>
              <a:rPr lang="en-GB" sz="4400" dirty="0" smtClean="0"/>
              <a:t>scroll revealed </a:t>
            </a:r>
            <a:endParaRPr lang="en-GB" sz="4400" dirty="0" smtClean="0"/>
          </a:p>
          <a:p>
            <a:pPr>
              <a:spcBef>
                <a:spcPts val="1200"/>
              </a:spcBef>
            </a:pPr>
            <a:r>
              <a:rPr lang="en-GB" sz="4400" dirty="0"/>
              <a:t>2012 </a:t>
            </a:r>
            <a:r>
              <a:rPr lang="en-GB" sz="4400" dirty="0" smtClean="0"/>
              <a:t>Ox – Prophetic - transformation</a:t>
            </a:r>
          </a:p>
          <a:p>
            <a:pPr>
              <a:spcBef>
                <a:spcPts val="1200"/>
              </a:spcBef>
            </a:pPr>
            <a:r>
              <a:rPr lang="en-GB" sz="4400" dirty="0" smtClean="0"/>
              <a:t>2013 Man - Priestly - alignment agreement between heaven &amp; earth</a:t>
            </a:r>
            <a:endParaRPr lang="en-GB" sz="4400" dirty="0"/>
          </a:p>
          <a:p>
            <a:pPr>
              <a:spcBef>
                <a:spcPts val="1200"/>
              </a:spcBef>
            </a:pPr>
            <a:endParaRPr lang="en-GB" sz="4400" dirty="0"/>
          </a:p>
          <a:p>
            <a:pPr>
              <a:spcBef>
                <a:spcPts val="1200"/>
              </a:spcBef>
            </a:pPr>
            <a:endParaRPr lang="en-GB" sz="4400" dirty="0"/>
          </a:p>
          <a:p>
            <a:pPr marL="0" indent="0">
              <a:spcBef>
                <a:spcPts val="1200"/>
              </a:spcBef>
              <a:buNone/>
            </a:pPr>
            <a:endParaRPr lang="en-GB" sz="4400" dirty="0"/>
          </a:p>
        </p:txBody>
      </p:sp>
    </p:spTree>
    <p:extLst>
      <p:ext uri="{BB962C8B-B14F-4D97-AF65-F5344CB8AC3E}">
        <p14:creationId xmlns:p14="http://schemas.microsoft.com/office/powerpoint/2010/main" val="296751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2013</a:t>
            </a:r>
          </a:p>
        </p:txBody>
      </p:sp>
      <p:sp>
        <p:nvSpPr>
          <p:cNvPr id="3" name="Content Placeholder 2"/>
          <p:cNvSpPr>
            <a:spLocks noGrp="1"/>
          </p:cNvSpPr>
          <p:nvPr>
            <p:ph idx="1"/>
          </p:nvPr>
        </p:nvSpPr>
        <p:spPr>
          <a:xfrm>
            <a:off x="0" y="908720"/>
            <a:ext cx="9144000" cy="5949280"/>
          </a:xfrm>
          <a:effectLst/>
        </p:spPr>
        <p:txBody>
          <a:bodyPr lIns="0" tIns="0" rIns="0" bIns="0">
            <a:noAutofit/>
          </a:bodyPr>
          <a:lstStyle/>
          <a:p>
            <a:pPr>
              <a:spcBef>
                <a:spcPts val="0"/>
              </a:spcBef>
            </a:pPr>
            <a:r>
              <a:rPr lang="en-GB" sz="3600" dirty="0" smtClean="0"/>
              <a:t>God </a:t>
            </a:r>
            <a:r>
              <a:rPr lang="en-GB" sz="3600" dirty="0"/>
              <a:t>was showing me that there is an angel’s hand on the book and God wanted many people to open the book but many had not been in a place to be able to open this book with its gold pages</a:t>
            </a:r>
            <a:r>
              <a:rPr lang="en-GB" sz="3600" dirty="0" smtClean="0"/>
              <a:t>.</a:t>
            </a:r>
          </a:p>
          <a:p>
            <a:pPr>
              <a:spcBef>
                <a:spcPts val="0"/>
              </a:spcBef>
            </a:pPr>
            <a:r>
              <a:rPr lang="en-GB" sz="3600" dirty="0"/>
              <a:t>Before this black book I saw a tree and there was no fruit on the tree except </a:t>
            </a:r>
            <a:r>
              <a:rPr lang="en-GB" sz="3600" dirty="0">
                <a:solidFill>
                  <a:srgbClr val="FFFF00"/>
                </a:solidFill>
              </a:rPr>
              <a:t>one really bad piece of fruit </a:t>
            </a:r>
            <a:r>
              <a:rPr lang="en-GB" sz="3600" dirty="0"/>
              <a:t>that was about to drop off. When that fruit drops off which is self that </a:t>
            </a:r>
            <a:r>
              <a:rPr lang="en-GB" sz="3600" dirty="0">
                <a:solidFill>
                  <a:srgbClr val="FFFF00"/>
                </a:solidFill>
              </a:rPr>
              <a:t>book is going to open</a:t>
            </a:r>
            <a:r>
              <a:rPr lang="en-GB" sz="3600" dirty="0"/>
              <a:t>.</a:t>
            </a:r>
            <a:endParaRPr lang="en-GB" sz="3600" dirty="0"/>
          </a:p>
        </p:txBody>
      </p:sp>
    </p:spTree>
    <p:extLst>
      <p:ext uri="{BB962C8B-B14F-4D97-AF65-F5344CB8AC3E}">
        <p14:creationId xmlns:p14="http://schemas.microsoft.com/office/powerpoint/2010/main" val="212587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2013</a:t>
            </a: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God </a:t>
            </a:r>
            <a:r>
              <a:rPr lang="en-GB" sz="4400" dirty="0"/>
              <a:t>is about to do a </a:t>
            </a:r>
            <a:r>
              <a:rPr lang="en-GB" sz="4400" dirty="0">
                <a:solidFill>
                  <a:srgbClr val="FFFF00"/>
                </a:solidFill>
              </a:rPr>
              <a:t>new thing</a:t>
            </a:r>
            <a:r>
              <a:rPr lang="en-GB" sz="4400" dirty="0"/>
              <a:t> because of the steadfast blood</a:t>
            </a:r>
            <a:r>
              <a:rPr lang="en-GB" sz="4400" dirty="0" smtClean="0"/>
              <a:t>.</a:t>
            </a:r>
          </a:p>
          <a:p>
            <a:r>
              <a:rPr lang="en-GB" sz="4400" dirty="0" smtClean="0"/>
              <a:t>Significant in light of previous words from Mike Bryant</a:t>
            </a:r>
          </a:p>
          <a:p>
            <a:r>
              <a:rPr lang="en-GB" sz="4400" dirty="0" smtClean="0"/>
              <a:t>Need to open the black book</a:t>
            </a:r>
          </a:p>
          <a:p>
            <a:r>
              <a:rPr lang="en-GB" sz="4400" dirty="0" smtClean="0"/>
              <a:t>Need to identify the bad old fruit that needs to be removed before new season can be released</a:t>
            </a:r>
            <a:endParaRPr lang="en-GB" sz="4400" dirty="0"/>
          </a:p>
          <a:p>
            <a:endParaRPr lang="en-GB" sz="4400" dirty="0"/>
          </a:p>
        </p:txBody>
      </p:sp>
    </p:spTree>
    <p:extLst>
      <p:ext uri="{BB962C8B-B14F-4D97-AF65-F5344CB8AC3E}">
        <p14:creationId xmlns:p14="http://schemas.microsoft.com/office/powerpoint/2010/main" val="153034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7273"/>
            <a:ext cx="8784976" cy="706693"/>
          </a:xfrm>
        </p:spPr>
        <p:txBody>
          <a:bodyPr>
            <a:normAutofit fontScale="90000"/>
          </a:bodyPr>
          <a:lstStyle/>
          <a:p>
            <a:r>
              <a:rPr lang="en-GB" dirty="0"/>
              <a:t>Review 2013</a:t>
            </a:r>
          </a:p>
        </p:txBody>
      </p:sp>
      <p:sp>
        <p:nvSpPr>
          <p:cNvPr id="3" name="Content Placeholder 2"/>
          <p:cNvSpPr>
            <a:spLocks noGrp="1"/>
          </p:cNvSpPr>
          <p:nvPr>
            <p:ph idx="1"/>
          </p:nvPr>
        </p:nvSpPr>
        <p:spPr>
          <a:xfrm>
            <a:off x="0" y="692696"/>
            <a:ext cx="9144000" cy="6165304"/>
          </a:xfrm>
          <a:effectLst/>
        </p:spPr>
        <p:txBody>
          <a:bodyPr lIns="0" tIns="0" rIns="0" bIns="0">
            <a:noAutofit/>
          </a:bodyPr>
          <a:lstStyle/>
          <a:p>
            <a:pPr>
              <a:spcBef>
                <a:spcPts val="600"/>
              </a:spcBef>
            </a:pPr>
            <a:r>
              <a:rPr lang="en-GB" sz="3600" dirty="0">
                <a:effectLst>
                  <a:outerShdw blurRad="38100" dist="38100" dir="2700000" algn="ctr" rotWithShape="0">
                    <a:schemeClr val="tx1"/>
                  </a:outerShdw>
                </a:effectLst>
              </a:rPr>
              <a:t>I went to my throne and was calling forth people to rise up and take possession of their thrones. </a:t>
            </a:r>
            <a:endParaRPr lang="en-GB" sz="3600" dirty="0" smtClean="0">
              <a:effectLst>
                <a:outerShdw blurRad="38100" dist="38100" dir="2700000" algn="ctr" rotWithShape="0">
                  <a:schemeClr val="tx1"/>
                </a:outerShdw>
              </a:effectLst>
            </a:endParaRPr>
          </a:p>
          <a:p>
            <a:pPr>
              <a:spcBef>
                <a:spcPts val="600"/>
              </a:spcBef>
            </a:pPr>
            <a:r>
              <a:rPr lang="en-GB" sz="3600" dirty="0" smtClean="0">
                <a:effectLst>
                  <a:outerShdw blurRad="38100" dist="38100" dir="2700000" algn="ctr" rotWithShape="0">
                    <a:schemeClr val="tx1"/>
                  </a:outerShdw>
                </a:effectLst>
              </a:rPr>
              <a:t>When </a:t>
            </a:r>
            <a:r>
              <a:rPr lang="en-GB" sz="3600" dirty="0">
                <a:effectLst>
                  <a:outerShdw blurRad="38100" dist="38100" dir="2700000" algn="ctr" rotWithShape="0">
                    <a:schemeClr val="tx1"/>
                  </a:outerShdw>
                </a:effectLst>
              </a:rPr>
              <a:t>l saw the new black book. I saw a new page it was gold edged with pearls and was ornately inscribed in the corners and elaborately decorated. </a:t>
            </a:r>
            <a:endParaRPr lang="en-GB" sz="3600" dirty="0" smtClean="0">
              <a:effectLst>
                <a:outerShdw blurRad="38100" dist="38100" dir="2700000" algn="ctr" rotWithShape="0">
                  <a:schemeClr val="tx1"/>
                </a:outerShdw>
              </a:effectLst>
            </a:endParaRPr>
          </a:p>
          <a:p>
            <a:pPr>
              <a:spcBef>
                <a:spcPts val="600"/>
              </a:spcBef>
            </a:pPr>
            <a:r>
              <a:rPr lang="en-GB" sz="3600" dirty="0" smtClean="0">
                <a:effectLst>
                  <a:outerShdw blurRad="38100" dist="38100" dir="2700000" algn="ctr" rotWithShape="0">
                    <a:schemeClr val="tx1"/>
                  </a:outerShdw>
                </a:effectLst>
              </a:rPr>
              <a:t>It </a:t>
            </a:r>
            <a:r>
              <a:rPr lang="en-GB" sz="3600" dirty="0">
                <a:effectLst>
                  <a:outerShdw blurRad="38100" dist="38100" dir="2700000" algn="ctr" rotWithShape="0">
                    <a:schemeClr val="tx1"/>
                  </a:outerShdw>
                </a:effectLst>
              </a:rPr>
              <a:t>had new season inscribed along the top edge and </a:t>
            </a:r>
            <a:r>
              <a:rPr lang="en-GB" sz="3600" dirty="0" err="1">
                <a:effectLst>
                  <a:outerShdw blurRad="38100" dist="38100" dir="2700000" algn="ctr" rotWithShape="0">
                    <a:schemeClr val="tx1"/>
                  </a:outerShdw>
                </a:effectLst>
              </a:rPr>
              <a:t>ketubah</a:t>
            </a:r>
            <a:r>
              <a:rPr lang="en-GB" sz="3600" dirty="0">
                <a:effectLst>
                  <a:outerShdw blurRad="38100" dist="38100" dir="2700000" algn="ctr" rotWithShape="0">
                    <a:schemeClr val="tx1"/>
                  </a:outerShdw>
                </a:effectLst>
              </a:rPr>
              <a:t> under the </a:t>
            </a:r>
            <a:r>
              <a:rPr lang="en-GB" sz="3600" dirty="0" err="1" smtClean="0">
                <a:effectLst>
                  <a:outerShdw blurRad="38100" dist="38100" dir="2700000" algn="ctr" rotWithShape="0">
                    <a:schemeClr val="tx1"/>
                  </a:outerShdw>
                </a:effectLst>
              </a:rPr>
              <a:t>chuppah</a:t>
            </a:r>
            <a:r>
              <a:rPr lang="en-GB" sz="3600" dirty="0">
                <a:effectLst>
                  <a:outerShdw blurRad="38100" dist="38100" dir="2700000" algn="ctr" rotWithShape="0">
                    <a:schemeClr val="tx1"/>
                  </a:outerShdw>
                </a:effectLst>
              </a:rPr>
              <a:t>. </a:t>
            </a:r>
            <a:endParaRPr lang="en-GB" sz="3600" dirty="0" smtClean="0">
              <a:effectLst>
                <a:outerShdw blurRad="38100" dist="38100" dir="2700000" algn="ctr" rotWithShape="0">
                  <a:schemeClr val="tx1"/>
                </a:outerShdw>
              </a:effectLst>
            </a:endParaRPr>
          </a:p>
          <a:p>
            <a:pPr>
              <a:spcBef>
                <a:spcPts val="600"/>
              </a:spcBef>
            </a:pPr>
            <a:r>
              <a:rPr lang="en-GB" sz="3600" dirty="0">
                <a:effectLst>
                  <a:outerShdw blurRad="38100" dist="38100" dir="2700000" algn="ctr" rotWithShape="0">
                    <a:schemeClr val="tx1"/>
                  </a:outerShdw>
                </a:effectLst>
              </a:rPr>
              <a:t>Y</a:t>
            </a:r>
            <a:r>
              <a:rPr lang="en-GB" sz="3600" dirty="0" smtClean="0">
                <a:effectLst>
                  <a:outerShdw blurRad="38100" dist="38100" dir="2700000" algn="ctr" rotWithShape="0">
                    <a:schemeClr val="tx1"/>
                  </a:outerShdw>
                </a:effectLst>
              </a:rPr>
              <a:t>ou </a:t>
            </a:r>
            <a:r>
              <a:rPr lang="en-GB" sz="3600" dirty="0">
                <a:effectLst>
                  <a:outerShdw blurRad="38100" dist="38100" dir="2700000" algn="ctr" rotWithShape="0">
                    <a:schemeClr val="tx1"/>
                  </a:outerShdw>
                </a:effectLst>
              </a:rPr>
              <a:t>are invited to participate in the wedding of Freedom Church and the Lord. </a:t>
            </a:r>
          </a:p>
        </p:txBody>
      </p:sp>
    </p:spTree>
    <p:extLst>
      <p:ext uri="{BB962C8B-B14F-4D97-AF65-F5344CB8AC3E}">
        <p14:creationId xmlns:p14="http://schemas.microsoft.com/office/powerpoint/2010/main" val="107795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2014</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70000" lnSpcReduction="20000"/>
          </a:bodyPr>
          <a:lstStyle/>
          <a:p>
            <a:pPr>
              <a:lnSpc>
                <a:spcPct val="120000"/>
              </a:lnSpc>
              <a:spcBef>
                <a:spcPts val="600"/>
              </a:spcBef>
            </a:pPr>
            <a:r>
              <a:rPr lang="en-GB" sz="4400" dirty="0">
                <a:effectLst>
                  <a:outerShdw blurRad="38100" dist="38100" dir="2700000" algn="ctr" rotWithShape="0">
                    <a:schemeClr val="tx1"/>
                  </a:outerShdw>
                </a:effectLst>
              </a:rPr>
              <a:t>Court of Kings take the orb of authority and make a new decree that will establish a new season. </a:t>
            </a:r>
          </a:p>
          <a:p>
            <a:pPr>
              <a:lnSpc>
                <a:spcPct val="120000"/>
              </a:lnSpc>
              <a:spcBef>
                <a:spcPts val="600"/>
              </a:spcBef>
            </a:pPr>
            <a:r>
              <a:rPr lang="en-GB" sz="4400" dirty="0">
                <a:effectLst>
                  <a:outerShdw blurRad="38100" dist="38100" dir="2700000" algn="ctr" rotWithShape="0">
                    <a:schemeClr val="tx1"/>
                  </a:outerShdw>
                </a:effectLst>
              </a:rPr>
              <a:t>I decree in the court the law of </a:t>
            </a:r>
            <a:r>
              <a:rPr lang="en-GB" sz="4400" dirty="0" smtClean="0">
                <a:effectLst>
                  <a:outerShdw blurRad="38100" dist="38100" dir="2700000" algn="ctr" rotWithShape="0">
                    <a:schemeClr val="tx1"/>
                  </a:outerShdw>
                </a:effectLst>
              </a:rPr>
              <a:t>fatherhood </a:t>
            </a:r>
            <a:r>
              <a:rPr lang="en-GB" sz="4400" dirty="0">
                <a:effectLst>
                  <a:outerShdw blurRad="38100" dist="38100" dir="2700000" algn="ctr" rotWithShape="0">
                    <a:schemeClr val="tx1"/>
                  </a:outerShdw>
                </a:effectLst>
              </a:rPr>
              <a:t>and </a:t>
            </a:r>
            <a:r>
              <a:rPr lang="en-GB" sz="4400" dirty="0" smtClean="0">
                <a:effectLst>
                  <a:outerShdw blurRad="38100" dist="38100" dir="2700000" algn="ctr" rotWithShape="0">
                    <a:schemeClr val="tx1"/>
                  </a:outerShdw>
                </a:effectLst>
              </a:rPr>
              <a:t>sonship. </a:t>
            </a:r>
            <a:r>
              <a:rPr lang="en-GB" sz="4400" dirty="0">
                <a:effectLst>
                  <a:outerShdw blurRad="38100" dist="38100" dir="2700000" algn="ctr" rotWithShape="0">
                    <a:schemeClr val="tx1"/>
                  </a:outerShdw>
                </a:effectLst>
              </a:rPr>
              <a:t>l call forth the spirit that turns the hearts of the children back to their Father.</a:t>
            </a:r>
          </a:p>
          <a:p>
            <a:pPr>
              <a:lnSpc>
                <a:spcPct val="120000"/>
              </a:lnSpc>
              <a:spcBef>
                <a:spcPts val="600"/>
              </a:spcBef>
            </a:pPr>
            <a:r>
              <a:rPr lang="en-GB" sz="4400" dirty="0" smtClean="0">
                <a:effectLst>
                  <a:outerShdw blurRad="38100" dist="38100" dir="2700000" algn="ctr" rotWithShape="0">
                    <a:schemeClr val="tx1"/>
                  </a:outerShdw>
                </a:effectLst>
              </a:rPr>
              <a:t>I </a:t>
            </a:r>
            <a:r>
              <a:rPr lang="en-GB" sz="4400" dirty="0">
                <a:effectLst>
                  <a:outerShdw blurRad="38100" dist="38100" dir="2700000" algn="ctr" rotWithShape="0">
                    <a:schemeClr val="tx1"/>
                  </a:outerShdw>
                </a:effectLst>
              </a:rPr>
              <a:t>call forth a new dimension in intimacy and relationship in sonship.</a:t>
            </a:r>
          </a:p>
          <a:p>
            <a:pPr>
              <a:lnSpc>
                <a:spcPct val="120000"/>
              </a:lnSpc>
              <a:spcBef>
                <a:spcPts val="600"/>
              </a:spcBef>
            </a:pPr>
            <a:r>
              <a:rPr lang="en-GB" sz="4400" dirty="0" smtClean="0">
                <a:effectLst>
                  <a:outerShdw blurRad="38100" dist="38100" dir="2700000" algn="ctr" rotWithShape="0">
                    <a:schemeClr val="tx1"/>
                  </a:outerShdw>
                </a:effectLst>
              </a:rPr>
              <a:t>I </a:t>
            </a:r>
            <a:r>
              <a:rPr lang="en-GB" sz="4400" dirty="0">
                <a:effectLst>
                  <a:outerShdw blurRad="38100" dist="38100" dir="2700000" algn="ctr" rotWithShape="0">
                    <a:schemeClr val="tx1"/>
                  </a:outerShdw>
                </a:effectLst>
              </a:rPr>
              <a:t>call forth the alignment in the spirit with the 4 faces of God.</a:t>
            </a:r>
          </a:p>
          <a:p>
            <a:pPr>
              <a:lnSpc>
                <a:spcPct val="120000"/>
              </a:lnSpc>
              <a:spcBef>
                <a:spcPts val="600"/>
              </a:spcBef>
            </a:pPr>
            <a:r>
              <a:rPr lang="en-GB" sz="4400" dirty="0">
                <a:effectLst>
                  <a:outerShdw blurRad="38100" dist="38100" dir="2700000" algn="ctr" rotWithShape="0">
                    <a:schemeClr val="tx1"/>
                  </a:outerShdw>
                </a:effectLst>
              </a:rPr>
              <a:t>I call forth a new dimension in revelation of ministry in alignment. </a:t>
            </a:r>
          </a:p>
        </p:txBody>
      </p:sp>
    </p:spTree>
    <p:extLst>
      <p:ext uri="{BB962C8B-B14F-4D97-AF65-F5344CB8AC3E}">
        <p14:creationId xmlns:p14="http://schemas.microsoft.com/office/powerpoint/2010/main" val="103157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2014</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20000"/>
          </a:bodyPr>
          <a:lstStyle/>
          <a:p>
            <a:pPr>
              <a:lnSpc>
                <a:spcPct val="120000"/>
              </a:lnSpc>
              <a:spcBef>
                <a:spcPts val="600"/>
              </a:spcBef>
            </a:pPr>
            <a:r>
              <a:rPr lang="en-GB" sz="4400" dirty="0" smtClean="0">
                <a:effectLst>
                  <a:outerShdw blurRad="38100" dist="38100" dir="2700000" algn="ctr" rotWithShape="0">
                    <a:schemeClr val="tx1"/>
                  </a:outerShdw>
                </a:effectLst>
              </a:rPr>
              <a:t>King, Prophet, Apostle, </a:t>
            </a:r>
            <a:r>
              <a:rPr lang="en-GB" sz="4400" dirty="0">
                <a:effectLst>
                  <a:outerShdw blurRad="38100" dist="38100" dir="2700000" algn="ctr" rotWithShape="0">
                    <a:schemeClr val="tx1"/>
                  </a:outerShdw>
                </a:effectLst>
              </a:rPr>
              <a:t>Priest - Praise Prophetic Prayer Pastoral.</a:t>
            </a:r>
          </a:p>
          <a:p>
            <a:pPr>
              <a:lnSpc>
                <a:spcPct val="120000"/>
              </a:lnSpc>
              <a:spcBef>
                <a:spcPts val="600"/>
              </a:spcBef>
            </a:pPr>
            <a:r>
              <a:rPr lang="en-GB" sz="4400" dirty="0">
                <a:effectLst>
                  <a:outerShdw blurRad="38100" dist="38100" dir="2700000" algn="ctr" rotWithShape="0">
                    <a:schemeClr val="tx1"/>
                  </a:outerShdw>
                </a:effectLst>
              </a:rPr>
              <a:t>I decree a new foundational government be established through resonating with the sound frequency of heaven that is calling for restoration.</a:t>
            </a:r>
          </a:p>
          <a:p>
            <a:pPr>
              <a:lnSpc>
                <a:spcPct val="120000"/>
              </a:lnSpc>
              <a:spcBef>
                <a:spcPts val="600"/>
              </a:spcBef>
            </a:pPr>
            <a:r>
              <a:rPr lang="en-GB" sz="4400" dirty="0" smtClean="0">
                <a:effectLst>
                  <a:outerShdw blurRad="38100" dist="38100" dir="2700000" algn="ctr" rotWithShape="0">
                    <a:schemeClr val="tx1"/>
                  </a:outerShdw>
                </a:effectLst>
              </a:rPr>
              <a:t>I </a:t>
            </a:r>
            <a:r>
              <a:rPr lang="en-GB" sz="4400" dirty="0">
                <a:effectLst>
                  <a:outerShdw blurRad="38100" dist="38100" dir="2700000" algn="ctr" rotWithShape="0">
                    <a:schemeClr val="tx1"/>
                  </a:outerShdw>
                </a:effectLst>
              </a:rPr>
              <a:t>decree new kingdom government and a new season where Lords rise up and take their heavenly positions and responsibility to establish the new. </a:t>
            </a:r>
          </a:p>
        </p:txBody>
      </p:sp>
    </p:spTree>
    <p:extLst>
      <p:ext uri="{BB962C8B-B14F-4D97-AF65-F5344CB8AC3E}">
        <p14:creationId xmlns:p14="http://schemas.microsoft.com/office/powerpoint/2010/main" val="173298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Destiny 2014</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a:effectLst>
                  <a:outerShdw blurRad="38100" dist="38100" dir="2700000" algn="ctr" rotWithShape="0">
                    <a:schemeClr val="tx1"/>
                  </a:outerShdw>
                </a:effectLst>
              </a:rPr>
              <a:t>Sealed with Lion Ox </a:t>
            </a:r>
            <a:r>
              <a:rPr lang="en-GB" sz="4400" dirty="0" smtClean="0">
                <a:effectLst>
                  <a:outerShdw blurRad="38100" dist="38100" dir="2700000" algn="ctr" rotWithShape="0">
                    <a:schemeClr val="tx1"/>
                  </a:outerShdw>
                </a:effectLst>
              </a:rPr>
              <a:t>Eagle seal of 3</a:t>
            </a:r>
            <a:endParaRPr lang="en-GB" sz="4400" dirty="0">
              <a:effectLst>
                <a:outerShdw blurRad="38100" dist="38100" dir="2700000" algn="ctr" rotWithShape="0">
                  <a:schemeClr val="tx1"/>
                </a:outerShdw>
              </a:effectLst>
            </a:endParaRPr>
          </a:p>
          <a:p>
            <a:r>
              <a:rPr lang="en-GB" sz="4400" dirty="0" smtClean="0">
                <a:effectLst>
                  <a:outerShdw blurRad="38100" dist="38100" dir="2700000" algn="ctr" rotWithShape="0">
                    <a:schemeClr val="tx1"/>
                  </a:outerShdw>
                </a:effectLst>
              </a:rPr>
              <a:t>Agreement </a:t>
            </a:r>
            <a:r>
              <a:rPr lang="en-GB" sz="4400" dirty="0">
                <a:effectLst>
                  <a:outerShdw blurRad="38100" dist="38100" dir="2700000" algn="ctr" rotWithShape="0">
                    <a:schemeClr val="tx1"/>
                  </a:outerShdw>
                </a:effectLst>
              </a:rPr>
              <a:t>by man </a:t>
            </a:r>
            <a:r>
              <a:rPr lang="en-GB" sz="4400" dirty="0" smtClean="0">
                <a:effectLst>
                  <a:outerShdw blurRad="38100" dist="38100" dir="2700000" algn="ctr" rotWithShape="0">
                    <a:schemeClr val="tx1"/>
                  </a:outerShdw>
                </a:effectLst>
              </a:rPr>
              <a:t>the forth corner to </a:t>
            </a:r>
            <a:r>
              <a:rPr lang="en-GB" sz="4400" dirty="0">
                <a:effectLst>
                  <a:outerShdw blurRad="38100" dist="38100" dir="2700000" algn="ctr" rotWithShape="0">
                    <a:schemeClr val="tx1"/>
                  </a:outerShdw>
                </a:effectLst>
              </a:rPr>
              <a:t>open the everlasting door for blessing to be released. </a:t>
            </a:r>
          </a:p>
          <a:p>
            <a:r>
              <a:rPr lang="en-GB" sz="4400" dirty="0" smtClean="0">
                <a:effectLst>
                  <a:outerShdw blurRad="38100" dist="38100" dir="2700000" algn="ctr" rotWithShape="0">
                    <a:schemeClr val="tx1"/>
                  </a:outerShdw>
                </a:effectLst>
              </a:rPr>
              <a:t>Court </a:t>
            </a:r>
            <a:r>
              <a:rPr lang="en-GB" sz="4400" dirty="0">
                <a:effectLst>
                  <a:outerShdw blurRad="38100" dist="38100" dir="2700000" algn="ctr" rotWithShape="0">
                    <a:schemeClr val="tx1"/>
                  </a:outerShdw>
                </a:effectLst>
              </a:rPr>
              <a:t>of Chancellors </a:t>
            </a:r>
            <a:r>
              <a:rPr lang="en-GB" sz="4400" dirty="0" smtClean="0">
                <a:effectLst>
                  <a:outerShdw blurRad="38100" dist="38100" dir="2700000" algn="ctr" rotWithShape="0">
                    <a:schemeClr val="tx1"/>
                  </a:outerShdw>
                </a:effectLst>
              </a:rPr>
              <a:t>to a bench </a:t>
            </a:r>
            <a:r>
              <a:rPr lang="en-GB" sz="4400" dirty="0">
                <a:effectLst>
                  <a:outerShdw blurRad="38100" dist="38100" dir="2700000" algn="ctr" rotWithShape="0">
                    <a:schemeClr val="tx1"/>
                  </a:outerShdw>
                </a:effectLst>
              </a:rPr>
              <a:t>reviewing process before authorisation took place and court of scribes it was put into record room and displayed posted</a:t>
            </a:r>
            <a:r>
              <a:rPr lang="en-GB" sz="4400" dirty="0" smtClean="0">
                <a:effectLst>
                  <a:outerShdw blurRad="38100" dist="38100" dir="2700000" algn="ctr" rotWithShape="0">
                    <a:schemeClr val="tx1"/>
                  </a:outerShdw>
                </a:effectLst>
              </a:rPr>
              <a:t>.</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07807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850709"/>
          </a:xfrm>
        </p:spPr>
        <p:txBody>
          <a:bodyPr/>
          <a:lstStyle/>
          <a:p>
            <a:r>
              <a:rPr lang="en-GB" dirty="0"/>
              <a:t>Review 2013</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80728"/>
            <a:ext cx="9144000" cy="5877272"/>
          </a:xfrm>
        </p:spPr>
        <p:txBody>
          <a:bodyPr>
            <a:normAutofit/>
          </a:bodyPr>
          <a:lstStyle/>
          <a:p>
            <a:r>
              <a:rPr lang="en-GB" sz="4600" dirty="0">
                <a:effectLst>
                  <a:outerShdw blurRad="50800" dist="38100" dir="8100000" algn="tr" rotWithShape="0">
                    <a:prstClr val="black">
                      <a:alpha val="40000"/>
                    </a:prstClr>
                  </a:outerShdw>
                </a:effectLst>
              </a:rPr>
              <a:t>I saw the page in the black book edged with pearls again </a:t>
            </a:r>
            <a:r>
              <a:rPr lang="en-GB" sz="4600" dirty="0" smtClean="0">
                <a:effectLst>
                  <a:outerShdw blurRad="50800" dist="38100" dir="8100000" algn="tr" rotWithShape="0">
                    <a:prstClr val="black">
                      <a:alpha val="40000"/>
                    </a:prstClr>
                  </a:outerShdw>
                </a:effectLst>
              </a:rPr>
              <a:t>then I saw the </a:t>
            </a:r>
            <a:r>
              <a:rPr lang="en-GB" sz="4600" dirty="0">
                <a:effectLst>
                  <a:outerShdw blurRad="50800" dist="38100" dir="8100000" algn="tr" rotWithShape="0">
                    <a:prstClr val="black">
                      <a:alpha val="40000"/>
                    </a:prstClr>
                  </a:outerShdw>
                </a:effectLst>
              </a:rPr>
              <a:t>Law of Fatherhood and sonship was added to the </a:t>
            </a:r>
            <a:r>
              <a:rPr lang="en-GB" sz="4600" dirty="0" smtClean="0">
                <a:effectLst>
                  <a:outerShdw blurRad="50800" dist="38100" dir="8100000" algn="tr" rotWithShape="0">
                    <a:prstClr val="black">
                      <a:alpha val="40000"/>
                    </a:prstClr>
                  </a:outerShdw>
                </a:effectLst>
              </a:rPr>
              <a:t>book.</a:t>
            </a:r>
          </a:p>
          <a:p>
            <a:r>
              <a:rPr lang="en-GB" sz="4600" dirty="0" smtClean="0">
                <a:effectLst>
                  <a:outerShdw blurRad="50800" dist="38100" dir="8100000" algn="tr" rotWithShape="0">
                    <a:prstClr val="black">
                      <a:alpha val="40000"/>
                    </a:prstClr>
                  </a:outerShdw>
                </a:effectLst>
              </a:rPr>
              <a:t>I </a:t>
            </a:r>
            <a:r>
              <a:rPr lang="en-GB" sz="4600" dirty="0">
                <a:effectLst>
                  <a:outerShdw blurRad="50800" dist="38100" dir="8100000" algn="tr" rotWithShape="0">
                    <a:prstClr val="black">
                      <a:alpha val="40000"/>
                    </a:prstClr>
                  </a:outerShdw>
                </a:effectLst>
              </a:rPr>
              <a:t>saw the spirit of the Lord come stand in the room holding up the scales of justice in his hand and smiling</a:t>
            </a:r>
            <a:r>
              <a:rPr lang="en-GB" sz="4600" dirty="0" smtClean="0">
                <a:effectLst>
                  <a:outerShdw blurRad="50800" dist="38100" dir="8100000" algn="tr" rotWithShape="0">
                    <a:prstClr val="black">
                      <a:alpha val="40000"/>
                    </a:prstClr>
                  </a:outerShdw>
                </a:effectLst>
              </a:rPr>
              <a:t>.</a:t>
            </a:r>
            <a:endParaRPr lang="en-GB" sz="4600" dirty="0">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15939686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2013</a:t>
            </a: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smtClean="0">
                <a:effectLst>
                  <a:outerShdw blurRad="38100" dist="38100" dir="2700000" algn="ctr" rotWithShape="0">
                    <a:schemeClr val="tx1"/>
                  </a:outerShdw>
                </a:effectLst>
              </a:rPr>
              <a:t>I went to the garden of God and was directed to look at a golden mountain</a:t>
            </a:r>
          </a:p>
          <a:p>
            <a:r>
              <a:rPr lang="en-GB" sz="4400" dirty="0" smtClean="0">
                <a:effectLst>
                  <a:outerShdw blurRad="38100" dist="38100" dir="2700000" algn="ctr" rotWithShape="0">
                    <a:schemeClr val="tx1"/>
                  </a:outerShdw>
                </a:effectLst>
              </a:rPr>
              <a:t>I went to the top of that mountain and met </a:t>
            </a:r>
            <a:r>
              <a:rPr lang="en-GB" sz="4400" dirty="0" err="1" smtClean="0">
                <a:effectLst>
                  <a:outerShdw blurRad="38100" dist="38100" dir="2700000" algn="ctr" rotWithShape="0">
                    <a:schemeClr val="tx1"/>
                  </a:outerShdw>
                </a:effectLst>
              </a:rPr>
              <a:t>Metatron</a:t>
            </a:r>
            <a:r>
              <a:rPr lang="en-GB" sz="4400" dirty="0" smtClean="0">
                <a:effectLst>
                  <a:outerShdw blurRad="38100" dist="38100" dir="2700000" algn="ctr" rotWithShape="0">
                    <a:schemeClr val="tx1"/>
                  </a:outerShdw>
                </a:effectLst>
              </a:rPr>
              <a:t> chief angel of the </a:t>
            </a:r>
            <a:r>
              <a:rPr lang="en-GB" sz="4400" dirty="0" smtClean="0">
                <a:effectLst>
                  <a:outerShdw blurRad="38100" dist="38100" dir="2700000" algn="ctr" rotWithShape="0">
                    <a:schemeClr val="tx1"/>
                  </a:outerShdw>
                </a:effectLst>
              </a:rPr>
              <a:t>angelic order </a:t>
            </a:r>
            <a:r>
              <a:rPr lang="en-GB" sz="4400" dirty="0" err="1">
                <a:effectLst>
                  <a:outerShdw blurRad="38100" dist="38100" dir="2700000" algn="ctr" rotWithShape="0">
                    <a:schemeClr val="tx1"/>
                  </a:outerShdw>
                </a:effectLst>
              </a:rPr>
              <a:t>C</a:t>
            </a:r>
            <a:r>
              <a:rPr lang="en-GB" sz="4400" dirty="0" err="1" smtClean="0">
                <a:effectLst>
                  <a:outerShdw blurRad="38100" dist="38100" dir="2700000" algn="ctr" rotWithShape="0">
                    <a:schemeClr val="tx1"/>
                  </a:outerShdw>
                </a:effectLst>
              </a:rPr>
              <a:t>hayoth</a:t>
            </a:r>
            <a:r>
              <a:rPr lang="en-GB" sz="4400" dirty="0" smtClean="0">
                <a:effectLst>
                  <a:outerShdw blurRad="38100" dist="38100" dir="2700000" algn="ctr" rotWithShape="0">
                    <a:schemeClr val="tx1"/>
                  </a:outerShdw>
                </a:effectLst>
              </a:rPr>
              <a:t> – living creatures</a:t>
            </a:r>
          </a:p>
          <a:p>
            <a:r>
              <a:rPr lang="en-GB" sz="4400" dirty="0" smtClean="0">
                <a:effectLst>
                  <a:outerShdw blurRad="38100" dist="38100" dir="2700000" algn="ctr" rotWithShape="0">
                    <a:schemeClr val="tx1"/>
                  </a:outerShdw>
                </a:effectLst>
              </a:rPr>
              <a:t>He gave me a golden key to open up the realms of heaven to those who are truly hungry and seeking</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30493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smtClean="0"/>
              <a:t>Review </a:t>
            </a:r>
            <a:r>
              <a:rPr lang="en-GB" dirty="0"/>
              <a:t>2013</a:t>
            </a:r>
          </a:p>
        </p:txBody>
      </p:sp>
      <p:sp>
        <p:nvSpPr>
          <p:cNvPr id="3" name="Content Placeholder 2"/>
          <p:cNvSpPr>
            <a:spLocks noGrp="1"/>
          </p:cNvSpPr>
          <p:nvPr>
            <p:ph idx="1"/>
          </p:nvPr>
        </p:nvSpPr>
        <p:spPr>
          <a:xfrm>
            <a:off x="0" y="836712"/>
            <a:ext cx="9144000" cy="6021288"/>
          </a:xfrm>
        </p:spPr>
        <p:txBody>
          <a:bodyPr>
            <a:normAutofit/>
          </a:bodyPr>
          <a:lstStyle/>
          <a:p>
            <a:pPr>
              <a:spcBef>
                <a:spcPts val="1200"/>
              </a:spcBef>
            </a:pPr>
            <a:r>
              <a:rPr lang="en-GB" sz="4400" dirty="0" smtClean="0"/>
              <a:t>I resisted this for a few months</a:t>
            </a:r>
          </a:p>
          <a:p>
            <a:pPr>
              <a:spcBef>
                <a:spcPts val="1200"/>
              </a:spcBef>
            </a:pPr>
            <a:r>
              <a:rPr lang="en-GB" sz="4400" dirty="0" smtClean="0"/>
              <a:t>Implications for the a wider vision of being an Apostolic Resource</a:t>
            </a:r>
            <a:endParaRPr lang="en-GB" sz="4400" dirty="0" smtClean="0"/>
          </a:p>
          <a:p>
            <a:pPr>
              <a:spcBef>
                <a:spcPts val="1200"/>
              </a:spcBef>
            </a:pPr>
            <a:r>
              <a:rPr lang="en-GB" sz="4400" dirty="0" smtClean="0"/>
              <a:t>God really twisted my arm to be proactive and not just reactive</a:t>
            </a:r>
          </a:p>
          <a:p>
            <a:pPr>
              <a:spcBef>
                <a:spcPts val="1200"/>
              </a:spcBef>
            </a:pPr>
            <a:r>
              <a:rPr lang="en-GB" sz="4400" dirty="0" smtClean="0"/>
              <a:t>I shared with the Preparing for Destiny private forum of 17 peop</a:t>
            </a:r>
            <a:r>
              <a:rPr lang="en-GB" sz="4400" dirty="0" smtClean="0"/>
              <a:t>le</a:t>
            </a:r>
          </a:p>
          <a:p>
            <a:pPr>
              <a:spcBef>
                <a:spcPts val="1200"/>
              </a:spcBef>
            </a:pPr>
            <a:r>
              <a:rPr lang="en-GB" sz="4400" dirty="0" smtClean="0"/>
              <a:t>God started to open the doors</a:t>
            </a:r>
            <a:endParaRPr lang="en-GB" sz="4400" dirty="0"/>
          </a:p>
        </p:txBody>
      </p:sp>
    </p:spTree>
    <p:extLst>
      <p:ext uri="{BB962C8B-B14F-4D97-AF65-F5344CB8AC3E}">
        <p14:creationId xmlns:p14="http://schemas.microsoft.com/office/powerpoint/2010/main" val="413031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Review 2013</a:t>
            </a:r>
          </a:p>
        </p:txBody>
      </p:sp>
      <p:sp>
        <p:nvSpPr>
          <p:cNvPr id="3" name="Content Placeholder 2"/>
          <p:cNvSpPr>
            <a:spLocks noGrp="1"/>
          </p:cNvSpPr>
          <p:nvPr>
            <p:ph idx="1"/>
          </p:nvPr>
        </p:nvSpPr>
        <p:spPr>
          <a:xfrm>
            <a:off x="0" y="836712"/>
            <a:ext cx="9144000" cy="6021288"/>
          </a:xfrm>
        </p:spPr>
        <p:txBody>
          <a:bodyPr>
            <a:normAutofit fontScale="92500"/>
          </a:bodyPr>
          <a:lstStyle/>
          <a:p>
            <a:pPr>
              <a:lnSpc>
                <a:spcPct val="110000"/>
              </a:lnSpc>
              <a:spcBef>
                <a:spcPts val="600"/>
              </a:spcBef>
            </a:pPr>
            <a:r>
              <a:rPr lang="en-GB" sz="4400" dirty="0" smtClean="0"/>
              <a:t>Preparing for Destiny forum gone from 17 to 112 members</a:t>
            </a:r>
          </a:p>
          <a:p>
            <a:pPr>
              <a:lnSpc>
                <a:spcPct val="110000"/>
              </a:lnSpc>
              <a:spcBef>
                <a:spcPts val="600"/>
              </a:spcBef>
            </a:pPr>
            <a:r>
              <a:rPr lang="en-GB" sz="4400" dirty="0" smtClean="0"/>
              <a:t>Asked by 5 people to personally mentor them</a:t>
            </a:r>
            <a:endParaRPr lang="en-GB" sz="4400" dirty="0" smtClean="0"/>
          </a:p>
          <a:p>
            <a:pPr>
              <a:lnSpc>
                <a:spcPct val="110000"/>
              </a:lnSpc>
              <a:spcBef>
                <a:spcPts val="600"/>
              </a:spcBef>
            </a:pPr>
            <a:r>
              <a:rPr lang="en-GB" sz="4400" dirty="0" smtClean="0"/>
              <a:t>Started a Google + account 500 followers</a:t>
            </a:r>
          </a:p>
          <a:p>
            <a:pPr>
              <a:lnSpc>
                <a:spcPct val="110000"/>
              </a:lnSpc>
              <a:spcBef>
                <a:spcPts val="600"/>
              </a:spcBef>
            </a:pPr>
            <a:r>
              <a:rPr lang="en-GB" sz="4400" dirty="0" smtClean="0"/>
              <a:t>Discovered Google hangouts </a:t>
            </a:r>
          </a:p>
          <a:p>
            <a:pPr>
              <a:lnSpc>
                <a:spcPct val="110000"/>
              </a:lnSpc>
              <a:spcBef>
                <a:spcPts val="600"/>
              </a:spcBef>
            </a:pPr>
            <a:r>
              <a:rPr lang="en-GB" sz="4400" dirty="0" smtClean="0"/>
              <a:t>October posted a YouTube video of my journey to see in the spirit – 1000+ views</a:t>
            </a:r>
            <a:endParaRPr lang="en-GB" sz="4400" dirty="0"/>
          </a:p>
        </p:txBody>
      </p:sp>
    </p:spTree>
    <p:extLst>
      <p:ext uri="{BB962C8B-B14F-4D97-AF65-F5344CB8AC3E}">
        <p14:creationId xmlns:p14="http://schemas.microsoft.com/office/powerpoint/2010/main" val="82304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Review 2013</a:t>
            </a:r>
          </a:p>
        </p:txBody>
      </p:sp>
      <p:sp>
        <p:nvSpPr>
          <p:cNvPr id="3" name="Content Placeholder 2"/>
          <p:cNvSpPr>
            <a:spLocks noGrp="1"/>
          </p:cNvSpPr>
          <p:nvPr>
            <p:ph idx="1"/>
          </p:nvPr>
        </p:nvSpPr>
        <p:spPr>
          <a:xfrm>
            <a:off x="0" y="836712"/>
            <a:ext cx="9144000" cy="6021288"/>
          </a:xfrm>
        </p:spPr>
        <p:txBody>
          <a:bodyPr>
            <a:normAutofit/>
          </a:bodyPr>
          <a:lstStyle/>
          <a:p>
            <a:pPr>
              <a:spcBef>
                <a:spcPts val="1200"/>
              </a:spcBef>
            </a:pPr>
            <a:r>
              <a:rPr lang="en-GB" sz="4400" dirty="0" smtClean="0"/>
              <a:t>2013 </a:t>
            </a:r>
            <a:r>
              <a:rPr lang="en-GB" sz="4400" dirty="0" smtClean="0"/>
              <a:t>= man - priestly function</a:t>
            </a:r>
          </a:p>
          <a:p>
            <a:pPr>
              <a:spcBef>
                <a:spcPts val="1200"/>
              </a:spcBef>
            </a:pPr>
            <a:r>
              <a:rPr lang="en-GB" sz="4400" dirty="0" smtClean="0"/>
              <a:t>Establish heavenly governmental pattern on earth</a:t>
            </a:r>
          </a:p>
          <a:p>
            <a:pPr>
              <a:spcBef>
                <a:spcPts val="1200"/>
              </a:spcBef>
            </a:pPr>
            <a:r>
              <a:rPr lang="en-GB" sz="4400" dirty="0"/>
              <a:t>Earthly agreement for </a:t>
            </a:r>
            <a:r>
              <a:rPr lang="en-GB" sz="4400" dirty="0" smtClean="0"/>
              <a:t>the heavenly </a:t>
            </a:r>
            <a:r>
              <a:rPr lang="en-GB" sz="4400" dirty="0"/>
              <a:t>apostolic blueprints</a:t>
            </a:r>
          </a:p>
          <a:p>
            <a:pPr>
              <a:spcBef>
                <a:spcPts val="1200"/>
              </a:spcBef>
            </a:pPr>
            <a:r>
              <a:rPr lang="en-GB" sz="4400" dirty="0" smtClean="0"/>
              <a:t>Purpose - On earth as it is in heaven</a:t>
            </a:r>
            <a:endParaRPr lang="en-GB" sz="4400" dirty="0" smtClean="0"/>
          </a:p>
          <a:p>
            <a:pPr>
              <a:spcBef>
                <a:spcPts val="1200"/>
              </a:spcBef>
            </a:pPr>
            <a:r>
              <a:rPr lang="en-GB" sz="4400" dirty="0" smtClean="0"/>
              <a:t>Inheritance - F</a:t>
            </a:r>
            <a:r>
              <a:rPr lang="en-GB" sz="4400" dirty="0" smtClean="0"/>
              <a:t>orerunners </a:t>
            </a:r>
            <a:r>
              <a:rPr lang="en-GB" sz="4400" dirty="0" smtClean="0"/>
              <a:t>a </a:t>
            </a:r>
            <a:r>
              <a:rPr lang="en-GB" sz="4400" dirty="0" smtClean="0"/>
              <a:t>Joshua generation</a:t>
            </a:r>
            <a:endParaRPr lang="en-GB" sz="4400" dirty="0" smtClean="0"/>
          </a:p>
        </p:txBody>
      </p:sp>
    </p:spTree>
    <p:extLst>
      <p:ext uri="{BB962C8B-B14F-4D97-AF65-F5344CB8AC3E}">
        <p14:creationId xmlns:p14="http://schemas.microsoft.com/office/powerpoint/2010/main" val="30628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Review 2013</a:t>
            </a:r>
          </a:p>
        </p:txBody>
      </p:sp>
      <p:sp>
        <p:nvSpPr>
          <p:cNvPr id="3" name="Content Placeholder 2"/>
          <p:cNvSpPr>
            <a:spLocks noGrp="1"/>
          </p:cNvSpPr>
          <p:nvPr>
            <p:ph idx="1"/>
          </p:nvPr>
        </p:nvSpPr>
        <p:spPr>
          <a:xfrm>
            <a:off x="0" y="836712"/>
            <a:ext cx="9144000" cy="6021288"/>
          </a:xfrm>
        </p:spPr>
        <p:txBody>
          <a:bodyPr>
            <a:normAutofit fontScale="92500" lnSpcReduction="20000"/>
          </a:bodyPr>
          <a:lstStyle/>
          <a:p>
            <a:pPr>
              <a:lnSpc>
                <a:spcPct val="110000"/>
              </a:lnSpc>
              <a:spcBef>
                <a:spcPts val="600"/>
              </a:spcBef>
            </a:pPr>
            <a:r>
              <a:rPr lang="en-GB" sz="4400" dirty="0" smtClean="0"/>
              <a:t>Supernatural mentoring with 10 groups in Europe and USA and Canada</a:t>
            </a:r>
          </a:p>
          <a:p>
            <a:pPr>
              <a:lnSpc>
                <a:spcPct val="110000"/>
              </a:lnSpc>
              <a:spcBef>
                <a:spcPts val="600"/>
              </a:spcBef>
            </a:pPr>
            <a:r>
              <a:rPr lang="en-GB" sz="4400" dirty="0" smtClean="0"/>
              <a:t>Mentoring </a:t>
            </a:r>
            <a:r>
              <a:rPr lang="en-GB" sz="4400" dirty="0" smtClean="0"/>
              <a:t>a group of ex-students </a:t>
            </a:r>
            <a:r>
              <a:rPr lang="en-GB" sz="4400" dirty="0" smtClean="0"/>
              <a:t>to start a church plant and helping </a:t>
            </a:r>
            <a:r>
              <a:rPr lang="en-GB" sz="4400" dirty="0" smtClean="0"/>
              <a:t>another </a:t>
            </a:r>
            <a:r>
              <a:rPr lang="en-GB" sz="4400" dirty="0" smtClean="0"/>
              <a:t>church in </a:t>
            </a:r>
            <a:r>
              <a:rPr lang="en-GB" sz="4400" dirty="0" smtClean="0"/>
              <a:t>transitioning into new revelation</a:t>
            </a:r>
            <a:endParaRPr lang="en-GB" sz="4400" dirty="0" smtClean="0"/>
          </a:p>
          <a:p>
            <a:pPr>
              <a:lnSpc>
                <a:spcPct val="110000"/>
              </a:lnSpc>
              <a:spcBef>
                <a:spcPts val="600"/>
              </a:spcBef>
            </a:pPr>
            <a:r>
              <a:rPr lang="en-GB" sz="4400" dirty="0" smtClean="0"/>
              <a:t>YOUTUBE channel </a:t>
            </a:r>
            <a:r>
              <a:rPr lang="en-GB" sz="4400" dirty="0" smtClean="0"/>
              <a:t>has 200</a:t>
            </a:r>
            <a:r>
              <a:rPr lang="en-GB" sz="4400" dirty="0" smtClean="0"/>
              <a:t>+ subscribers</a:t>
            </a:r>
          </a:p>
          <a:p>
            <a:pPr>
              <a:lnSpc>
                <a:spcPct val="110000"/>
              </a:lnSpc>
              <a:spcBef>
                <a:spcPts val="600"/>
              </a:spcBef>
            </a:pPr>
            <a:r>
              <a:rPr lang="en-GB" sz="4400" dirty="0" smtClean="0"/>
              <a:t>23 Mentoring </a:t>
            </a:r>
            <a:r>
              <a:rPr lang="en-GB" sz="4400" dirty="0" smtClean="0"/>
              <a:t>videos </a:t>
            </a:r>
            <a:r>
              <a:rPr lang="en-GB" sz="4400" dirty="0" smtClean="0"/>
              <a:t>7500</a:t>
            </a:r>
            <a:r>
              <a:rPr lang="en-GB" sz="4400" dirty="0" smtClean="0"/>
              <a:t>+ </a:t>
            </a:r>
            <a:r>
              <a:rPr lang="en-GB" sz="4400" dirty="0" smtClean="0"/>
              <a:t>views </a:t>
            </a:r>
            <a:r>
              <a:rPr lang="en-GB" sz="4400" dirty="0"/>
              <a:t>109,053 </a:t>
            </a:r>
            <a:r>
              <a:rPr lang="en-GB" sz="4400" dirty="0" smtClean="0"/>
              <a:t>minutes or 1817 hours </a:t>
            </a:r>
            <a:r>
              <a:rPr lang="en-GB" sz="4400" dirty="0" smtClean="0"/>
              <a:t>viewing time</a:t>
            </a:r>
            <a:endParaRPr lang="en-GB" sz="4400" dirty="0"/>
          </a:p>
        </p:txBody>
      </p:sp>
    </p:spTree>
    <p:extLst>
      <p:ext uri="{BB962C8B-B14F-4D97-AF65-F5344CB8AC3E}">
        <p14:creationId xmlns:p14="http://schemas.microsoft.com/office/powerpoint/2010/main" val="261118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Review 2013</a:t>
            </a:r>
          </a:p>
        </p:txBody>
      </p:sp>
      <p:sp>
        <p:nvSpPr>
          <p:cNvPr id="3" name="Content Placeholder 2"/>
          <p:cNvSpPr>
            <a:spLocks noGrp="1"/>
          </p:cNvSpPr>
          <p:nvPr>
            <p:ph idx="1"/>
          </p:nvPr>
        </p:nvSpPr>
        <p:spPr>
          <a:xfrm>
            <a:off x="0" y="836712"/>
            <a:ext cx="9144000" cy="6021288"/>
          </a:xfrm>
        </p:spPr>
        <p:txBody>
          <a:bodyPr>
            <a:normAutofit/>
          </a:bodyPr>
          <a:lstStyle/>
          <a:p>
            <a:pPr>
              <a:lnSpc>
                <a:spcPct val="110000"/>
              </a:lnSpc>
              <a:spcBef>
                <a:spcPts val="600"/>
              </a:spcBef>
            </a:pPr>
            <a:r>
              <a:rPr lang="en-GB" sz="4400" dirty="0" smtClean="0"/>
              <a:t>Website </a:t>
            </a:r>
            <a:r>
              <a:rPr lang="en-GB" sz="4400" dirty="0" smtClean="0"/>
              <a:t>views </a:t>
            </a:r>
            <a:r>
              <a:rPr lang="en-GB" sz="4400" dirty="0" smtClean="0"/>
              <a:t>have increased 10x</a:t>
            </a:r>
          </a:p>
          <a:p>
            <a:pPr>
              <a:lnSpc>
                <a:spcPct val="110000"/>
              </a:lnSpc>
              <a:spcBef>
                <a:spcPts val="600"/>
              </a:spcBef>
            </a:pPr>
            <a:r>
              <a:rPr lang="en-GB" sz="4400" dirty="0"/>
              <a:t>5x </a:t>
            </a:r>
            <a:r>
              <a:rPr lang="en-GB" sz="4400" dirty="0" smtClean="0"/>
              <a:t>increase website </a:t>
            </a:r>
            <a:r>
              <a:rPr lang="en-GB" sz="4400" dirty="0"/>
              <a:t>resources sold</a:t>
            </a:r>
            <a:endParaRPr lang="en-GB" sz="4400" dirty="0" smtClean="0"/>
          </a:p>
          <a:p>
            <a:pPr>
              <a:lnSpc>
                <a:spcPct val="110000"/>
              </a:lnSpc>
              <a:spcBef>
                <a:spcPts val="600"/>
              </a:spcBef>
            </a:pPr>
            <a:r>
              <a:rPr lang="en-GB" sz="4400" dirty="0" smtClean="0"/>
              <a:t>Free downloads increased 50 </a:t>
            </a:r>
            <a:r>
              <a:rPr lang="en-GB" sz="4400" dirty="0"/>
              <a:t>x</a:t>
            </a:r>
            <a:endParaRPr lang="en-GB" sz="4400" dirty="0" smtClean="0"/>
          </a:p>
          <a:p>
            <a:pPr>
              <a:lnSpc>
                <a:spcPct val="110000"/>
              </a:lnSpc>
              <a:spcBef>
                <a:spcPts val="600"/>
              </a:spcBef>
            </a:pPr>
            <a:r>
              <a:rPr lang="en-GB" sz="4400" dirty="0" smtClean="0"/>
              <a:t>New Freedom Apostolic Resources </a:t>
            </a:r>
            <a:r>
              <a:rPr lang="en-GB" sz="4400" dirty="0" smtClean="0"/>
              <a:t>website</a:t>
            </a:r>
            <a:endParaRPr lang="en-GB" sz="4400" dirty="0"/>
          </a:p>
          <a:p>
            <a:pPr>
              <a:lnSpc>
                <a:spcPct val="110000"/>
              </a:lnSpc>
              <a:spcBef>
                <a:spcPts val="600"/>
              </a:spcBef>
            </a:pPr>
            <a:r>
              <a:rPr lang="en-GB" sz="4400" dirty="0" smtClean="0"/>
              <a:t>Blog Sons of Issachar</a:t>
            </a:r>
            <a:endParaRPr lang="en-GB" sz="4400" dirty="0" smtClean="0"/>
          </a:p>
        </p:txBody>
      </p:sp>
    </p:spTree>
    <p:extLst>
      <p:ext uri="{BB962C8B-B14F-4D97-AF65-F5344CB8AC3E}">
        <p14:creationId xmlns:p14="http://schemas.microsoft.com/office/powerpoint/2010/main" val="158606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freedomarc.wordpress.com</a:t>
            </a:r>
            <a:endParaRPr lang="en-GB"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89046"/>
            <a:ext cx="9144000" cy="5910296"/>
          </a:xfrm>
        </p:spPr>
      </p:pic>
    </p:spTree>
    <p:extLst>
      <p:ext uri="{BB962C8B-B14F-4D97-AF65-F5344CB8AC3E}">
        <p14:creationId xmlns:p14="http://schemas.microsoft.com/office/powerpoint/2010/main" val="19769599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freedomarc.wordpress.com</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980728"/>
            <a:ext cx="9166922" cy="5877272"/>
          </a:xfrm>
        </p:spPr>
      </p:pic>
    </p:spTree>
    <p:extLst>
      <p:ext uri="{BB962C8B-B14F-4D97-AF65-F5344CB8AC3E}">
        <p14:creationId xmlns:p14="http://schemas.microsoft.com/office/powerpoint/2010/main" val="30410736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freedomarc.wordpress.com</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39568"/>
            <a:ext cx="9144000" cy="5918432"/>
          </a:xfrm>
        </p:spPr>
      </p:pic>
    </p:spTree>
    <p:extLst>
      <p:ext uri="{BB962C8B-B14F-4D97-AF65-F5344CB8AC3E}">
        <p14:creationId xmlns:p14="http://schemas.microsoft.com/office/powerpoint/2010/main" val="18716608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400" b="1" dirty="0" smtClean="0"/>
              <a:t>YouTube </a:t>
            </a:r>
            <a:r>
              <a:rPr lang="en-GB" sz="4400" b="1" dirty="0" smtClean="0"/>
              <a:t>channel</a:t>
            </a:r>
            <a:r>
              <a:rPr lang="en-GB" sz="4400" b="1" dirty="0" smtClean="0">
                <a:solidFill>
                  <a:schemeClr val="tx2"/>
                </a:solidFill>
              </a:rPr>
              <a:t/>
            </a:r>
            <a:br>
              <a:rPr lang="en-GB" sz="4400" b="1" dirty="0" smtClean="0">
                <a:solidFill>
                  <a:schemeClr val="tx2"/>
                </a:solidFill>
              </a:rPr>
            </a:br>
            <a:r>
              <a:rPr lang="en-GB" sz="3600" dirty="0" smtClean="0">
                <a:hlinkClick r:id="rId2"/>
              </a:rPr>
              <a:t>www.youtube.com/user/MikeParsonsFreedomAR</a:t>
            </a:r>
            <a:endParaRPr lang="en-GB" sz="49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8759"/>
            <a:ext cx="9144000" cy="5589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01765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9712" y="92629"/>
            <a:ext cx="5040560" cy="6720747"/>
          </a:xfrm>
        </p:spPr>
      </p:pic>
    </p:spTree>
    <p:extLst>
      <p:ext uri="{BB962C8B-B14F-4D97-AF65-F5344CB8AC3E}">
        <p14:creationId xmlns:p14="http://schemas.microsoft.com/office/powerpoint/2010/main" val="1539042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707" y="1040"/>
            <a:ext cx="6696744" cy="184378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44825"/>
            <a:ext cx="9144000" cy="4980730"/>
          </a:xfrm>
          <a:prstGeom prst="rect">
            <a:avLst/>
          </a:prstGeom>
        </p:spPr>
      </p:pic>
    </p:spTree>
    <p:extLst>
      <p:ext uri="{BB962C8B-B14F-4D97-AF65-F5344CB8AC3E}">
        <p14:creationId xmlns:p14="http://schemas.microsoft.com/office/powerpoint/2010/main" val="36726997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Review 2013</a:t>
            </a:r>
          </a:p>
        </p:txBody>
      </p:sp>
      <p:sp>
        <p:nvSpPr>
          <p:cNvPr id="3" name="Content Placeholder 2"/>
          <p:cNvSpPr>
            <a:spLocks noGrp="1"/>
          </p:cNvSpPr>
          <p:nvPr>
            <p:ph idx="1"/>
          </p:nvPr>
        </p:nvSpPr>
        <p:spPr>
          <a:xfrm>
            <a:off x="0" y="836712"/>
            <a:ext cx="9144000" cy="6021288"/>
          </a:xfrm>
        </p:spPr>
        <p:txBody>
          <a:bodyPr>
            <a:normAutofit fontScale="85000" lnSpcReduction="20000"/>
          </a:bodyPr>
          <a:lstStyle/>
          <a:p>
            <a:pPr>
              <a:lnSpc>
                <a:spcPct val="110000"/>
              </a:lnSpc>
              <a:spcBef>
                <a:spcPts val="600"/>
              </a:spcBef>
            </a:pPr>
            <a:r>
              <a:rPr lang="en-GB" sz="4400" dirty="0"/>
              <a:t>There is huge hunger around the world</a:t>
            </a:r>
          </a:p>
          <a:p>
            <a:pPr>
              <a:lnSpc>
                <a:spcPct val="110000"/>
              </a:lnSpc>
              <a:spcBef>
                <a:spcPts val="600"/>
              </a:spcBef>
            </a:pPr>
            <a:r>
              <a:rPr lang="en-GB" sz="4400" dirty="0"/>
              <a:t>Is there hunger here</a:t>
            </a:r>
            <a:r>
              <a:rPr lang="en-GB" sz="4400" dirty="0" smtClean="0"/>
              <a:t>?</a:t>
            </a:r>
            <a:endParaRPr lang="en-GB" sz="4400" dirty="0" smtClean="0"/>
          </a:p>
          <a:p>
            <a:pPr>
              <a:lnSpc>
                <a:spcPct val="110000"/>
              </a:lnSpc>
              <a:spcBef>
                <a:spcPts val="600"/>
              </a:spcBef>
            </a:pPr>
            <a:r>
              <a:rPr lang="en-GB" sz="4400" dirty="0" smtClean="0"/>
              <a:t>Matt 13:57 And </a:t>
            </a:r>
            <a:r>
              <a:rPr lang="en-GB" sz="4400" dirty="0"/>
              <a:t>they took offense at Him. But Jesus said to them, “A prophet is not without </a:t>
            </a:r>
            <a:r>
              <a:rPr lang="en-GB" sz="4400" dirty="0" smtClean="0"/>
              <a:t>honour </a:t>
            </a:r>
            <a:r>
              <a:rPr lang="en-GB" sz="4400" dirty="0"/>
              <a:t>except in his hometown and in his own household</a:t>
            </a:r>
            <a:r>
              <a:rPr lang="en-GB" sz="4400" dirty="0"/>
              <a:t>.” 58 And He did not do many miracles there because of their unbelief.</a:t>
            </a:r>
            <a:endParaRPr lang="en-GB" sz="4400" dirty="0"/>
          </a:p>
          <a:p>
            <a:pPr>
              <a:lnSpc>
                <a:spcPct val="110000"/>
              </a:lnSpc>
              <a:spcBef>
                <a:spcPts val="600"/>
              </a:spcBef>
            </a:pPr>
            <a:r>
              <a:rPr lang="en-GB" sz="4400" dirty="0" smtClean="0"/>
              <a:t>Familiarity breeds contempt</a:t>
            </a:r>
          </a:p>
          <a:p>
            <a:pPr>
              <a:lnSpc>
                <a:spcPct val="110000"/>
              </a:lnSpc>
              <a:spcBef>
                <a:spcPts val="600"/>
              </a:spcBef>
            </a:pPr>
            <a:r>
              <a:rPr lang="en-GB" sz="4400" dirty="0" smtClean="0"/>
              <a:t>Honour the message that God is entrusting us with</a:t>
            </a:r>
          </a:p>
          <a:p>
            <a:pPr>
              <a:lnSpc>
                <a:spcPct val="110000"/>
              </a:lnSpc>
              <a:spcBef>
                <a:spcPts val="600"/>
              </a:spcBef>
            </a:pPr>
            <a:r>
              <a:rPr lang="en-GB" sz="4400" dirty="0" smtClean="0"/>
              <a:t>Don’t </a:t>
            </a:r>
            <a:r>
              <a:rPr lang="en-GB" sz="4400" dirty="0" smtClean="0"/>
              <a:t>miss </a:t>
            </a:r>
            <a:r>
              <a:rPr lang="en-GB" sz="4400" dirty="0" smtClean="0"/>
              <a:t>out on what God is planning</a:t>
            </a:r>
            <a:endParaRPr lang="en-GB" sz="4400" dirty="0"/>
          </a:p>
        </p:txBody>
      </p:sp>
    </p:spTree>
    <p:extLst>
      <p:ext uri="{BB962C8B-B14F-4D97-AF65-F5344CB8AC3E}">
        <p14:creationId xmlns:p14="http://schemas.microsoft.com/office/powerpoint/2010/main" val="122512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2013</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92500"/>
          </a:bodyPr>
          <a:lstStyle/>
          <a:p>
            <a:r>
              <a:rPr lang="en-GB" sz="4400" dirty="0" smtClean="0">
                <a:effectLst>
                  <a:outerShdw blurRad="38100" dist="38100" dir="2700000" algn="ctr" rotWithShape="0">
                    <a:schemeClr val="tx1"/>
                  </a:outerShdw>
                </a:effectLst>
              </a:rPr>
              <a:t>Jesus warned about the leaven of Herod &amp; Pharisees</a:t>
            </a:r>
          </a:p>
          <a:p>
            <a:r>
              <a:rPr lang="en-GB" sz="4400" dirty="0" smtClean="0">
                <a:effectLst>
                  <a:outerShdw blurRad="38100" dist="38100" dir="2700000" algn="ctr" rotWithShape="0">
                    <a:schemeClr val="tx1"/>
                  </a:outerShdw>
                </a:effectLst>
              </a:rPr>
              <a:t>Political </a:t>
            </a:r>
            <a:r>
              <a:rPr lang="en-GB" sz="4400" dirty="0" smtClean="0">
                <a:effectLst>
                  <a:outerShdw blurRad="38100" dist="38100" dir="2700000" algn="ctr" rotWithShape="0">
                    <a:schemeClr val="tx1"/>
                  </a:outerShdw>
                </a:effectLst>
              </a:rPr>
              <a:t>spirit &amp; Religious spirit </a:t>
            </a:r>
            <a:endParaRPr lang="en-GB" sz="4400" dirty="0" smtClean="0">
              <a:effectLst>
                <a:outerShdw blurRad="38100" dist="38100" dir="2700000" algn="ctr" rotWithShape="0">
                  <a:schemeClr val="tx1"/>
                </a:outerShdw>
              </a:effectLst>
            </a:endParaRPr>
          </a:p>
          <a:p>
            <a:r>
              <a:rPr lang="en-GB" sz="4400" dirty="0" smtClean="0">
                <a:effectLst>
                  <a:outerShdw blurRad="38100" dist="38100" dir="2700000" algn="ctr" rotWithShape="0">
                    <a:schemeClr val="tx1"/>
                  </a:outerShdw>
                </a:effectLst>
              </a:rPr>
              <a:t>Attacks new revelation - prophetic</a:t>
            </a:r>
          </a:p>
          <a:p>
            <a:r>
              <a:rPr lang="en-GB" sz="4400" dirty="0" smtClean="0">
                <a:effectLst>
                  <a:outerShdw blurRad="38100" dist="38100" dir="2700000" algn="ctr" rotWithShape="0">
                    <a:schemeClr val="tx1"/>
                  </a:outerShdw>
                </a:effectLst>
              </a:rPr>
              <a:t>Political manoeuvring, </a:t>
            </a:r>
            <a:r>
              <a:rPr lang="en-GB" sz="4400" dirty="0" smtClean="0">
                <a:effectLst>
                  <a:outerShdw blurRad="38100" dist="38100" dir="2700000" algn="ctr" rotWithShape="0">
                    <a:schemeClr val="tx1"/>
                  </a:outerShdw>
                </a:effectLst>
              </a:rPr>
              <a:t>currying </a:t>
            </a:r>
            <a:r>
              <a:rPr lang="en-GB" sz="4400" dirty="0" smtClean="0">
                <a:effectLst>
                  <a:outerShdw blurRad="38100" dist="38100" dir="2700000" algn="ctr" rotWithShape="0">
                    <a:schemeClr val="tx1"/>
                  </a:outerShdw>
                </a:effectLst>
              </a:rPr>
              <a:t>favour, factions, divisions, enmity, strife, gossip</a:t>
            </a:r>
            <a:endParaRPr lang="en-GB" sz="4400" dirty="0" smtClean="0">
              <a:effectLst>
                <a:outerShdw blurRad="38100" dist="38100" dir="2700000" algn="ctr" rotWithShape="0">
                  <a:schemeClr val="tx1"/>
                </a:outerShdw>
              </a:effectLst>
            </a:endParaRPr>
          </a:p>
          <a:p>
            <a:r>
              <a:rPr lang="en-GB" sz="4400" dirty="0" smtClean="0">
                <a:effectLst>
                  <a:outerShdw blurRad="38100" dist="38100" dir="2700000" algn="ctr" rotWithShape="0">
                    <a:schemeClr val="tx1"/>
                  </a:outerShdw>
                </a:effectLst>
              </a:rPr>
              <a:t>Marked by - Scepticism, </a:t>
            </a:r>
            <a:r>
              <a:rPr lang="en-GB" sz="4400" dirty="0">
                <a:effectLst>
                  <a:outerShdw blurRad="38100" dist="38100" dir="2700000" algn="ctr" rotWithShape="0">
                    <a:schemeClr val="tx1"/>
                  </a:outerShdw>
                </a:effectLst>
              </a:rPr>
              <a:t>C</a:t>
            </a:r>
            <a:r>
              <a:rPr lang="en-GB" sz="4400" dirty="0" smtClean="0">
                <a:effectLst>
                  <a:outerShdw blurRad="38100" dist="38100" dir="2700000" algn="ctr" rotWithShape="0">
                    <a:schemeClr val="tx1"/>
                  </a:outerShdw>
                </a:effectLst>
              </a:rPr>
              <a:t>ynicism</a:t>
            </a:r>
            <a:r>
              <a:rPr lang="en-GB" sz="4400" dirty="0" smtClean="0">
                <a:effectLst>
                  <a:outerShdw blurRad="38100" dist="38100" dir="2700000" algn="ctr" rotWithShape="0">
                    <a:schemeClr val="tx1"/>
                  </a:outerShdw>
                </a:effectLst>
              </a:rPr>
              <a:t>, Criticism</a:t>
            </a:r>
            <a:r>
              <a:rPr lang="en-GB" sz="4400" dirty="0" smtClean="0">
                <a:effectLst>
                  <a:outerShdw blurRad="38100" dist="38100" dir="2700000" algn="ctr" rotWithShape="0">
                    <a:schemeClr val="tx1"/>
                  </a:outerShdw>
                </a:effectLst>
              </a:rPr>
              <a:t>, </a:t>
            </a:r>
            <a:r>
              <a:rPr lang="en-GB" sz="4400" dirty="0" smtClean="0">
                <a:effectLst>
                  <a:outerShdw blurRad="38100" dist="38100" dir="2700000" algn="ctr" rotWithShape="0">
                    <a:schemeClr val="tx1"/>
                  </a:outerShdw>
                </a:effectLst>
              </a:rPr>
              <a:t>J</a:t>
            </a:r>
            <a:r>
              <a:rPr lang="en-GB" sz="4400" dirty="0" smtClean="0">
                <a:effectLst>
                  <a:outerShdw blurRad="38100" dist="38100" dir="2700000" algn="ctr" rotWithShape="0">
                    <a:schemeClr val="tx1"/>
                  </a:outerShdw>
                </a:effectLst>
              </a:rPr>
              <a:t>udgmentalism </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83196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Review 2013</a:t>
            </a:r>
          </a:p>
        </p:txBody>
      </p:sp>
      <p:sp>
        <p:nvSpPr>
          <p:cNvPr id="3" name="Content Placeholder 2"/>
          <p:cNvSpPr>
            <a:spLocks noGrp="1"/>
          </p:cNvSpPr>
          <p:nvPr>
            <p:ph idx="1"/>
          </p:nvPr>
        </p:nvSpPr>
        <p:spPr>
          <a:xfrm>
            <a:off x="0" y="836712"/>
            <a:ext cx="9144000" cy="6021288"/>
          </a:xfrm>
        </p:spPr>
        <p:txBody>
          <a:bodyPr>
            <a:normAutofit fontScale="85000" lnSpcReduction="20000"/>
          </a:bodyPr>
          <a:lstStyle/>
          <a:p>
            <a:pPr>
              <a:lnSpc>
                <a:spcPct val="120000"/>
              </a:lnSpc>
              <a:spcBef>
                <a:spcPts val="600"/>
              </a:spcBef>
            </a:pPr>
            <a:r>
              <a:rPr lang="en-GB" sz="4400" dirty="0"/>
              <a:t>Isa </a:t>
            </a:r>
            <a:r>
              <a:rPr lang="en-GB" sz="4400" dirty="0" smtClean="0"/>
              <a:t>43:18 </a:t>
            </a:r>
            <a:r>
              <a:rPr lang="en-GB" sz="4400" dirty="0"/>
              <a:t>“Do not call to mind the former things, Or ponder things of the past. 19 “Behold, </a:t>
            </a:r>
            <a:r>
              <a:rPr lang="en-GB" sz="4400" dirty="0">
                <a:solidFill>
                  <a:srgbClr val="FFFF00"/>
                </a:solidFill>
              </a:rPr>
              <a:t>I will do something new</a:t>
            </a:r>
            <a:r>
              <a:rPr lang="en-GB" sz="4400" dirty="0"/>
              <a:t>, Now it will spring forth; Will you not be aware of it, I will even make a roadway in the wilderness, Rivers in the desert.</a:t>
            </a:r>
          </a:p>
          <a:p>
            <a:pPr>
              <a:lnSpc>
                <a:spcPct val="120000"/>
              </a:lnSpc>
              <a:spcBef>
                <a:spcPts val="600"/>
              </a:spcBef>
            </a:pPr>
            <a:r>
              <a:rPr lang="en-GB" sz="4400" dirty="0"/>
              <a:t>Isa </a:t>
            </a:r>
            <a:r>
              <a:rPr lang="en-GB" sz="4400" dirty="0" smtClean="0"/>
              <a:t>42:9 </a:t>
            </a:r>
            <a:r>
              <a:rPr lang="en-GB" sz="4400" dirty="0"/>
              <a:t>“Behold, the former things have come to pass, </a:t>
            </a:r>
            <a:r>
              <a:rPr lang="en-GB" sz="4400" dirty="0">
                <a:solidFill>
                  <a:srgbClr val="FFFF00"/>
                </a:solidFill>
              </a:rPr>
              <a:t>Now I declare new things</a:t>
            </a:r>
            <a:r>
              <a:rPr lang="en-GB" sz="4400" dirty="0"/>
              <a:t>; Before they spring forth I proclaim them to you</a:t>
            </a:r>
            <a:r>
              <a:rPr lang="en-GB" sz="4400" dirty="0" smtClean="0"/>
              <a:t>.”</a:t>
            </a:r>
            <a:endParaRPr lang="en-GB" sz="4400" dirty="0"/>
          </a:p>
        </p:txBody>
      </p:sp>
    </p:spTree>
    <p:extLst>
      <p:ext uri="{BB962C8B-B14F-4D97-AF65-F5344CB8AC3E}">
        <p14:creationId xmlns:p14="http://schemas.microsoft.com/office/powerpoint/2010/main" val="245857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Review 2013</a:t>
            </a:r>
          </a:p>
        </p:txBody>
      </p:sp>
      <p:sp>
        <p:nvSpPr>
          <p:cNvPr id="3" name="Content Placeholder 2"/>
          <p:cNvSpPr>
            <a:spLocks noGrp="1"/>
          </p:cNvSpPr>
          <p:nvPr>
            <p:ph idx="1"/>
          </p:nvPr>
        </p:nvSpPr>
        <p:spPr>
          <a:xfrm>
            <a:off x="0" y="836712"/>
            <a:ext cx="9144000" cy="6021288"/>
          </a:xfrm>
        </p:spPr>
        <p:txBody>
          <a:bodyPr>
            <a:normAutofit lnSpcReduction="10000"/>
          </a:bodyPr>
          <a:lstStyle/>
          <a:p>
            <a:pPr>
              <a:spcBef>
                <a:spcPts val="600"/>
              </a:spcBef>
            </a:pPr>
            <a:r>
              <a:rPr lang="en-GB" sz="4400" dirty="0" smtClean="0"/>
              <a:t>Great </a:t>
            </a:r>
            <a:r>
              <a:rPr lang="en-GB" sz="4400" dirty="0"/>
              <a:t>resistance to </a:t>
            </a:r>
            <a:r>
              <a:rPr lang="en-GB" sz="4400" dirty="0" smtClean="0"/>
              <a:t>change to let go of the old to embrace the </a:t>
            </a:r>
            <a:r>
              <a:rPr lang="en-GB" sz="4400" dirty="0"/>
              <a:t>new</a:t>
            </a:r>
            <a:endParaRPr lang="en-GB" sz="4400" dirty="0" smtClean="0"/>
          </a:p>
          <a:p>
            <a:pPr>
              <a:spcBef>
                <a:spcPts val="600"/>
              </a:spcBef>
            </a:pPr>
            <a:r>
              <a:rPr lang="en-GB" sz="4400" dirty="0" smtClean="0"/>
              <a:t>Hard work overcoming the inertia that wants to maintain the old</a:t>
            </a:r>
          </a:p>
          <a:p>
            <a:pPr>
              <a:spcBef>
                <a:spcPts val="600"/>
              </a:spcBef>
            </a:pPr>
            <a:r>
              <a:rPr lang="en-GB" sz="4400" dirty="0" smtClean="0"/>
              <a:t>There is old fruit on the tree that Mike Bryant prophesied that </a:t>
            </a:r>
            <a:r>
              <a:rPr lang="en-GB" sz="4400" dirty="0" smtClean="0"/>
              <a:t>still needs </a:t>
            </a:r>
            <a:r>
              <a:rPr lang="en-GB" sz="4400" dirty="0" smtClean="0"/>
              <a:t>to be removed</a:t>
            </a:r>
          </a:p>
          <a:p>
            <a:pPr>
              <a:spcBef>
                <a:spcPts val="600"/>
              </a:spcBef>
            </a:pPr>
            <a:r>
              <a:rPr lang="en-GB" sz="4400" dirty="0" smtClean="0"/>
              <a:t>God is going to violently shake the </a:t>
            </a:r>
            <a:r>
              <a:rPr lang="en-GB" sz="4400" dirty="0" smtClean="0"/>
              <a:t>tree if we don’t remove it</a:t>
            </a:r>
            <a:endParaRPr lang="en-GB" sz="4400" dirty="0" smtClean="0"/>
          </a:p>
          <a:p>
            <a:pPr>
              <a:lnSpc>
                <a:spcPct val="110000"/>
              </a:lnSpc>
              <a:spcBef>
                <a:spcPts val="600"/>
              </a:spcBef>
            </a:pPr>
            <a:endParaRPr lang="en-GB" sz="4400" dirty="0"/>
          </a:p>
        </p:txBody>
      </p:sp>
    </p:spTree>
    <p:extLst>
      <p:ext uri="{BB962C8B-B14F-4D97-AF65-F5344CB8AC3E}">
        <p14:creationId xmlns:p14="http://schemas.microsoft.com/office/powerpoint/2010/main" val="398265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2013</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effectLst>
                  <a:outerShdw blurRad="38100" dist="38100" dir="2700000" algn="ctr" rotWithShape="0">
                    <a:schemeClr val="tx1"/>
                  </a:outerShdw>
                </a:effectLst>
              </a:rPr>
              <a:t>We have seen the Joshua Generation groups grow in heavenly encounters and experiences of God</a:t>
            </a:r>
          </a:p>
          <a:p>
            <a:r>
              <a:rPr lang="en-GB" sz="4400" dirty="0" smtClean="0">
                <a:effectLst>
                  <a:outerShdw blurRad="38100" dist="38100" dir="2700000" algn="ctr" rotWithShape="0">
                    <a:schemeClr val="tx1"/>
                  </a:outerShdw>
                </a:effectLst>
              </a:rPr>
              <a:t>Obstacles and spiritual dynamics to overcome along the way</a:t>
            </a:r>
          </a:p>
          <a:p>
            <a:r>
              <a:rPr lang="en-GB" sz="4400" dirty="0" smtClean="0">
                <a:effectLst>
                  <a:outerShdw blurRad="38100" dist="38100" dir="2700000" algn="ctr" rotWithShape="0">
                    <a:schemeClr val="tx1"/>
                  </a:outerShdw>
                </a:effectLst>
              </a:rPr>
              <a:t>Openness, honesty </a:t>
            </a:r>
            <a:r>
              <a:rPr lang="en-GB" sz="4400" dirty="0" smtClean="0">
                <a:effectLst>
                  <a:outerShdw blurRad="38100" dist="38100" dir="2700000" algn="ctr" rotWithShape="0">
                    <a:schemeClr val="tx1"/>
                  </a:outerShdw>
                </a:effectLst>
              </a:rPr>
              <a:t>and honour is </a:t>
            </a:r>
            <a:r>
              <a:rPr lang="en-GB" sz="4400" dirty="0" smtClean="0">
                <a:effectLst>
                  <a:outerShdw blurRad="38100" dist="38100" dir="2700000" algn="ctr" rotWithShape="0">
                    <a:schemeClr val="tx1"/>
                  </a:outerShdw>
                </a:effectLst>
              </a:rPr>
              <a:t>a key to spiritual growth and maturity</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62070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2013</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effectLst>
                  <a:outerShdw blurRad="38100" dist="38100" dir="2700000" algn="ctr" rotWithShape="0">
                    <a:schemeClr val="tx1"/>
                  </a:outerShdw>
                </a:effectLst>
              </a:rPr>
              <a:t>Journey from slavery to sonship</a:t>
            </a:r>
          </a:p>
          <a:p>
            <a:r>
              <a:rPr lang="en-GB" sz="4400" dirty="0" smtClean="0">
                <a:effectLst>
                  <a:outerShdw blurRad="38100" dist="38100" dir="2700000" algn="ctr" rotWithShape="0">
                    <a:schemeClr val="tx1"/>
                  </a:outerShdw>
                </a:effectLst>
              </a:rPr>
              <a:t>Our inheritance identity, redemptive gifts and destiny</a:t>
            </a:r>
          </a:p>
          <a:p>
            <a:r>
              <a:rPr lang="en-GB" sz="4400" dirty="0" smtClean="0">
                <a:effectLst>
                  <a:outerShdw blurRad="38100" dist="38100" dir="2700000" algn="ctr" rotWithShape="0">
                    <a:schemeClr val="tx1"/>
                  </a:outerShdw>
                </a:effectLst>
              </a:rPr>
              <a:t>Sound of heaven has been tuned into</a:t>
            </a:r>
          </a:p>
          <a:p>
            <a:r>
              <a:rPr lang="en-GB" sz="4400" dirty="0" smtClean="0">
                <a:effectLst>
                  <a:outerShdw blurRad="38100" dist="38100" dir="2700000" algn="ctr" rotWithShape="0">
                    <a:schemeClr val="tx1"/>
                  </a:outerShdw>
                </a:effectLst>
              </a:rPr>
              <a:t>4 faces of God revealed</a:t>
            </a:r>
          </a:p>
          <a:p>
            <a:r>
              <a:rPr lang="en-GB" sz="4400" dirty="0" smtClean="0">
                <a:effectLst>
                  <a:outerShdw blurRad="38100" dist="38100" dir="2700000" algn="ctr" rotWithShape="0">
                    <a:schemeClr val="tx1"/>
                  </a:outerShdw>
                </a:effectLst>
              </a:rPr>
              <a:t>Name of God revealed</a:t>
            </a:r>
          </a:p>
          <a:p>
            <a:r>
              <a:rPr lang="en-GB" sz="4400" dirty="0" smtClean="0">
                <a:effectLst>
                  <a:outerShdw blurRad="38100" dist="38100" dir="2700000" algn="ctr" rotWithShape="0">
                    <a:schemeClr val="tx1"/>
                  </a:outerShdw>
                </a:effectLst>
              </a:rPr>
              <a:t>Major shift in worship</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92189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2013</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effectLst>
                  <a:outerShdw blurRad="38100" dist="38100" dir="2700000" algn="ctr" rotWithShape="0">
                    <a:schemeClr val="tx1"/>
                  </a:outerShdw>
                </a:effectLst>
              </a:rPr>
              <a:t>Journey of Israel from Egypt through the wilderness to promise land</a:t>
            </a:r>
          </a:p>
          <a:p>
            <a:r>
              <a:rPr lang="en-GB" sz="4400" dirty="0" smtClean="0">
                <a:effectLst>
                  <a:outerShdw blurRad="38100" dist="38100" dir="2700000" algn="ctr" rotWithShape="0">
                    <a:schemeClr val="tx1"/>
                  </a:outerShdw>
                </a:effectLst>
              </a:rPr>
              <a:t>We </a:t>
            </a:r>
            <a:r>
              <a:rPr lang="en-GB" sz="4400" dirty="0" smtClean="0">
                <a:effectLst>
                  <a:outerShdw blurRad="38100" dist="38100" dir="2700000" algn="ctr" rotWithShape="0">
                    <a:schemeClr val="tx1"/>
                  </a:outerShdw>
                </a:effectLst>
              </a:rPr>
              <a:t>are going to cross over into a new season</a:t>
            </a:r>
          </a:p>
          <a:p>
            <a:r>
              <a:rPr lang="en-GB" sz="4400" dirty="0" smtClean="0">
                <a:effectLst>
                  <a:outerShdw blurRad="38100" dist="38100" dir="2700000" algn="ctr" rotWithShape="0">
                    <a:schemeClr val="tx1"/>
                  </a:outerShdw>
                </a:effectLst>
              </a:rPr>
              <a:t>Old provision and lifestyle of the wilderness </a:t>
            </a:r>
            <a:r>
              <a:rPr lang="en-GB" sz="4400" dirty="0" smtClean="0">
                <a:effectLst>
                  <a:outerShdw blurRad="38100" dist="38100" dir="2700000" algn="ctr" rotWithShape="0">
                    <a:schemeClr val="tx1"/>
                  </a:outerShdw>
                </a:effectLst>
              </a:rPr>
              <a:t>has </a:t>
            </a:r>
            <a:r>
              <a:rPr lang="en-GB" sz="4400" dirty="0" smtClean="0">
                <a:effectLst>
                  <a:outerShdw blurRad="38100" dist="38100" dir="2700000" algn="ctr" rotWithShape="0">
                    <a:schemeClr val="tx1"/>
                  </a:outerShdw>
                </a:effectLst>
              </a:rPr>
              <a:t>to </a:t>
            </a:r>
            <a:r>
              <a:rPr lang="en-GB" sz="4400" dirty="0" smtClean="0">
                <a:effectLst>
                  <a:outerShdw blurRad="38100" dist="38100" dir="2700000" algn="ctr" rotWithShape="0">
                    <a:schemeClr val="tx1"/>
                  </a:outerShdw>
                </a:effectLst>
              </a:rPr>
              <a:t>cease</a:t>
            </a:r>
          </a:p>
          <a:p>
            <a:r>
              <a:rPr lang="en-GB" sz="4400" dirty="0" smtClean="0">
                <a:effectLst>
                  <a:outerShdw blurRad="38100" dist="38100" dir="2700000" algn="ctr" rotWithShape="0">
                    <a:schemeClr val="tx1"/>
                  </a:outerShdw>
                </a:effectLst>
              </a:rPr>
              <a:t>Do you want your full inheritance as a son of God?</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60713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smtClean="0"/>
              <a:t>Review </a:t>
            </a:r>
            <a:r>
              <a:rPr lang="en-GB" dirty="0"/>
              <a:t>2013</a:t>
            </a:r>
          </a:p>
        </p:txBody>
      </p:sp>
      <p:sp>
        <p:nvSpPr>
          <p:cNvPr id="3" name="Content Placeholder 2"/>
          <p:cNvSpPr>
            <a:spLocks noGrp="1"/>
          </p:cNvSpPr>
          <p:nvPr>
            <p:ph idx="1"/>
          </p:nvPr>
        </p:nvSpPr>
        <p:spPr>
          <a:xfrm>
            <a:off x="0" y="836712"/>
            <a:ext cx="9144000" cy="6021288"/>
          </a:xfrm>
        </p:spPr>
        <p:txBody>
          <a:bodyPr>
            <a:normAutofit/>
          </a:bodyPr>
          <a:lstStyle/>
          <a:p>
            <a:pPr>
              <a:spcBef>
                <a:spcPts val="1200"/>
              </a:spcBef>
            </a:pPr>
            <a:r>
              <a:rPr lang="en-GB" sz="4400" dirty="0" smtClean="0"/>
              <a:t>Review this year</a:t>
            </a:r>
          </a:p>
          <a:p>
            <a:pPr>
              <a:spcBef>
                <a:spcPts val="1200"/>
              </a:spcBef>
            </a:pPr>
            <a:r>
              <a:rPr lang="en-GB" sz="4400" dirty="0" smtClean="0"/>
              <a:t>Present what God has said and where He is calling us to go in 2014</a:t>
            </a:r>
          </a:p>
          <a:p>
            <a:pPr>
              <a:spcBef>
                <a:spcPts val="1200"/>
              </a:spcBef>
            </a:pPr>
            <a:r>
              <a:rPr lang="en-GB" sz="4400" dirty="0" smtClean="0"/>
              <a:t>Give everyone a choice as to whether to continue the journey with us</a:t>
            </a:r>
          </a:p>
          <a:p>
            <a:pPr>
              <a:spcBef>
                <a:spcPts val="1200"/>
              </a:spcBef>
            </a:pPr>
            <a:r>
              <a:rPr lang="en-GB" sz="4400" dirty="0" smtClean="0"/>
              <a:t>If you choose to continue you must be in </a:t>
            </a:r>
            <a:r>
              <a:rPr lang="en-GB" sz="4400" dirty="0" smtClean="0">
                <a:solidFill>
                  <a:srgbClr val="FFFF00"/>
                </a:solidFill>
              </a:rPr>
              <a:t>AGREEMENT</a:t>
            </a:r>
            <a:r>
              <a:rPr lang="en-GB" sz="4400" dirty="0" smtClean="0"/>
              <a:t> with the new</a:t>
            </a:r>
            <a:endParaRPr lang="en-GB" sz="4400" dirty="0"/>
          </a:p>
        </p:txBody>
      </p:sp>
    </p:spTree>
    <p:extLst>
      <p:ext uri="{BB962C8B-B14F-4D97-AF65-F5344CB8AC3E}">
        <p14:creationId xmlns:p14="http://schemas.microsoft.com/office/powerpoint/2010/main" val="175721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2013</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r>
              <a:rPr lang="en-GB" sz="4400" dirty="0" smtClean="0">
                <a:effectLst>
                  <a:outerShdw blurRad="38100" dist="38100" dir="2700000" algn="ctr" rotWithShape="0">
                    <a:schemeClr val="tx1"/>
                  </a:outerShdw>
                </a:effectLst>
              </a:rPr>
              <a:t>Embrace the new sound of heaven and resonate with it</a:t>
            </a:r>
          </a:p>
          <a:p>
            <a:r>
              <a:rPr lang="en-GB" sz="4400" dirty="0" smtClean="0">
                <a:effectLst>
                  <a:outerShdw blurRad="38100" dist="38100" dir="2700000" algn="ctr" rotWithShape="0">
                    <a:schemeClr val="tx1"/>
                  </a:outerShdw>
                </a:effectLst>
              </a:rPr>
              <a:t>Come into alignment with heaven</a:t>
            </a:r>
            <a:endParaRPr lang="en-GB" sz="4400" dirty="0" smtClean="0">
              <a:effectLst>
                <a:outerShdw blurRad="38100" dist="38100" dir="2700000" algn="ctr" rotWithShape="0">
                  <a:schemeClr val="tx1"/>
                </a:outerShdw>
              </a:effectLst>
            </a:endParaRPr>
          </a:p>
          <a:p>
            <a:r>
              <a:rPr lang="en-GB" sz="4400" dirty="0" smtClean="0">
                <a:effectLst>
                  <a:outerShdw blurRad="38100" dist="38100" dir="2700000" algn="ctr" rotWithShape="0">
                    <a:schemeClr val="tx1"/>
                  </a:outerShdw>
                </a:effectLst>
              </a:rPr>
              <a:t>HOPE </a:t>
            </a:r>
            <a:r>
              <a:rPr lang="en-GB" sz="4400" dirty="0">
                <a:effectLst>
                  <a:outerShdw blurRad="38100" dist="38100" dir="2700000" algn="ctr" rotWithShape="0">
                    <a:schemeClr val="tx1"/>
                  </a:outerShdw>
                </a:effectLst>
              </a:rPr>
              <a:t>is the ability to hear the music of tomorrow.</a:t>
            </a:r>
          </a:p>
          <a:p>
            <a:r>
              <a:rPr lang="en-GB" sz="4400" dirty="0">
                <a:effectLst>
                  <a:outerShdw blurRad="38100" dist="38100" dir="2700000" algn="ctr" rotWithShape="0">
                    <a:schemeClr val="tx1"/>
                  </a:outerShdw>
                </a:effectLst>
              </a:rPr>
              <a:t>FAITH is the courage to dance to it </a:t>
            </a:r>
            <a:r>
              <a:rPr lang="en-GB" sz="4400" dirty="0" smtClean="0">
                <a:effectLst>
                  <a:outerShdw blurRad="38100" dist="38100" dir="2700000" algn="ctr" rotWithShape="0">
                    <a:schemeClr val="tx1"/>
                  </a:outerShdw>
                </a:effectLst>
              </a:rPr>
              <a:t>today</a:t>
            </a:r>
            <a:r>
              <a:rPr lang="en-GB" sz="4400" dirty="0" smtClean="0">
                <a:effectLst>
                  <a:outerShdw blurRad="38100" dist="38100" dir="2700000" algn="ctr" rotWithShape="0">
                    <a:schemeClr val="tx1"/>
                  </a:outerShdw>
                </a:effectLst>
              </a:rPr>
              <a:t>.</a:t>
            </a:r>
          </a:p>
          <a:p>
            <a:r>
              <a:rPr lang="en-GB" sz="4400" dirty="0" smtClean="0">
                <a:effectLst>
                  <a:outerShdw blurRad="38100" dist="38100" dir="2700000" algn="ctr" rotWithShape="0">
                    <a:schemeClr val="tx1"/>
                  </a:outerShdw>
                </a:effectLst>
              </a:rPr>
              <a:t>End of the old &amp; beginning of new year</a:t>
            </a:r>
          </a:p>
          <a:p>
            <a:r>
              <a:rPr lang="en-GB" sz="4400" dirty="0" smtClean="0">
                <a:effectLst>
                  <a:outerShdw blurRad="38100" dist="38100" dir="2700000" algn="ctr" rotWithShape="0">
                    <a:schemeClr val="tx1"/>
                  </a:outerShdw>
                </a:effectLst>
              </a:rPr>
              <a:t>Old things to let go of &amp; new things to embrace</a:t>
            </a:r>
            <a:endParaRPr lang="en-GB" sz="4400" dirty="0" smtClean="0">
              <a:effectLst>
                <a:outerShdw blurRad="38100" dist="38100" dir="2700000" algn="ctr" rotWithShape="0">
                  <a:schemeClr val="tx1"/>
                </a:outerShdw>
              </a:effectLst>
            </a:endParaRPr>
          </a:p>
          <a:p>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32954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26" name="Rectangle 2"/>
          <p:cNvSpPr>
            <a:spLocks noGrp="1" noChangeArrowheads="1"/>
          </p:cNvSpPr>
          <p:nvPr>
            <p:ph type="title"/>
          </p:nvPr>
        </p:nvSpPr>
        <p:spPr/>
        <p:txBody>
          <a:bodyPr/>
          <a:lstStyle/>
          <a:p>
            <a:r>
              <a:rPr lang="en-GB" dirty="0"/>
              <a:t>Review 2013</a:t>
            </a:r>
          </a:p>
        </p:txBody>
      </p:sp>
      <p:sp>
        <p:nvSpPr>
          <p:cNvPr id="1127427" name="Rectangle 3"/>
          <p:cNvSpPr>
            <a:spLocks noGrp="1" noChangeArrowheads="1"/>
          </p:cNvSpPr>
          <p:nvPr>
            <p:ph type="body" idx="1"/>
          </p:nvPr>
        </p:nvSpPr>
        <p:spPr>
          <a:xfrm>
            <a:off x="0" y="836613"/>
            <a:ext cx="9144000" cy="6021387"/>
          </a:xfrm>
        </p:spPr>
        <p:txBody>
          <a:bodyPr>
            <a:normAutofit/>
          </a:bodyPr>
          <a:lstStyle/>
          <a:p>
            <a:r>
              <a:rPr lang="en-GB" sz="3100" dirty="0"/>
              <a:t>If you are holding on to something that doesn't belong to you and was never intended for your life, then you need to......LET IT GO!!!</a:t>
            </a:r>
          </a:p>
          <a:p>
            <a:r>
              <a:rPr lang="en-GB" sz="3100" dirty="0"/>
              <a:t>If you are holding on to past hurts and pains.....</a:t>
            </a:r>
            <a:br>
              <a:rPr lang="en-GB" sz="3100" dirty="0"/>
            </a:br>
            <a:r>
              <a:rPr lang="en-GB" sz="3100" dirty="0"/>
              <a:t>LET IT GO!!!</a:t>
            </a:r>
          </a:p>
          <a:p>
            <a:r>
              <a:rPr lang="en-GB" sz="3100" dirty="0"/>
              <a:t>if you are still affected by disappointment or discouragement.....LET IT GO!!!</a:t>
            </a:r>
          </a:p>
          <a:p>
            <a:r>
              <a:rPr lang="en-GB" sz="3100" dirty="0"/>
              <a:t>If you are still affected by being rejected, unsupported, under-valued or ignored LET IT GO!!!</a:t>
            </a:r>
          </a:p>
          <a:p>
            <a:r>
              <a:rPr lang="en-GB" sz="3100" dirty="0"/>
              <a:t>If people have made you feel insignificant, unaccepted or unappreciated... LET IT GO!!!</a:t>
            </a:r>
          </a:p>
        </p:txBody>
      </p:sp>
    </p:spTree>
    <p:extLst>
      <p:ext uri="{BB962C8B-B14F-4D97-AF65-F5344CB8AC3E}">
        <p14:creationId xmlns:p14="http://schemas.microsoft.com/office/powerpoint/2010/main" val="228152572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450" name="Rectangle 2"/>
          <p:cNvSpPr>
            <a:spLocks noGrp="1" noChangeArrowheads="1"/>
          </p:cNvSpPr>
          <p:nvPr>
            <p:ph type="title"/>
          </p:nvPr>
        </p:nvSpPr>
        <p:spPr/>
        <p:txBody>
          <a:bodyPr/>
          <a:lstStyle/>
          <a:p>
            <a:r>
              <a:rPr lang="en-GB" dirty="0"/>
              <a:t>Review 2013</a:t>
            </a:r>
          </a:p>
        </p:txBody>
      </p:sp>
      <p:sp>
        <p:nvSpPr>
          <p:cNvPr id="1128451" name="Rectangle 3"/>
          <p:cNvSpPr>
            <a:spLocks noGrp="1" noChangeArrowheads="1"/>
          </p:cNvSpPr>
          <p:nvPr>
            <p:ph type="body" idx="1"/>
          </p:nvPr>
        </p:nvSpPr>
        <p:spPr>
          <a:xfrm>
            <a:off x="0" y="908050"/>
            <a:ext cx="9144000" cy="5949950"/>
          </a:xfrm>
        </p:spPr>
        <p:txBody>
          <a:bodyPr>
            <a:noAutofit/>
          </a:bodyPr>
          <a:lstStyle/>
          <a:p>
            <a:r>
              <a:rPr lang="en-GB" sz="3500" dirty="0"/>
              <a:t>If you are still demotivated by your past failures or others bad treatment of you...... LET IT GO!!!</a:t>
            </a:r>
          </a:p>
          <a:p>
            <a:r>
              <a:rPr lang="en-GB" sz="3500" dirty="0"/>
              <a:t>If your past is still negatively affecting your present and clouding your future..... </a:t>
            </a:r>
            <a:br>
              <a:rPr lang="en-GB" sz="3500" dirty="0"/>
            </a:br>
            <a:r>
              <a:rPr lang="en-GB" sz="3500" dirty="0"/>
              <a:t>LET IT GO!!!</a:t>
            </a:r>
          </a:p>
          <a:p>
            <a:r>
              <a:rPr lang="en-GB" sz="3500" dirty="0"/>
              <a:t>If you are demotivated by unfulfilled dreams, vision or expectations.... LET IT GO!!!</a:t>
            </a:r>
          </a:p>
          <a:p>
            <a:r>
              <a:rPr lang="en-GB" sz="3500" dirty="0"/>
              <a:t>If you are involved in a wrong relationship or </a:t>
            </a:r>
            <a:r>
              <a:rPr lang="en-GB" sz="3500" dirty="0" smtClean="0"/>
              <a:t>an addiction</a:t>
            </a:r>
            <a:r>
              <a:rPr lang="en-GB" sz="3500" dirty="0"/>
              <a:t>..... LET IT GO</a:t>
            </a:r>
            <a:r>
              <a:rPr lang="en-GB" sz="3500" dirty="0" smtClean="0"/>
              <a:t>!!!</a:t>
            </a:r>
            <a:endParaRPr lang="en-GB" sz="3500" dirty="0"/>
          </a:p>
        </p:txBody>
      </p:sp>
    </p:spTree>
    <p:extLst>
      <p:ext uri="{BB962C8B-B14F-4D97-AF65-F5344CB8AC3E}">
        <p14:creationId xmlns:p14="http://schemas.microsoft.com/office/powerpoint/2010/main" val="352224230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474" name="Rectangle 2"/>
          <p:cNvSpPr>
            <a:spLocks noGrp="1" noChangeArrowheads="1"/>
          </p:cNvSpPr>
          <p:nvPr>
            <p:ph type="title"/>
          </p:nvPr>
        </p:nvSpPr>
        <p:spPr/>
        <p:txBody>
          <a:bodyPr/>
          <a:lstStyle/>
          <a:p>
            <a:r>
              <a:rPr lang="en-GB" dirty="0"/>
              <a:t>Review 2013</a:t>
            </a:r>
          </a:p>
        </p:txBody>
      </p:sp>
      <p:sp>
        <p:nvSpPr>
          <p:cNvPr id="1129475" name="Rectangle 3"/>
          <p:cNvSpPr>
            <a:spLocks noGrp="1" noChangeArrowheads="1"/>
          </p:cNvSpPr>
          <p:nvPr>
            <p:ph type="body" idx="1"/>
          </p:nvPr>
        </p:nvSpPr>
        <p:spPr>
          <a:xfrm>
            <a:off x="0" y="1052736"/>
            <a:ext cx="9144000" cy="5805264"/>
          </a:xfrm>
        </p:spPr>
        <p:txBody>
          <a:bodyPr>
            <a:normAutofit/>
          </a:bodyPr>
          <a:lstStyle/>
          <a:p>
            <a:pPr>
              <a:spcBef>
                <a:spcPts val="1800"/>
              </a:spcBef>
            </a:pPr>
            <a:r>
              <a:rPr lang="en-GB" sz="3600" dirty="0"/>
              <a:t>If you are holding on to a job that no longer meets your needs or talents…. LET IT GO!!!</a:t>
            </a:r>
          </a:p>
          <a:p>
            <a:pPr>
              <a:spcBef>
                <a:spcPts val="1800"/>
              </a:spcBef>
            </a:pPr>
            <a:r>
              <a:rPr lang="en-GB" sz="3600" dirty="0"/>
              <a:t>If you're stuck in the past and God is trying to take you to a new level in Him...... LET IT GO!!!</a:t>
            </a:r>
          </a:p>
          <a:p>
            <a:pPr>
              <a:spcBef>
                <a:spcPts val="1800"/>
              </a:spcBef>
            </a:pPr>
            <a:r>
              <a:rPr lang="en-GB" sz="3600" dirty="0"/>
              <a:t>If you are struggling with the healing of a broken relationship....... LET IT GO!!!</a:t>
            </a:r>
          </a:p>
          <a:p>
            <a:pPr>
              <a:spcBef>
                <a:spcPts val="1800"/>
              </a:spcBef>
            </a:pPr>
            <a:r>
              <a:rPr lang="en-GB" sz="3600" dirty="0"/>
              <a:t>If you keep trying to help someone who won't even try to help themselves.....  LET IT GO!!!</a:t>
            </a:r>
          </a:p>
        </p:txBody>
      </p:sp>
    </p:spTree>
    <p:extLst>
      <p:ext uri="{BB962C8B-B14F-4D97-AF65-F5344CB8AC3E}">
        <p14:creationId xmlns:p14="http://schemas.microsoft.com/office/powerpoint/2010/main" val="61281234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2" name="Rectangle 2"/>
          <p:cNvSpPr>
            <a:spLocks noGrp="1" noChangeArrowheads="1"/>
          </p:cNvSpPr>
          <p:nvPr>
            <p:ph type="title"/>
          </p:nvPr>
        </p:nvSpPr>
        <p:spPr/>
        <p:txBody>
          <a:bodyPr/>
          <a:lstStyle/>
          <a:p>
            <a:r>
              <a:rPr lang="en-GB" dirty="0"/>
              <a:t>Review 2013</a:t>
            </a:r>
          </a:p>
        </p:txBody>
      </p:sp>
      <p:sp>
        <p:nvSpPr>
          <p:cNvPr id="1131523" name="Rectangle 3"/>
          <p:cNvSpPr>
            <a:spLocks noGrp="1" noChangeArrowheads="1"/>
          </p:cNvSpPr>
          <p:nvPr>
            <p:ph type="body" idx="1"/>
          </p:nvPr>
        </p:nvSpPr>
        <p:spPr>
          <a:xfrm>
            <a:off x="0" y="908720"/>
            <a:ext cx="9144000" cy="5949280"/>
          </a:xfrm>
        </p:spPr>
        <p:txBody>
          <a:bodyPr/>
          <a:lstStyle/>
          <a:p>
            <a:pPr>
              <a:spcBef>
                <a:spcPts val="1800"/>
              </a:spcBef>
            </a:pPr>
            <a:r>
              <a:rPr lang="en-GB" sz="3600" dirty="0"/>
              <a:t>If someone can't treat you right, love you back, and see your worth.....LET IT GO!!!</a:t>
            </a:r>
          </a:p>
          <a:p>
            <a:pPr>
              <a:spcBef>
                <a:spcPts val="1800"/>
              </a:spcBef>
            </a:pPr>
            <a:r>
              <a:rPr lang="en-GB" sz="3600" dirty="0"/>
              <a:t>If someone has angered you ........LET IT GO!!!</a:t>
            </a:r>
          </a:p>
          <a:p>
            <a:pPr>
              <a:spcBef>
                <a:spcPts val="1800"/>
              </a:spcBef>
            </a:pPr>
            <a:r>
              <a:rPr lang="en-GB" sz="3600" dirty="0"/>
              <a:t>If you are holding on to some thoughts of evil and revenge...... LET IT GO!!!</a:t>
            </a:r>
          </a:p>
          <a:p>
            <a:pPr>
              <a:spcBef>
                <a:spcPts val="1800"/>
              </a:spcBef>
            </a:pPr>
            <a:r>
              <a:rPr lang="en-GB" sz="3600" dirty="0"/>
              <a:t>If you have a bad attitude.......LET IT GO!!!</a:t>
            </a:r>
          </a:p>
          <a:p>
            <a:pPr>
              <a:spcBef>
                <a:spcPts val="1800"/>
              </a:spcBef>
            </a:pPr>
            <a:r>
              <a:rPr lang="en-GB" sz="3600" dirty="0"/>
              <a:t>If you keep judging others to make yourself feel better...... LET IT GO</a:t>
            </a:r>
            <a:r>
              <a:rPr lang="en-GB" sz="3600" dirty="0" smtClean="0"/>
              <a:t>!!!</a:t>
            </a:r>
            <a:endParaRPr lang="en-GB" sz="3600" dirty="0"/>
          </a:p>
        </p:txBody>
      </p:sp>
    </p:spTree>
    <p:extLst>
      <p:ext uri="{BB962C8B-B14F-4D97-AF65-F5344CB8AC3E}">
        <p14:creationId xmlns:p14="http://schemas.microsoft.com/office/powerpoint/2010/main" val="3025486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Review 2013</a:t>
            </a:r>
          </a:p>
        </p:txBody>
      </p:sp>
      <p:sp>
        <p:nvSpPr>
          <p:cNvPr id="3" name="Content Placeholder 2"/>
          <p:cNvSpPr>
            <a:spLocks noGrp="1"/>
          </p:cNvSpPr>
          <p:nvPr>
            <p:ph idx="1"/>
          </p:nvPr>
        </p:nvSpPr>
        <p:spPr>
          <a:xfrm>
            <a:off x="0" y="836712"/>
            <a:ext cx="9144000" cy="6021288"/>
          </a:xfrm>
        </p:spPr>
        <p:txBody>
          <a:bodyPr>
            <a:normAutofit/>
          </a:bodyPr>
          <a:lstStyle/>
          <a:p>
            <a:pPr>
              <a:spcBef>
                <a:spcPts val="1200"/>
              </a:spcBef>
            </a:pPr>
            <a:r>
              <a:rPr lang="en-GB" sz="5400" dirty="0" smtClean="0"/>
              <a:t>It </a:t>
            </a:r>
            <a:r>
              <a:rPr lang="en-GB" sz="5400" dirty="0"/>
              <a:t>is time, it is time for a change in season, the old season will continue but a new season with be layered over </a:t>
            </a:r>
            <a:r>
              <a:rPr lang="en-GB" sz="5400" dirty="0" smtClean="0"/>
              <a:t>it.</a:t>
            </a:r>
          </a:p>
          <a:p>
            <a:pPr>
              <a:spcBef>
                <a:spcPts val="1200"/>
              </a:spcBef>
            </a:pPr>
            <a:r>
              <a:rPr lang="en-GB" sz="5400" dirty="0" smtClean="0"/>
              <a:t>Time of transition to let go of the old to embrace the new</a:t>
            </a:r>
            <a:endParaRPr lang="en-GB" sz="5400" dirty="0" smtClean="0"/>
          </a:p>
        </p:txBody>
      </p:sp>
    </p:spTree>
    <p:extLst>
      <p:ext uri="{BB962C8B-B14F-4D97-AF65-F5344CB8AC3E}">
        <p14:creationId xmlns:p14="http://schemas.microsoft.com/office/powerpoint/2010/main" val="32057228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Review 2013</a:t>
            </a:r>
          </a:p>
        </p:txBody>
      </p:sp>
      <p:sp>
        <p:nvSpPr>
          <p:cNvPr id="3" name="Content Placeholder 2"/>
          <p:cNvSpPr>
            <a:spLocks noGrp="1"/>
          </p:cNvSpPr>
          <p:nvPr>
            <p:ph idx="1"/>
          </p:nvPr>
        </p:nvSpPr>
        <p:spPr>
          <a:xfrm>
            <a:off x="0" y="836712"/>
            <a:ext cx="9144000" cy="6021288"/>
          </a:xfrm>
        </p:spPr>
        <p:txBody>
          <a:bodyPr>
            <a:normAutofit/>
          </a:bodyPr>
          <a:lstStyle/>
          <a:p>
            <a:pPr>
              <a:spcBef>
                <a:spcPts val="1200"/>
              </a:spcBef>
            </a:pPr>
            <a:r>
              <a:rPr lang="en-GB" sz="4400" dirty="0" smtClean="0"/>
              <a:t>Your </a:t>
            </a:r>
            <a:r>
              <a:rPr lang="en-GB" sz="4400" dirty="0"/>
              <a:t>sinful nature .........LET IT GO!!!</a:t>
            </a:r>
          </a:p>
          <a:p>
            <a:pPr>
              <a:spcBef>
                <a:spcPts val="1200"/>
              </a:spcBef>
            </a:pPr>
            <a:r>
              <a:rPr lang="en-GB" sz="4400" dirty="0" smtClean="0"/>
              <a:t>Your </a:t>
            </a:r>
            <a:r>
              <a:rPr lang="en-GB" sz="4400" dirty="0"/>
              <a:t>iniquitous patterns .........LET IT GO</a:t>
            </a:r>
            <a:r>
              <a:rPr lang="en-GB" sz="4400" dirty="0" smtClean="0"/>
              <a:t>!!!</a:t>
            </a:r>
          </a:p>
          <a:p>
            <a:pPr>
              <a:spcBef>
                <a:spcPts val="1200"/>
              </a:spcBef>
            </a:pPr>
            <a:r>
              <a:rPr lang="en-GB" sz="4400" dirty="0" smtClean="0"/>
              <a:t>Your negative blood-line </a:t>
            </a:r>
            <a:r>
              <a:rPr lang="en-GB" sz="4400" dirty="0"/>
              <a:t>influences .........LET IT GO!!!</a:t>
            </a:r>
          </a:p>
          <a:p>
            <a:pPr>
              <a:spcBef>
                <a:spcPts val="1200"/>
              </a:spcBef>
            </a:pPr>
            <a:r>
              <a:rPr lang="en-GB" sz="4400" dirty="0" smtClean="0"/>
              <a:t>Your genetic seed-line records </a:t>
            </a:r>
            <a:r>
              <a:rPr lang="en-GB" sz="4400" dirty="0"/>
              <a:t>.........LET IT GO</a:t>
            </a:r>
            <a:r>
              <a:rPr lang="en-GB" sz="4400" dirty="0" smtClean="0"/>
              <a:t>!!!</a:t>
            </a:r>
            <a:endParaRPr lang="en-GB" sz="4400" dirty="0"/>
          </a:p>
        </p:txBody>
      </p:sp>
    </p:spTree>
    <p:extLst>
      <p:ext uri="{BB962C8B-B14F-4D97-AF65-F5344CB8AC3E}">
        <p14:creationId xmlns:p14="http://schemas.microsoft.com/office/powerpoint/2010/main" val="41527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Review 2013</a:t>
            </a:r>
          </a:p>
        </p:txBody>
      </p:sp>
      <p:sp>
        <p:nvSpPr>
          <p:cNvPr id="3" name="Content Placeholder 2"/>
          <p:cNvSpPr>
            <a:spLocks noGrp="1"/>
          </p:cNvSpPr>
          <p:nvPr>
            <p:ph idx="1"/>
          </p:nvPr>
        </p:nvSpPr>
        <p:spPr>
          <a:xfrm>
            <a:off x="0" y="836712"/>
            <a:ext cx="9144000" cy="6021288"/>
          </a:xfrm>
        </p:spPr>
        <p:txBody>
          <a:bodyPr>
            <a:normAutofit fontScale="92500"/>
          </a:bodyPr>
          <a:lstStyle/>
          <a:p>
            <a:pPr>
              <a:spcBef>
                <a:spcPts val="1200"/>
              </a:spcBef>
            </a:pPr>
            <a:r>
              <a:rPr lang="en-GB" sz="4400" dirty="0" smtClean="0"/>
              <a:t>Your </a:t>
            </a:r>
            <a:r>
              <a:rPr lang="en-GB" sz="4400" dirty="0"/>
              <a:t>slave identity .........LET IT GO</a:t>
            </a:r>
            <a:r>
              <a:rPr lang="en-GB" sz="4400" dirty="0" smtClean="0"/>
              <a:t>!!!</a:t>
            </a:r>
          </a:p>
          <a:p>
            <a:pPr>
              <a:spcBef>
                <a:spcPts val="1200"/>
              </a:spcBef>
            </a:pPr>
            <a:r>
              <a:rPr lang="en-GB" sz="4400" dirty="0" smtClean="0"/>
              <a:t>Your </a:t>
            </a:r>
            <a:r>
              <a:rPr lang="en-GB" sz="4400" dirty="0"/>
              <a:t>slavery mindset .........LET IT GO</a:t>
            </a:r>
            <a:r>
              <a:rPr lang="en-GB" sz="4400" dirty="0" smtClean="0"/>
              <a:t>!!!</a:t>
            </a:r>
          </a:p>
          <a:p>
            <a:pPr>
              <a:spcBef>
                <a:spcPts val="1200"/>
              </a:spcBef>
            </a:pPr>
            <a:r>
              <a:rPr lang="en-GB" sz="4400" dirty="0" smtClean="0"/>
              <a:t>Your old </a:t>
            </a:r>
            <a:r>
              <a:rPr lang="en-GB" sz="4400" dirty="0"/>
              <a:t>religious mindsets .........LET IT GO</a:t>
            </a:r>
            <a:r>
              <a:rPr lang="en-GB" sz="4400" dirty="0" smtClean="0"/>
              <a:t>!!!</a:t>
            </a:r>
          </a:p>
          <a:p>
            <a:pPr>
              <a:spcBef>
                <a:spcPts val="1200"/>
              </a:spcBef>
            </a:pPr>
            <a:r>
              <a:rPr lang="en-GB" sz="4400" dirty="0" smtClean="0"/>
              <a:t>Your old </a:t>
            </a:r>
            <a:r>
              <a:rPr lang="en-GB" sz="4400" dirty="0"/>
              <a:t>earthly methods .........LET IT GO</a:t>
            </a:r>
            <a:r>
              <a:rPr lang="en-GB" sz="4400" dirty="0" smtClean="0"/>
              <a:t>!!!</a:t>
            </a:r>
            <a:endParaRPr lang="en-GB" sz="4400" dirty="0"/>
          </a:p>
          <a:p>
            <a:pPr>
              <a:spcBef>
                <a:spcPts val="1200"/>
              </a:spcBef>
            </a:pPr>
            <a:r>
              <a:rPr lang="en-GB" sz="4400" dirty="0" smtClean="0"/>
              <a:t>Your own </a:t>
            </a:r>
            <a:r>
              <a:rPr lang="en-GB" sz="4400" dirty="0" smtClean="0"/>
              <a:t>cy</a:t>
            </a:r>
            <a:r>
              <a:rPr lang="en-GB" sz="4400" dirty="0" smtClean="0"/>
              <a:t>nicism</a:t>
            </a:r>
            <a:r>
              <a:rPr lang="en-GB" sz="4400" dirty="0" smtClean="0"/>
              <a:t>, scepticism, </a:t>
            </a:r>
            <a:r>
              <a:rPr lang="en-GB" sz="4400" dirty="0"/>
              <a:t>criticism judgmentalism .........LET IT </a:t>
            </a:r>
          </a:p>
        </p:txBody>
      </p:sp>
    </p:spTree>
    <p:extLst>
      <p:ext uri="{BB962C8B-B14F-4D97-AF65-F5344CB8AC3E}">
        <p14:creationId xmlns:p14="http://schemas.microsoft.com/office/powerpoint/2010/main" val="299295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498" name="Rectangle 2"/>
          <p:cNvSpPr>
            <a:spLocks noGrp="1" noChangeArrowheads="1"/>
          </p:cNvSpPr>
          <p:nvPr>
            <p:ph type="title"/>
          </p:nvPr>
        </p:nvSpPr>
        <p:spPr/>
        <p:txBody>
          <a:bodyPr/>
          <a:lstStyle/>
          <a:p>
            <a:r>
              <a:rPr lang="en-GB" dirty="0"/>
              <a:t>Review 2013</a:t>
            </a:r>
          </a:p>
        </p:txBody>
      </p:sp>
      <p:sp>
        <p:nvSpPr>
          <p:cNvPr id="1130499" name="Rectangle 3"/>
          <p:cNvSpPr>
            <a:spLocks noGrp="1" noChangeArrowheads="1"/>
          </p:cNvSpPr>
          <p:nvPr>
            <p:ph type="body" idx="1"/>
          </p:nvPr>
        </p:nvSpPr>
        <p:spPr>
          <a:xfrm>
            <a:off x="0" y="980728"/>
            <a:ext cx="9144000" cy="5877272"/>
          </a:xfrm>
        </p:spPr>
        <p:txBody>
          <a:bodyPr>
            <a:normAutofit/>
          </a:bodyPr>
          <a:lstStyle/>
          <a:p>
            <a:r>
              <a:rPr lang="en-GB" sz="3400" dirty="0"/>
              <a:t>If you're feeling depressed and stressed .........LET IT GO!!!</a:t>
            </a:r>
          </a:p>
          <a:p>
            <a:r>
              <a:rPr lang="en-GB" sz="3400" dirty="0"/>
              <a:t>If there is a particular situation that you are so used to handling yourself and God is saying "take your hands off of it," then you need to...... LET IT GO!!!</a:t>
            </a:r>
          </a:p>
          <a:p>
            <a:r>
              <a:rPr lang="en-GB" sz="3400" dirty="0"/>
              <a:t>Let the past be the past. Forget the former things. GOD is doing a new thing for </a:t>
            </a:r>
            <a:r>
              <a:rPr lang="en-GB" sz="3400" dirty="0" smtClean="0"/>
              <a:t>2014!!!</a:t>
            </a:r>
            <a:endParaRPr lang="en-GB" sz="3400" dirty="0"/>
          </a:p>
          <a:p>
            <a:r>
              <a:rPr lang="en-GB" sz="3400" dirty="0"/>
              <a:t>LET IT GO!!!</a:t>
            </a:r>
          </a:p>
          <a:p>
            <a:r>
              <a:rPr lang="en-GB" sz="3400" dirty="0"/>
              <a:t>"The Battle is the Lord's!"</a:t>
            </a:r>
          </a:p>
        </p:txBody>
      </p:sp>
    </p:spTree>
    <p:extLst>
      <p:ext uri="{BB962C8B-B14F-4D97-AF65-F5344CB8AC3E}">
        <p14:creationId xmlns:p14="http://schemas.microsoft.com/office/powerpoint/2010/main" val="39207302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570" name="Rectangle 2"/>
          <p:cNvSpPr>
            <a:spLocks noGrp="1" noChangeArrowheads="1"/>
          </p:cNvSpPr>
          <p:nvPr>
            <p:ph type="title"/>
          </p:nvPr>
        </p:nvSpPr>
        <p:spPr/>
        <p:txBody>
          <a:bodyPr/>
          <a:lstStyle/>
          <a:p>
            <a:r>
              <a:rPr lang="en-GB" dirty="0">
                <a:effectLst>
                  <a:outerShdw blurRad="38100" dist="38100" dir="2700000" algn="tl">
                    <a:srgbClr val="000000"/>
                  </a:outerShdw>
                </a:effectLst>
              </a:rPr>
              <a:t>Destiny 2014</a:t>
            </a:r>
            <a:endParaRPr lang="en-GB" dirty="0"/>
          </a:p>
        </p:txBody>
      </p:sp>
      <p:sp>
        <p:nvSpPr>
          <p:cNvPr id="1133571" name="Rectangle 3"/>
          <p:cNvSpPr>
            <a:spLocks noGrp="1" noChangeArrowheads="1"/>
          </p:cNvSpPr>
          <p:nvPr>
            <p:ph type="body" idx="1"/>
          </p:nvPr>
        </p:nvSpPr>
        <p:spPr>
          <a:xfrm>
            <a:off x="0" y="1052736"/>
            <a:ext cx="9144000" cy="5805264"/>
          </a:xfrm>
        </p:spPr>
        <p:txBody>
          <a:bodyPr>
            <a:noAutofit/>
          </a:bodyPr>
          <a:lstStyle/>
          <a:p>
            <a:pPr>
              <a:spcBef>
                <a:spcPts val="1200"/>
              </a:spcBef>
            </a:pPr>
            <a:r>
              <a:rPr lang="en-GB" sz="3800" dirty="0"/>
              <a:t>Your identity in God … GRAB HOLD OF IT</a:t>
            </a:r>
            <a:r>
              <a:rPr lang="en-GB" sz="3800" dirty="0" smtClean="0"/>
              <a:t>!!!</a:t>
            </a:r>
            <a:endParaRPr lang="en-GB" sz="3800" dirty="0"/>
          </a:p>
          <a:p>
            <a:pPr>
              <a:spcBef>
                <a:spcPts val="1200"/>
              </a:spcBef>
            </a:pPr>
            <a:r>
              <a:rPr lang="en-GB" sz="3800" dirty="0"/>
              <a:t>Your destiny in God…. GRAB HOLD OF IT</a:t>
            </a:r>
            <a:r>
              <a:rPr lang="en-GB" sz="3800" dirty="0" smtClean="0"/>
              <a:t>!!!</a:t>
            </a:r>
            <a:endParaRPr lang="en-GB" sz="3800" dirty="0"/>
          </a:p>
          <a:p>
            <a:pPr>
              <a:spcBef>
                <a:spcPts val="1200"/>
              </a:spcBef>
            </a:pPr>
            <a:r>
              <a:rPr lang="en-GB" sz="3800" dirty="0"/>
              <a:t>Who you are in Christ…. GRAB HOLD OF IT</a:t>
            </a:r>
            <a:r>
              <a:rPr lang="en-GB" sz="3800" dirty="0" smtClean="0"/>
              <a:t>!!!</a:t>
            </a:r>
            <a:endParaRPr lang="en-GB" sz="3800" dirty="0"/>
          </a:p>
          <a:p>
            <a:pPr>
              <a:spcBef>
                <a:spcPts val="1200"/>
              </a:spcBef>
            </a:pPr>
            <a:r>
              <a:rPr lang="en-GB" sz="3800" dirty="0"/>
              <a:t>The plan and purpose for your life….GRAB HOLD OF IT!!!</a:t>
            </a:r>
          </a:p>
          <a:p>
            <a:pPr>
              <a:spcBef>
                <a:spcPts val="1200"/>
              </a:spcBef>
            </a:pPr>
            <a:r>
              <a:rPr lang="en-GB" sz="3800" dirty="0"/>
              <a:t>Your inheritance in God….. GRAB HOLD OF IT!!!</a:t>
            </a:r>
          </a:p>
        </p:txBody>
      </p:sp>
    </p:spTree>
    <p:extLst>
      <p:ext uri="{BB962C8B-B14F-4D97-AF65-F5344CB8AC3E}">
        <p14:creationId xmlns:p14="http://schemas.microsoft.com/office/powerpoint/2010/main" val="5738830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714" name="Rectangle 2"/>
          <p:cNvSpPr>
            <a:spLocks noGrp="1" noChangeArrowheads="1"/>
          </p:cNvSpPr>
          <p:nvPr>
            <p:ph type="title"/>
          </p:nvPr>
        </p:nvSpPr>
        <p:spPr/>
        <p:txBody>
          <a:bodyPr/>
          <a:lstStyle/>
          <a:p>
            <a:r>
              <a:rPr lang="en-GB" dirty="0">
                <a:effectLst>
                  <a:outerShdw blurRad="38100" dist="38100" dir="2700000" algn="tl">
                    <a:srgbClr val="000000"/>
                  </a:outerShdw>
                </a:effectLst>
              </a:rPr>
              <a:t>Destiny 2014</a:t>
            </a:r>
            <a:endParaRPr lang="en-GB" dirty="0"/>
          </a:p>
        </p:txBody>
      </p:sp>
      <p:sp>
        <p:nvSpPr>
          <p:cNvPr id="1139715" name="Rectangle 3"/>
          <p:cNvSpPr>
            <a:spLocks noGrp="1" noChangeArrowheads="1"/>
          </p:cNvSpPr>
          <p:nvPr>
            <p:ph type="body" idx="1"/>
          </p:nvPr>
        </p:nvSpPr>
        <p:spPr>
          <a:xfrm>
            <a:off x="0" y="1052513"/>
            <a:ext cx="9144000" cy="5805487"/>
          </a:xfrm>
        </p:spPr>
        <p:txBody>
          <a:bodyPr/>
          <a:lstStyle/>
          <a:p>
            <a:pPr>
              <a:spcBef>
                <a:spcPts val="2400"/>
              </a:spcBef>
            </a:pPr>
            <a:r>
              <a:rPr lang="en-GB" sz="3600" dirty="0"/>
              <a:t>Your spiritual gifts…….. GRAB HOLD OF IT!!!</a:t>
            </a:r>
          </a:p>
          <a:p>
            <a:pPr>
              <a:spcBef>
                <a:spcPts val="2400"/>
              </a:spcBef>
            </a:pPr>
            <a:r>
              <a:rPr lang="en-GB" sz="3600" dirty="0"/>
              <a:t>The Fruit of the Spirit…… GRAB HOLD OF IT!!!</a:t>
            </a:r>
          </a:p>
          <a:p>
            <a:pPr>
              <a:spcBef>
                <a:spcPts val="2400"/>
              </a:spcBef>
            </a:pPr>
            <a:r>
              <a:rPr lang="en-GB" sz="3600" dirty="0"/>
              <a:t>Your blessing….. GRAB HOLD OF IT!!!</a:t>
            </a:r>
          </a:p>
          <a:p>
            <a:pPr>
              <a:spcBef>
                <a:spcPts val="2400"/>
              </a:spcBef>
            </a:pPr>
            <a:r>
              <a:rPr lang="en-GB" sz="3600" dirty="0"/>
              <a:t>Your forgiveness….. GRAB HOLD OF IT!!!</a:t>
            </a:r>
          </a:p>
          <a:p>
            <a:pPr>
              <a:spcBef>
                <a:spcPts val="2400"/>
              </a:spcBef>
            </a:pPr>
            <a:r>
              <a:rPr lang="en-GB" sz="3600" dirty="0"/>
              <a:t>Your healing….. GRAB HOLD OF IT!!!</a:t>
            </a:r>
          </a:p>
          <a:p>
            <a:pPr>
              <a:spcBef>
                <a:spcPts val="2400"/>
              </a:spcBef>
            </a:pPr>
            <a:r>
              <a:rPr lang="en-GB" sz="3600" dirty="0"/>
              <a:t>Your peace….. GRAB HOLD OF IT!!!</a:t>
            </a:r>
          </a:p>
        </p:txBody>
      </p:sp>
    </p:spTree>
    <p:extLst>
      <p:ext uri="{BB962C8B-B14F-4D97-AF65-F5344CB8AC3E}">
        <p14:creationId xmlns:p14="http://schemas.microsoft.com/office/powerpoint/2010/main" val="318309664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4" name="Rectangle 2"/>
          <p:cNvSpPr>
            <a:spLocks noGrp="1" noChangeArrowheads="1"/>
          </p:cNvSpPr>
          <p:nvPr>
            <p:ph type="title"/>
          </p:nvPr>
        </p:nvSpPr>
        <p:spPr/>
        <p:txBody>
          <a:bodyPr/>
          <a:lstStyle/>
          <a:p>
            <a:r>
              <a:rPr lang="en-GB" dirty="0">
                <a:effectLst>
                  <a:outerShdw blurRad="38100" dist="38100" dir="2700000" algn="tl">
                    <a:srgbClr val="000000"/>
                  </a:outerShdw>
                </a:effectLst>
              </a:rPr>
              <a:t>Destiny 2014</a:t>
            </a:r>
            <a:endParaRPr lang="en-GB" dirty="0"/>
          </a:p>
        </p:txBody>
      </p:sp>
      <p:sp>
        <p:nvSpPr>
          <p:cNvPr id="1134595" name="Rectangle 3"/>
          <p:cNvSpPr>
            <a:spLocks noGrp="1" noChangeArrowheads="1"/>
          </p:cNvSpPr>
          <p:nvPr>
            <p:ph type="body" idx="1"/>
          </p:nvPr>
        </p:nvSpPr>
        <p:spPr>
          <a:xfrm>
            <a:off x="0" y="1052513"/>
            <a:ext cx="9144000" cy="5805487"/>
          </a:xfrm>
        </p:spPr>
        <p:txBody>
          <a:bodyPr>
            <a:normAutofit/>
          </a:bodyPr>
          <a:lstStyle/>
          <a:p>
            <a:pPr>
              <a:spcBef>
                <a:spcPts val="1800"/>
              </a:spcBef>
            </a:pPr>
            <a:r>
              <a:rPr lang="en-GB" sz="4000" dirty="0"/>
              <a:t>Your joy….. GRAB HOLD OF IT!!!</a:t>
            </a:r>
          </a:p>
          <a:p>
            <a:pPr>
              <a:spcBef>
                <a:spcPts val="1800"/>
              </a:spcBef>
            </a:pPr>
            <a:r>
              <a:rPr lang="en-GB" sz="4000" dirty="0"/>
              <a:t>Your access to God….. GRAB HOLD OF IT!!!</a:t>
            </a:r>
          </a:p>
          <a:p>
            <a:pPr>
              <a:spcBef>
                <a:spcPts val="1800"/>
              </a:spcBef>
            </a:pPr>
            <a:r>
              <a:rPr lang="en-GB" sz="4000" dirty="0"/>
              <a:t>Your debt cancellation….. GRAB HOLD OF IT!!!</a:t>
            </a:r>
          </a:p>
          <a:p>
            <a:pPr>
              <a:spcBef>
                <a:spcPts val="1800"/>
              </a:spcBef>
            </a:pPr>
            <a:r>
              <a:rPr lang="en-GB" sz="4000" dirty="0"/>
              <a:t>Your financial blessing….. GRAB HOLD OF IT!!!</a:t>
            </a:r>
          </a:p>
        </p:txBody>
      </p:sp>
    </p:spTree>
    <p:extLst>
      <p:ext uri="{BB962C8B-B14F-4D97-AF65-F5344CB8AC3E}">
        <p14:creationId xmlns:p14="http://schemas.microsoft.com/office/powerpoint/2010/main" val="84208761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618" name="Rectangle 2"/>
          <p:cNvSpPr>
            <a:spLocks noGrp="1" noChangeArrowheads="1"/>
          </p:cNvSpPr>
          <p:nvPr>
            <p:ph type="title"/>
          </p:nvPr>
        </p:nvSpPr>
        <p:spPr/>
        <p:txBody>
          <a:bodyPr/>
          <a:lstStyle/>
          <a:p>
            <a:r>
              <a:rPr lang="en-GB" dirty="0">
                <a:effectLst>
                  <a:outerShdw blurRad="38100" dist="38100" dir="2700000" algn="tl">
                    <a:srgbClr val="000000"/>
                  </a:outerShdw>
                </a:effectLst>
              </a:rPr>
              <a:t>Destiny 2014</a:t>
            </a:r>
            <a:endParaRPr lang="en-GB" dirty="0"/>
          </a:p>
        </p:txBody>
      </p:sp>
      <p:sp>
        <p:nvSpPr>
          <p:cNvPr id="1135619" name="Rectangle 3"/>
          <p:cNvSpPr>
            <a:spLocks noGrp="1" noChangeArrowheads="1"/>
          </p:cNvSpPr>
          <p:nvPr>
            <p:ph type="body" idx="1"/>
          </p:nvPr>
        </p:nvSpPr>
        <p:spPr/>
        <p:txBody>
          <a:bodyPr>
            <a:normAutofit/>
          </a:bodyPr>
          <a:lstStyle/>
          <a:p>
            <a:pPr>
              <a:spcBef>
                <a:spcPts val="3000"/>
              </a:spcBef>
            </a:pPr>
            <a:r>
              <a:rPr lang="en-GB" sz="3200" dirty="0"/>
              <a:t>Your breakthrough in God….. GRAB HOLD OF IT!!!</a:t>
            </a:r>
          </a:p>
          <a:p>
            <a:pPr>
              <a:spcBef>
                <a:spcPts val="3000"/>
              </a:spcBef>
            </a:pPr>
            <a:r>
              <a:rPr lang="en-GB" sz="3200" dirty="0"/>
              <a:t>Your relationship with God….. GRAB HOLD OF IT!!!</a:t>
            </a:r>
          </a:p>
          <a:p>
            <a:pPr>
              <a:spcBef>
                <a:spcPts val="3000"/>
              </a:spcBef>
            </a:pPr>
            <a:r>
              <a:rPr lang="en-GB" sz="3200" dirty="0"/>
              <a:t>Your intimacy with God…… GRAB HOLD OF IT!!!</a:t>
            </a:r>
          </a:p>
          <a:p>
            <a:pPr>
              <a:spcBef>
                <a:spcPts val="3000"/>
              </a:spcBef>
            </a:pPr>
            <a:r>
              <a:rPr lang="en-GB" sz="3200" dirty="0"/>
              <a:t>Your anointing with the Holy Spirit…. GRAB HOLD OF IT!!!</a:t>
            </a:r>
          </a:p>
          <a:p>
            <a:pPr>
              <a:spcBef>
                <a:spcPts val="3000"/>
              </a:spcBef>
            </a:pPr>
            <a:r>
              <a:rPr lang="en-GB" sz="3200" dirty="0"/>
              <a:t>God's love for you…... GRAB HOLD OF IT!!!</a:t>
            </a:r>
          </a:p>
        </p:txBody>
      </p:sp>
    </p:spTree>
    <p:extLst>
      <p:ext uri="{BB962C8B-B14F-4D97-AF65-F5344CB8AC3E}">
        <p14:creationId xmlns:p14="http://schemas.microsoft.com/office/powerpoint/2010/main" val="6329515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42" name="Rectangle 2"/>
          <p:cNvSpPr>
            <a:spLocks noGrp="1" noChangeArrowheads="1"/>
          </p:cNvSpPr>
          <p:nvPr>
            <p:ph type="title"/>
          </p:nvPr>
        </p:nvSpPr>
        <p:spPr/>
        <p:txBody>
          <a:bodyPr/>
          <a:lstStyle/>
          <a:p>
            <a:r>
              <a:rPr lang="en-GB" dirty="0"/>
              <a:t>Review 2013</a:t>
            </a:r>
          </a:p>
        </p:txBody>
      </p:sp>
      <p:sp>
        <p:nvSpPr>
          <p:cNvPr id="1136643" name="Rectangle 3"/>
          <p:cNvSpPr>
            <a:spLocks noGrp="1" noChangeArrowheads="1"/>
          </p:cNvSpPr>
          <p:nvPr>
            <p:ph type="body" idx="1"/>
          </p:nvPr>
        </p:nvSpPr>
        <p:spPr/>
        <p:txBody>
          <a:bodyPr/>
          <a:lstStyle/>
          <a:p>
            <a:pPr>
              <a:spcBef>
                <a:spcPts val="2400"/>
              </a:spcBef>
            </a:pPr>
            <a:r>
              <a:rPr lang="en-GB" sz="3600" dirty="0"/>
              <a:t>Your heavenly encounters…... GRAB HOLD OF IT</a:t>
            </a:r>
            <a:r>
              <a:rPr lang="en-GB" sz="3600" dirty="0" smtClean="0"/>
              <a:t>!!!</a:t>
            </a:r>
          </a:p>
          <a:p>
            <a:pPr>
              <a:spcBef>
                <a:spcPts val="2400"/>
              </a:spcBef>
            </a:pPr>
            <a:r>
              <a:rPr lang="en-GB" sz="3600" dirty="0" smtClean="0"/>
              <a:t>Your heavenly mountain thrones</a:t>
            </a:r>
            <a:r>
              <a:rPr lang="en-GB" sz="3600" dirty="0"/>
              <a:t>…... GRAB HOLD OF IT</a:t>
            </a:r>
            <a:r>
              <a:rPr lang="en-GB" sz="3600" dirty="0" smtClean="0"/>
              <a:t>!!!</a:t>
            </a:r>
            <a:endParaRPr lang="en-GB" sz="3600" dirty="0"/>
          </a:p>
          <a:p>
            <a:pPr>
              <a:spcBef>
                <a:spcPts val="2400"/>
              </a:spcBef>
            </a:pPr>
            <a:r>
              <a:rPr lang="en-GB" sz="3600" dirty="0"/>
              <a:t>Your kingdom authority….. GRAB HOLD OF IT!!!</a:t>
            </a:r>
          </a:p>
          <a:p>
            <a:pPr>
              <a:spcBef>
                <a:spcPts val="2400"/>
              </a:spcBef>
            </a:pPr>
            <a:r>
              <a:rPr lang="en-GB" sz="3600" dirty="0"/>
              <a:t>Your access into heavenly courts….. GRAB HOLD OF IT!!!</a:t>
            </a:r>
          </a:p>
          <a:p>
            <a:endParaRPr lang="en-GB" dirty="0"/>
          </a:p>
          <a:p>
            <a:endParaRPr lang="en-GB" dirty="0"/>
          </a:p>
        </p:txBody>
      </p:sp>
    </p:spTree>
    <p:extLst>
      <p:ext uri="{BB962C8B-B14F-4D97-AF65-F5344CB8AC3E}">
        <p14:creationId xmlns:p14="http://schemas.microsoft.com/office/powerpoint/2010/main" val="18475483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1215"/>
            <a:ext cx="8784976" cy="994123"/>
          </a:xfrm>
        </p:spPr>
        <p:txBody>
          <a:bodyPr>
            <a:normAutofit/>
          </a:bodyPr>
          <a:lstStyle/>
          <a:p>
            <a:r>
              <a:rPr lang="en-GB" sz="6000" dirty="0" smtClean="0">
                <a:effectLst>
                  <a:outerShdw blurRad="38100" dist="38100" dir="2700000" algn="tl">
                    <a:srgbClr val="000000"/>
                  </a:outerShdw>
                </a:effectLst>
              </a:rPr>
              <a:t>Destiny 2014</a:t>
            </a:r>
            <a:endParaRPr lang="en-GB" sz="6000" dirty="0">
              <a:effectLst>
                <a:outerShdw blurRad="38100" dist="38100" dir="2700000" algn="tl">
                  <a:srgbClr val="000000"/>
                </a:outerShdw>
              </a:effectLst>
            </a:endParaRPr>
          </a:p>
        </p:txBody>
      </p:sp>
      <p:sp>
        <p:nvSpPr>
          <p:cNvPr id="3" name="Content Placeholder 2"/>
          <p:cNvSpPr>
            <a:spLocks noGrp="1"/>
          </p:cNvSpPr>
          <p:nvPr>
            <p:ph idx="1"/>
          </p:nvPr>
        </p:nvSpPr>
        <p:spPr>
          <a:xfrm>
            <a:off x="0" y="1196752"/>
            <a:ext cx="9144000" cy="5661248"/>
          </a:xfrm>
        </p:spPr>
        <p:txBody>
          <a:bodyPr/>
          <a:lstStyle/>
          <a:p>
            <a:r>
              <a:rPr lang="en-GB" dirty="0" smtClean="0"/>
              <a:t>Your identity </a:t>
            </a:r>
            <a:r>
              <a:rPr lang="en-GB" dirty="0"/>
              <a:t>as Lords….. GRAB HOLD OF IT</a:t>
            </a:r>
            <a:r>
              <a:rPr lang="en-GB" dirty="0" smtClean="0"/>
              <a:t>!!!</a:t>
            </a:r>
          </a:p>
          <a:p>
            <a:r>
              <a:rPr lang="en-GB" dirty="0" smtClean="0"/>
              <a:t>Your identity </a:t>
            </a:r>
            <a:r>
              <a:rPr lang="en-GB" dirty="0"/>
              <a:t>as kings….. GRAB HOLD OF IT</a:t>
            </a:r>
            <a:r>
              <a:rPr lang="en-GB" dirty="0" smtClean="0"/>
              <a:t>!!!</a:t>
            </a:r>
          </a:p>
          <a:p>
            <a:r>
              <a:rPr lang="en-GB" dirty="0" smtClean="0"/>
              <a:t>Your identity </a:t>
            </a:r>
            <a:r>
              <a:rPr lang="en-GB" dirty="0"/>
              <a:t>as sons….. GRAB HOLD OF IT</a:t>
            </a:r>
            <a:r>
              <a:rPr lang="en-GB" dirty="0" smtClean="0"/>
              <a:t>!!!</a:t>
            </a:r>
          </a:p>
          <a:p>
            <a:r>
              <a:rPr lang="en-GB" dirty="0" smtClean="0"/>
              <a:t>The choice to hold on or let go is yours</a:t>
            </a:r>
          </a:p>
          <a:p>
            <a:r>
              <a:rPr lang="en-GB" dirty="0" smtClean="0"/>
              <a:t>The choice to embrace the new is yours</a:t>
            </a:r>
            <a:endParaRPr lang="en-GB" dirty="0"/>
          </a:p>
          <a:p>
            <a:endParaRPr lang="en-GB" dirty="0"/>
          </a:p>
        </p:txBody>
      </p:sp>
    </p:spTree>
    <p:extLst>
      <p:ext uri="{BB962C8B-B14F-4D97-AF65-F5344CB8AC3E}">
        <p14:creationId xmlns:p14="http://schemas.microsoft.com/office/powerpoint/2010/main" val="1162738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Review 2013</a:t>
            </a:r>
          </a:p>
        </p:txBody>
      </p:sp>
      <p:sp>
        <p:nvSpPr>
          <p:cNvPr id="3" name="Content Placeholder 2"/>
          <p:cNvSpPr>
            <a:spLocks noGrp="1"/>
          </p:cNvSpPr>
          <p:nvPr>
            <p:ph idx="1"/>
          </p:nvPr>
        </p:nvSpPr>
        <p:spPr>
          <a:xfrm>
            <a:off x="0" y="836712"/>
            <a:ext cx="9144000" cy="6021288"/>
          </a:xfrm>
        </p:spPr>
        <p:txBody>
          <a:bodyPr>
            <a:normAutofit/>
          </a:bodyPr>
          <a:lstStyle/>
          <a:p>
            <a:pPr>
              <a:spcBef>
                <a:spcPts val="1200"/>
              </a:spcBef>
            </a:pPr>
            <a:r>
              <a:rPr lang="en-GB" sz="4800" dirty="0" smtClean="0"/>
              <a:t>You </a:t>
            </a:r>
            <a:r>
              <a:rPr lang="en-GB" sz="4800" dirty="0"/>
              <a:t>have been invited to know the real Me so that you can be forerunners of the glory </a:t>
            </a:r>
            <a:r>
              <a:rPr lang="en-GB" sz="4800" dirty="0" smtClean="0"/>
              <a:t>presence.</a:t>
            </a:r>
          </a:p>
          <a:p>
            <a:pPr>
              <a:spcBef>
                <a:spcPts val="1200"/>
              </a:spcBef>
            </a:pPr>
            <a:r>
              <a:rPr lang="en-GB" sz="4800" dirty="0" smtClean="0"/>
              <a:t>You </a:t>
            </a:r>
            <a:r>
              <a:rPr lang="en-GB" sz="4800" dirty="0"/>
              <a:t>will see angels on assignments amongst you and the cloud of witnesses will descend and start to appear. </a:t>
            </a:r>
          </a:p>
        </p:txBody>
      </p:sp>
    </p:spTree>
    <p:extLst>
      <p:ext uri="{BB962C8B-B14F-4D97-AF65-F5344CB8AC3E}">
        <p14:creationId xmlns:p14="http://schemas.microsoft.com/office/powerpoint/2010/main" val="4223964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Review 2013</a:t>
            </a:r>
          </a:p>
        </p:txBody>
      </p:sp>
      <p:sp>
        <p:nvSpPr>
          <p:cNvPr id="3" name="Content Placeholder 2"/>
          <p:cNvSpPr>
            <a:spLocks noGrp="1"/>
          </p:cNvSpPr>
          <p:nvPr>
            <p:ph idx="1"/>
          </p:nvPr>
        </p:nvSpPr>
        <p:spPr>
          <a:xfrm>
            <a:off x="0" y="836712"/>
            <a:ext cx="9144000" cy="6021288"/>
          </a:xfrm>
        </p:spPr>
        <p:txBody>
          <a:bodyPr>
            <a:normAutofit/>
          </a:bodyPr>
          <a:lstStyle/>
          <a:p>
            <a:pPr>
              <a:spcBef>
                <a:spcPts val="1200"/>
              </a:spcBef>
            </a:pPr>
            <a:r>
              <a:rPr lang="en-GB" sz="5400" dirty="0"/>
              <a:t>Your regional authority will spread out and </a:t>
            </a:r>
            <a:r>
              <a:rPr lang="en-GB" sz="5400" dirty="0" smtClean="0"/>
              <a:t>new government </a:t>
            </a:r>
            <a:r>
              <a:rPr lang="en-GB" sz="5400" dirty="0"/>
              <a:t>will be formed. </a:t>
            </a:r>
            <a:endParaRPr lang="en-GB" sz="5400" dirty="0" smtClean="0"/>
          </a:p>
          <a:p>
            <a:pPr>
              <a:spcBef>
                <a:spcPts val="1200"/>
              </a:spcBef>
            </a:pPr>
            <a:r>
              <a:rPr lang="en-GB" sz="5400" dirty="0"/>
              <a:t>I am going to give you </a:t>
            </a:r>
            <a:r>
              <a:rPr lang="en-GB" sz="5400" dirty="0">
                <a:solidFill>
                  <a:srgbClr val="FFFF00"/>
                </a:solidFill>
              </a:rPr>
              <a:t>access to higher courts and higher thrones</a:t>
            </a:r>
            <a:r>
              <a:rPr lang="en-GB" sz="5400" dirty="0"/>
              <a:t>. </a:t>
            </a:r>
          </a:p>
        </p:txBody>
      </p:sp>
    </p:spTree>
    <p:extLst>
      <p:ext uri="{BB962C8B-B14F-4D97-AF65-F5344CB8AC3E}">
        <p14:creationId xmlns:p14="http://schemas.microsoft.com/office/powerpoint/2010/main" val="60035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Vision Destiny 2014">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eme1">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Vision Destiny 2014</Template>
  <TotalTime>8229</TotalTime>
  <Words>3772</Words>
  <Application>Microsoft Office PowerPoint</Application>
  <PresentationFormat>On-screen Show (4:3)</PresentationFormat>
  <Paragraphs>363</Paragraphs>
  <Slides>78</Slides>
  <Notes>0</Notes>
  <HiddenSlides>0</HiddenSlides>
  <MMClips>0</MMClips>
  <ScaleCrop>false</ScaleCrop>
  <HeadingPairs>
    <vt:vector size="4" baseType="variant">
      <vt:variant>
        <vt:lpstr>Theme</vt:lpstr>
      </vt:variant>
      <vt:variant>
        <vt:i4>3</vt:i4>
      </vt:variant>
      <vt:variant>
        <vt:lpstr>Slide Titles</vt:lpstr>
      </vt:variant>
      <vt:variant>
        <vt:i4>78</vt:i4>
      </vt:variant>
    </vt:vector>
  </HeadingPairs>
  <TitlesOfParts>
    <vt:vector size="81" baseType="lpstr">
      <vt:lpstr>Vision Destiny 2014</vt:lpstr>
      <vt:lpstr>Default Design</vt:lpstr>
      <vt:lpstr>Theme1</vt:lpstr>
      <vt:lpstr>Review 2013</vt:lpstr>
      <vt:lpstr>Review 2013</vt:lpstr>
      <vt:lpstr>PowerPoint Presentation</vt:lpstr>
      <vt:lpstr>Review 2013</vt:lpstr>
      <vt:lpstr>Review 2013</vt:lpstr>
      <vt:lpstr>Review 2013</vt:lpstr>
      <vt:lpstr>Review 2013</vt:lpstr>
      <vt:lpstr>Review 2013</vt:lpstr>
      <vt:lpstr>Review 2013</vt:lpstr>
      <vt:lpstr>Review 2013</vt:lpstr>
      <vt:lpstr>Review 2013</vt:lpstr>
      <vt:lpstr>Review 2013</vt:lpstr>
      <vt:lpstr>Review 2013</vt:lpstr>
      <vt:lpstr>Review 2013</vt:lpstr>
      <vt:lpstr>Review 2013</vt:lpstr>
      <vt:lpstr>Review 2013</vt:lpstr>
      <vt:lpstr>Review 2013</vt:lpstr>
      <vt:lpstr>Review 2013</vt:lpstr>
      <vt:lpstr>Review 2013</vt:lpstr>
      <vt:lpstr>Review 2013</vt:lpstr>
      <vt:lpstr>Review 2013</vt:lpstr>
      <vt:lpstr>Review 2013</vt:lpstr>
      <vt:lpstr>Review 2013</vt:lpstr>
      <vt:lpstr>PowerPoint Presentation</vt:lpstr>
      <vt:lpstr>Review 2013</vt:lpstr>
      <vt:lpstr>Review 2013</vt:lpstr>
      <vt:lpstr>Review 2013</vt:lpstr>
      <vt:lpstr>Review 2013</vt:lpstr>
      <vt:lpstr>Review 2013</vt:lpstr>
      <vt:lpstr>Review 2013</vt:lpstr>
      <vt:lpstr>Review 2013</vt:lpstr>
      <vt:lpstr>Review 2013</vt:lpstr>
      <vt:lpstr>Review 2013</vt:lpstr>
      <vt:lpstr>Review 2013</vt:lpstr>
      <vt:lpstr>Review 2013</vt:lpstr>
      <vt:lpstr>Review 2013</vt:lpstr>
      <vt:lpstr>Review 2013</vt:lpstr>
      <vt:lpstr>Review 2013</vt:lpstr>
      <vt:lpstr>Review 2013</vt:lpstr>
      <vt:lpstr>Review 2013</vt:lpstr>
      <vt:lpstr>Review 2013</vt:lpstr>
      <vt:lpstr>Review 2013</vt:lpstr>
      <vt:lpstr>Vision Destiny 2014</vt:lpstr>
      <vt:lpstr>Vision Destiny 2014</vt:lpstr>
      <vt:lpstr>Vision Destiny 2014</vt:lpstr>
      <vt:lpstr>Review 2013</vt:lpstr>
      <vt:lpstr>Review 2013</vt:lpstr>
      <vt:lpstr>Review 2013</vt:lpstr>
      <vt:lpstr>Review 2013</vt:lpstr>
      <vt:lpstr>Review 2013</vt:lpstr>
      <vt:lpstr>Review 2013</vt:lpstr>
      <vt:lpstr>freedomarc.wordpress.com</vt:lpstr>
      <vt:lpstr>freedomarc.wordpress.com</vt:lpstr>
      <vt:lpstr>freedomarc.wordpress.com</vt:lpstr>
      <vt:lpstr>YouTube channel www.youtube.com/user/MikeParsonsFreedomAR</vt:lpstr>
      <vt:lpstr>PowerPoint Presentation</vt:lpstr>
      <vt:lpstr>PowerPoint Presentation</vt:lpstr>
      <vt:lpstr>Review 2013</vt:lpstr>
      <vt:lpstr>Review 2013</vt:lpstr>
      <vt:lpstr>Review 2013</vt:lpstr>
      <vt:lpstr>Review 2013</vt:lpstr>
      <vt:lpstr>Review 2013</vt:lpstr>
      <vt:lpstr>Review 2013</vt:lpstr>
      <vt:lpstr>Review 2013</vt:lpstr>
      <vt:lpstr>Review 2013</vt:lpstr>
      <vt:lpstr>Review 2013</vt:lpstr>
      <vt:lpstr>Review 2013</vt:lpstr>
      <vt:lpstr>Review 2013</vt:lpstr>
      <vt:lpstr>Review 2013</vt:lpstr>
      <vt:lpstr>Review 2013</vt:lpstr>
      <vt:lpstr>Review 2013</vt:lpstr>
      <vt:lpstr>Review 2013</vt:lpstr>
      <vt:lpstr>Destiny 2014</vt:lpstr>
      <vt:lpstr>Destiny 2014</vt:lpstr>
      <vt:lpstr>Destiny 2014</vt:lpstr>
      <vt:lpstr>Destiny 2014</vt:lpstr>
      <vt:lpstr>Review 2013</vt:lpstr>
      <vt:lpstr>Destiny 2014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 Destiny 2014</dc:title>
  <dc:creator>Mike Parsons</dc:creator>
  <cp:lastModifiedBy>Mike Parsons</cp:lastModifiedBy>
  <cp:revision>67</cp:revision>
  <dcterms:created xsi:type="dcterms:W3CDTF">2013-12-16T10:14:34Z</dcterms:created>
  <dcterms:modified xsi:type="dcterms:W3CDTF">2013-12-29T13:39:54Z</dcterms:modified>
</cp:coreProperties>
</file>