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10" r:id="rId3"/>
  </p:sldMasterIdLst>
  <p:notesMasterIdLst>
    <p:notesMasterId r:id="rId60"/>
  </p:notesMasterIdLst>
  <p:handoutMasterIdLst>
    <p:handoutMasterId r:id="rId61"/>
  </p:handoutMasterIdLst>
  <p:sldIdLst>
    <p:sldId id="731" r:id="rId4"/>
    <p:sldId id="730" r:id="rId5"/>
    <p:sldId id="729" r:id="rId6"/>
    <p:sldId id="719" r:id="rId7"/>
    <p:sldId id="663" r:id="rId8"/>
    <p:sldId id="733" r:id="rId9"/>
    <p:sldId id="748" r:id="rId10"/>
    <p:sldId id="662" r:id="rId11"/>
    <p:sldId id="665" r:id="rId12"/>
    <p:sldId id="712" r:id="rId13"/>
    <p:sldId id="713" r:id="rId14"/>
    <p:sldId id="714" r:id="rId15"/>
    <p:sldId id="717" r:id="rId16"/>
    <p:sldId id="746" r:id="rId17"/>
    <p:sldId id="737" r:id="rId18"/>
    <p:sldId id="751" r:id="rId19"/>
    <p:sldId id="705" r:id="rId20"/>
    <p:sldId id="706" r:id="rId21"/>
    <p:sldId id="747" r:id="rId22"/>
    <p:sldId id="742" r:id="rId23"/>
    <p:sldId id="749" r:id="rId24"/>
    <p:sldId id="646" r:id="rId25"/>
    <p:sldId id="661" r:id="rId26"/>
    <p:sldId id="726" r:id="rId27"/>
    <p:sldId id="711" r:id="rId28"/>
    <p:sldId id="668" r:id="rId29"/>
    <p:sldId id="669" r:id="rId30"/>
    <p:sldId id="664" r:id="rId31"/>
    <p:sldId id="710" r:id="rId32"/>
    <p:sldId id="704" r:id="rId33"/>
    <p:sldId id="750" r:id="rId34"/>
    <p:sldId id="666" r:id="rId35"/>
    <p:sldId id="672" r:id="rId36"/>
    <p:sldId id="673" r:id="rId37"/>
    <p:sldId id="674" r:id="rId38"/>
    <p:sldId id="675" r:id="rId39"/>
    <p:sldId id="676" r:id="rId40"/>
    <p:sldId id="677" r:id="rId41"/>
    <p:sldId id="652" r:id="rId42"/>
    <p:sldId id="703" r:id="rId43"/>
    <p:sldId id="656" r:id="rId44"/>
    <p:sldId id="655" r:id="rId45"/>
    <p:sldId id="657" r:id="rId46"/>
    <p:sldId id="658" r:id="rId47"/>
    <p:sldId id="743" r:id="rId48"/>
    <p:sldId id="739" r:id="rId49"/>
    <p:sldId id="707" r:id="rId50"/>
    <p:sldId id="708" r:id="rId51"/>
    <p:sldId id="740" r:id="rId52"/>
    <p:sldId id="741" r:id="rId53"/>
    <p:sldId id="679" r:id="rId54"/>
    <p:sldId id="680" r:id="rId55"/>
    <p:sldId id="745" r:id="rId56"/>
    <p:sldId id="735" r:id="rId57"/>
    <p:sldId id="752" r:id="rId58"/>
    <p:sldId id="753" r:id="rId5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303"/>
    <a:srgbClr val="E4721C"/>
    <a:srgbClr val="FF9900"/>
    <a:srgbClr val="0DA35F"/>
    <a:srgbClr val="873A96"/>
    <a:srgbClr val="AE4D12"/>
    <a:srgbClr val="FF0000"/>
    <a:srgbClr val="00A800"/>
    <a:srgbClr val="2304A8"/>
    <a:srgbClr val="122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62" autoAdjust="0"/>
    <p:restoredTop sz="94684" autoAdjust="0"/>
  </p:normalViewPr>
  <p:slideViewPr>
    <p:cSldViewPr>
      <p:cViewPr varScale="1">
        <p:scale>
          <a:sx n="70" d="100"/>
          <a:sy n="70" d="100"/>
        </p:scale>
        <p:origin x="-3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314FC60-744E-47E3-89F2-E3076A91BE9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9B1952B-E0F9-4A58-8D17-2E2F8E31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30B8D99-27C8-4019-9521-CCCA8C4852D2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D8284F4-1915-402E-AF08-05F104AB9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8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8B117-815C-4B94-85BD-847D5542A592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5918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39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E96A-56CF-4259-8B18-5B206606B45A}" type="slidenum">
              <a:rPr lang="en-GB" smtClean="0">
                <a:solidFill>
                  <a:prstClr val="black"/>
                </a:solidFill>
              </a:rPr>
              <a:pPr/>
              <a:t>43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1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94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7" y="58011"/>
            <a:ext cx="8784976" cy="994123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635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048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42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357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07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8418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19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58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216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317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173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 dirty="0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091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12/11/2014</a:t>
            </a:fld>
            <a:endParaRPr lang="en-US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srgbClr val="000000"/>
                </a:solidFill>
                <a:ea typeface="ＭＳ Ｐゴシック" pitchFamily="-108" charset="-128"/>
              </a:rPr>
              <a:pPr/>
              <a:t>‹#›</a:t>
            </a:fld>
            <a:endParaRPr lang="en-US" dirty="0">
              <a:solidFill>
                <a:srgbClr val="000000">
                  <a:shade val="50000"/>
                </a:srgbClr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172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04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23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5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37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2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342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46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20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754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997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11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3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510588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194175" cy="496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597400" y="1125538"/>
            <a:ext cx="4194175" cy="496728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4C90296-183A-4C40-A2EF-8A3F1883E50F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3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3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4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1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0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D114-C5C2-4645-A0B7-509F7F8465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335C-26C5-4F57-8F0D-6678EB125B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388" y="46136"/>
            <a:ext cx="8784976" cy="9941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7200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11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rgbClr val="FFFF00"/>
        </a:buClr>
        <a:buSzPct val="120000"/>
        <a:buFont typeface="Arial" pitchFamily="34" charset="0"/>
        <a:buChar char="•"/>
        <a:defRPr sz="4000" kern="1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8684-CD62-4C70-A16D-44AA42D7A8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B575-C15E-4178-92B0-6023A262C0C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8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 lnSpcReduction="10000"/>
          </a:bodyPr>
          <a:lstStyle/>
          <a:p>
            <a:r>
              <a:rPr lang="en-GB" sz="4400" dirty="0" smtClean="0"/>
              <a:t>Over the last months we have begun to engage with God’s presence in the heavenly tabernacle</a:t>
            </a:r>
          </a:p>
          <a:p>
            <a:r>
              <a:rPr lang="en-GB" sz="4400" dirty="0" err="1" smtClean="0"/>
              <a:t>Yod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r>
              <a:rPr lang="en-GB" sz="4400" dirty="0" smtClean="0"/>
              <a:t> </a:t>
            </a:r>
            <a:r>
              <a:rPr lang="en-GB" sz="4400" dirty="0" err="1" smtClean="0"/>
              <a:t>Vav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r>
              <a:rPr lang="en-GB" sz="4400" dirty="0" smtClean="0"/>
              <a:t> YHVY</a:t>
            </a:r>
          </a:p>
          <a:p>
            <a:r>
              <a:rPr lang="en-GB" sz="4400" dirty="0" smtClean="0"/>
              <a:t>There has been an increased engagement with flags, colours, prophetic acts etc.</a:t>
            </a:r>
            <a:endParaRPr lang="en-GB" sz="4400" dirty="0" smtClean="0"/>
          </a:p>
          <a:p>
            <a:r>
              <a:rPr lang="en-GB" sz="4400" dirty="0" smtClean="0"/>
              <a:t>We are engaging with the 7 spirits of God</a:t>
            </a:r>
          </a:p>
          <a:p>
            <a:r>
              <a:rPr lang="en-GB" sz="4400" dirty="0" smtClean="0"/>
              <a:t>We are engaging with the 4 faces of God</a:t>
            </a:r>
          </a:p>
          <a:p>
            <a:r>
              <a:rPr lang="en-GB" sz="4400" dirty="0" smtClean="0"/>
              <a:t>We are engaging with the 4 angels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684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r>
              <a:rPr lang="en-GB" sz="4400" dirty="0" smtClean="0"/>
              <a:t>3 x 3 = 9 complete number</a:t>
            </a:r>
          </a:p>
          <a:p>
            <a:r>
              <a:rPr lang="en-GB" sz="4400" dirty="0" smtClean="0"/>
              <a:t>2 x9 =18 1+8 =9</a:t>
            </a:r>
          </a:p>
          <a:p>
            <a:r>
              <a:rPr lang="en-GB" sz="4400" dirty="0" smtClean="0"/>
              <a:t>3 x 9=27 2+7=9</a:t>
            </a:r>
          </a:p>
          <a:p>
            <a:r>
              <a:rPr lang="en-GB" sz="4400" dirty="0" smtClean="0"/>
              <a:t>9 stones covering </a:t>
            </a:r>
            <a:r>
              <a:rPr lang="en-GB" sz="4400" dirty="0"/>
              <a:t>L</a:t>
            </a:r>
            <a:r>
              <a:rPr lang="en-GB" sz="4400" dirty="0" smtClean="0"/>
              <a:t>ucifer the light bearers body as he stood as covering cherub</a:t>
            </a:r>
          </a:p>
          <a:p>
            <a:r>
              <a:rPr lang="en-GB" sz="4400" dirty="0" smtClean="0"/>
              <a:t>12 stones on High Priests breastplate</a:t>
            </a:r>
          </a:p>
          <a:p>
            <a:r>
              <a:rPr lang="en-GB" sz="4400" dirty="0" smtClean="0"/>
              <a:t>9 + 3 =12 heaven and earth in harmony and fullness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94084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What is a reflection on earth of the heavenly mountain?</a:t>
            </a:r>
            <a:endParaRPr lang="en-GB" sz="4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688878" y="2434624"/>
            <a:ext cx="2986136" cy="1539089"/>
            <a:chOff x="2254312" y="2434624"/>
            <a:chExt cx="2986136" cy="1539089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2254312" y="2434624"/>
              <a:ext cx="1439501" cy="1539089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3693814" y="2434624"/>
              <a:ext cx="1546634" cy="1504385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 rot="10800000">
            <a:off x="2688878" y="5005053"/>
            <a:ext cx="2986136" cy="1539089"/>
            <a:chOff x="2254312" y="2434624"/>
            <a:chExt cx="2986136" cy="1539089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2254312" y="2434624"/>
              <a:ext cx="1439501" cy="1539089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693814" y="2434624"/>
              <a:ext cx="1546634" cy="1504385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82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4469E-6 L -1.66667E-6 -0.160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661629" y="1484784"/>
            <a:ext cx="3138939" cy="2243227"/>
            <a:chOff x="2635311" y="2660961"/>
            <a:chExt cx="2986137" cy="1539089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2635311" y="2660961"/>
              <a:ext cx="1439501" cy="1539089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4074812" y="2660961"/>
              <a:ext cx="1546634" cy="1504385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35311" y="4149501"/>
              <a:ext cx="2986137" cy="34704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627784" y="4161572"/>
            <a:ext cx="3214708" cy="2147748"/>
            <a:chOff x="2627784" y="4740993"/>
            <a:chExt cx="2993660" cy="1539089"/>
          </a:xfrm>
        </p:grpSpPr>
        <p:grpSp>
          <p:nvGrpSpPr>
            <p:cNvPr id="20" name="Group 19"/>
            <p:cNvGrpSpPr/>
            <p:nvPr/>
          </p:nvGrpSpPr>
          <p:grpSpPr>
            <a:xfrm>
              <a:off x="2635311" y="4740993"/>
              <a:ext cx="2986133" cy="1539089"/>
              <a:chOff x="2635311" y="4740993"/>
              <a:chExt cx="2986133" cy="153908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10800000" flipH="1">
                <a:off x="4181943" y="4740993"/>
                <a:ext cx="1439501" cy="1539089"/>
              </a:xfrm>
              <a:prstGeom prst="line">
                <a:avLst/>
              </a:prstGeom>
              <a:ln w="63500" cmpd="sng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635311" y="4775697"/>
                <a:ext cx="1546632" cy="1469681"/>
              </a:xfrm>
              <a:prstGeom prst="line">
                <a:avLst/>
              </a:prstGeom>
              <a:ln w="63500" cmpd="sng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flipH="1">
              <a:off x="2627784" y="4758328"/>
              <a:ext cx="2986137" cy="34704"/>
            </a:xfrm>
            <a:prstGeom prst="line">
              <a:avLst/>
            </a:prstGeom>
            <a:ln w="635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54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11265 L 0.00226 -0.27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80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699972" y="1835733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Heavenly</a:t>
            </a:r>
            <a:br>
              <a:rPr lang="en-GB" sz="2800" dirty="0" smtClean="0">
                <a:solidFill>
                  <a:prstClr val="white"/>
                </a:solidFill>
              </a:rPr>
            </a:br>
            <a:r>
              <a:rPr lang="en-GB" sz="2800" dirty="0" smtClean="0">
                <a:solidFill>
                  <a:prstClr val="white"/>
                </a:solidFill>
              </a:rPr>
              <a:t>Tabernacle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Holy of Holies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Arc of God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88640"/>
            <a:ext cx="1008292" cy="1440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North 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Man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Priest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HEI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229200"/>
            <a:ext cx="1080120" cy="1440160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10000"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South </a:t>
            </a:r>
          </a:p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Ox</a:t>
            </a:r>
          </a:p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Prophet</a:t>
            </a:r>
          </a:p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HEI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2792651"/>
            <a:ext cx="792088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East 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Lion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King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YOD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2792650"/>
            <a:ext cx="1008112" cy="16444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West 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Eagle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Apostle</a:t>
            </a:r>
          </a:p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VAV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4584" y="5223519"/>
            <a:ext cx="1931831" cy="365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Transformation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3518"/>
            <a:ext cx="1800200" cy="3657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Refining Fire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908720"/>
            <a:ext cx="1296144" cy="7755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Winds of Change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984864"/>
            <a:ext cx="1800200" cy="786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Sound of many waters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860032" y="404664"/>
            <a:ext cx="0" cy="1160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5896" y="5229200"/>
            <a:ext cx="0" cy="11438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84168" y="4437112"/>
            <a:ext cx="140415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043608" y="2636912"/>
            <a:ext cx="144016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40042" y="184482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99972" y="3457369"/>
            <a:ext cx="4318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364088" y="3459038"/>
            <a:ext cx="57588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292442" y="4499670"/>
            <a:ext cx="0" cy="576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3397922" y="2843644"/>
            <a:ext cx="24033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prstClr val="white"/>
                </a:solidFill>
              </a:rPr>
              <a:t>Reflection of heaven on earth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851721" y="489446"/>
            <a:ext cx="1152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Heaven</a:t>
            </a:r>
          </a:p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51128" y="5796201"/>
            <a:ext cx="17501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Down</a:t>
            </a:r>
          </a:p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Under Earth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27984" y="1412776"/>
            <a:ext cx="0" cy="4032448"/>
          </a:xfrm>
          <a:prstGeom prst="line">
            <a:avLst/>
          </a:prstGeom>
          <a:ln w="889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223317" y="3374329"/>
            <a:ext cx="4752528" cy="9292"/>
          </a:xfrm>
          <a:prstGeom prst="line">
            <a:avLst/>
          </a:prstGeom>
          <a:ln w="889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13444" y="2061109"/>
            <a:ext cx="5029079" cy="2645023"/>
          </a:xfrm>
          <a:prstGeom prst="line">
            <a:avLst/>
          </a:prstGeom>
          <a:ln w="889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7164287" y="3189663"/>
            <a:ext cx="13681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Fro &amp; Out</a:t>
            </a:r>
            <a:endParaRPr lang="en-GB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946242" y="3157397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To  &amp; In </a:t>
            </a:r>
            <a:endParaRPr lang="en-GB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6926704" y="1648428"/>
            <a:ext cx="13901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>
                <a:solidFill>
                  <a:srgbClr val="FF0000"/>
                </a:solidFill>
              </a:rPr>
              <a:t>B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ackwards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81759" y="4824348"/>
            <a:ext cx="13901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Forwards</a:t>
            </a:r>
          </a:p>
        </p:txBody>
      </p:sp>
    </p:spTree>
    <p:extLst>
      <p:ext uri="{BB962C8B-B14F-4D97-AF65-F5344CB8AC3E}">
        <p14:creationId xmlns:p14="http://schemas.microsoft.com/office/powerpoint/2010/main" val="21862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  <p:bldP spid="20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 rot="268968">
            <a:off x="2125944" y="1723651"/>
            <a:ext cx="4156031" cy="4071981"/>
            <a:chOff x="2914397" y="2064835"/>
            <a:chExt cx="3054702" cy="3071255"/>
          </a:xfrm>
        </p:grpSpPr>
        <p:sp>
          <p:nvSpPr>
            <p:cNvPr id="3" name="Rectangle 2"/>
            <p:cNvSpPr>
              <a:spLocks noChangeAspect="1"/>
            </p:cNvSpPr>
            <p:nvPr/>
          </p:nvSpPr>
          <p:spPr>
            <a:xfrm rot="2700000">
              <a:off x="3361748" y="2506780"/>
              <a:ext cx="2160000" cy="2160000"/>
            </a:xfrm>
            <a:prstGeom prst="rect">
              <a:avLst/>
            </a:prstGeom>
            <a:solidFill>
              <a:srgbClr val="39198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444396" y="2064835"/>
              <a:ext cx="0" cy="30712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914397" y="3600462"/>
              <a:ext cx="30547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21031141">
            <a:off x="2417002" y="1966349"/>
            <a:ext cx="3574815" cy="3508676"/>
            <a:chOff x="4781600" y="3936839"/>
            <a:chExt cx="3315055" cy="3315056"/>
          </a:xfrm>
        </p:grpSpPr>
        <p:sp>
          <p:nvSpPr>
            <p:cNvPr id="14" name="Rectangle 13"/>
            <p:cNvSpPr>
              <a:spLocks noChangeAspect="1"/>
            </p:cNvSpPr>
            <p:nvPr/>
          </p:nvSpPr>
          <p:spPr>
            <a:xfrm rot="5400000">
              <a:off x="5004128" y="4149080"/>
              <a:ext cx="2880000" cy="2880000"/>
            </a:xfrm>
            <a:prstGeom prst="rect">
              <a:avLst/>
            </a:prstGeom>
            <a:solidFill>
              <a:srgbClr val="00B0F0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68859">
              <a:off x="4781600" y="4464770"/>
              <a:ext cx="3315055" cy="23084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68859" flipV="1">
              <a:off x="5285087" y="3936839"/>
              <a:ext cx="2381395" cy="3315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109654">
            <a:off x="2618473" y="2250989"/>
            <a:ext cx="3170972" cy="2963615"/>
            <a:chOff x="626071" y="4365104"/>
            <a:chExt cx="2179691" cy="2160000"/>
          </a:xfrm>
        </p:grpSpPr>
        <p:sp>
          <p:nvSpPr>
            <p:cNvPr id="5" name="Rectangle 4"/>
            <p:cNvSpPr>
              <a:spLocks noChangeAspect="1"/>
            </p:cNvSpPr>
            <p:nvPr/>
          </p:nvSpPr>
          <p:spPr>
            <a:xfrm rot="5400000">
              <a:off x="645762" y="4365104"/>
              <a:ext cx="2160000" cy="21600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40306" y="4365104"/>
              <a:ext cx="2131494" cy="215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26071" y="4365104"/>
              <a:ext cx="2178071" cy="215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454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699972" y="1835733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Heavenly</a:t>
            </a:r>
            <a:br>
              <a:rPr lang="en-GB" sz="2800" dirty="0" smtClean="0">
                <a:solidFill>
                  <a:prstClr val="white"/>
                </a:solidFill>
              </a:rPr>
            </a:br>
            <a:r>
              <a:rPr lang="en-GB" sz="2800" dirty="0" smtClean="0">
                <a:solidFill>
                  <a:prstClr val="white"/>
                </a:solidFill>
              </a:rPr>
              <a:t>Tabernacle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Holy of Holies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Arc of God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525" y="2564905"/>
            <a:ext cx="1656454" cy="19347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North 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Man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Priest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HEI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3639" y="2287432"/>
            <a:ext cx="1476164" cy="2005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South 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Ox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Prophet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HEI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83809"/>
            <a:ext cx="1124598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East 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Lion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King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YOD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5916" y="5213538"/>
            <a:ext cx="1404156" cy="13838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West 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Eagle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Apostle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VAV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0330" y="5229200"/>
            <a:ext cx="2568094" cy="4320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Transformation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030676"/>
            <a:ext cx="2124416" cy="6305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Refining Fire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254" y="998027"/>
            <a:ext cx="1830013" cy="10523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Winds of Change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977238"/>
            <a:ext cx="2160240" cy="14436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Sound of many waters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076056" y="538662"/>
            <a:ext cx="0" cy="1160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5896" y="5229200"/>
            <a:ext cx="0" cy="11438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129420" y="4544592"/>
            <a:ext cx="140415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043608" y="2459455"/>
            <a:ext cx="144016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40042" y="184482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99972" y="3457369"/>
            <a:ext cx="4318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364088" y="3459038"/>
            <a:ext cx="57588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292442" y="4499670"/>
            <a:ext cx="0" cy="576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9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The four faces of God are represented by the 4 living creatures around His throne</a:t>
            </a:r>
          </a:p>
          <a:p>
            <a:r>
              <a:rPr lang="en-GB" sz="4400" dirty="0" smtClean="0"/>
              <a:t>The 4 faces manifest around the arc when we interact with them and engage the </a:t>
            </a:r>
            <a:r>
              <a:rPr lang="en-GB" sz="4400" dirty="0" err="1" smtClean="0"/>
              <a:t>Yod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r>
              <a:rPr lang="en-GB" sz="4400" dirty="0" smtClean="0"/>
              <a:t> </a:t>
            </a:r>
            <a:r>
              <a:rPr lang="en-GB" sz="4400" dirty="0" err="1" smtClean="0"/>
              <a:t>Vav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endParaRPr lang="en-GB" sz="4400" dirty="0" smtClean="0"/>
          </a:p>
          <a:p>
            <a:r>
              <a:rPr lang="en-GB" sz="4400" dirty="0" smtClean="0"/>
              <a:t>We can look into them and step into them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294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lnSpcReduction="10000"/>
          </a:bodyPr>
          <a:lstStyle/>
          <a:p>
            <a:r>
              <a:rPr lang="en-GB" sz="4400" dirty="0" smtClean="0"/>
              <a:t>The 4 faces </a:t>
            </a:r>
            <a:r>
              <a:rPr lang="en-GB" sz="4400" dirty="0" smtClean="0"/>
              <a:t>are aligned according to the compass</a:t>
            </a:r>
          </a:p>
          <a:p>
            <a:r>
              <a:rPr lang="en-GB" sz="4400" dirty="0" smtClean="0"/>
              <a:t>Governmental aspects of God and His kingdom</a:t>
            </a:r>
            <a:endParaRPr lang="en-GB" sz="4400" dirty="0" smtClean="0"/>
          </a:p>
          <a:p>
            <a:r>
              <a:rPr lang="en-GB" sz="4400" dirty="0" smtClean="0"/>
              <a:t>East Lion – Kingly</a:t>
            </a:r>
          </a:p>
          <a:p>
            <a:r>
              <a:rPr lang="en-GB" sz="4400" dirty="0" smtClean="0"/>
              <a:t>South Ox – Prophetic</a:t>
            </a:r>
          </a:p>
          <a:p>
            <a:r>
              <a:rPr lang="en-GB" sz="4400" dirty="0" smtClean="0"/>
              <a:t>West Eagle – Apostolic</a:t>
            </a:r>
          </a:p>
          <a:p>
            <a:r>
              <a:rPr lang="en-GB" sz="4400" dirty="0" smtClean="0"/>
              <a:t>North Man - Priestly 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40455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unched Tape 18"/>
          <p:cNvSpPr/>
          <p:nvPr/>
        </p:nvSpPr>
        <p:spPr>
          <a:xfrm>
            <a:off x="3708150" y="5558302"/>
            <a:ext cx="1368152" cy="1245207"/>
          </a:xfrm>
          <a:prstGeom prst="flowChartPunchedTape">
            <a:avLst/>
          </a:prstGeom>
          <a:solidFill>
            <a:srgbClr val="873A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Punched Tape 2"/>
          <p:cNvSpPr/>
          <p:nvPr/>
        </p:nvSpPr>
        <p:spPr>
          <a:xfrm>
            <a:off x="3708150" y="920679"/>
            <a:ext cx="1368152" cy="1245207"/>
          </a:xfrm>
          <a:prstGeom prst="flowChartPunchedTape">
            <a:avLst/>
          </a:prstGeom>
          <a:solidFill>
            <a:srgbClr val="E472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ln>
                <a:solidFill>
                  <a:schemeClr val="accent1">
                    <a:shade val="50000"/>
                    <a:shade val="80000"/>
                    <a:lumMod val="90000"/>
                  </a:schemeClr>
                </a:solidFill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 bwMode="auto">
          <a:xfrm>
            <a:off x="4197490" y="1383343"/>
            <a:ext cx="389471" cy="389471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0" t="-961" r="-5282" b="961"/>
          <a:stretch/>
        </p:blipFill>
        <p:spPr bwMode="auto">
          <a:xfrm>
            <a:off x="4127211" y="6024221"/>
            <a:ext cx="394905" cy="31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lowchart: Punched Tape 13"/>
          <p:cNvSpPr/>
          <p:nvPr/>
        </p:nvSpPr>
        <p:spPr>
          <a:xfrm>
            <a:off x="6631492" y="3258646"/>
            <a:ext cx="1368152" cy="1245207"/>
          </a:xfrm>
          <a:prstGeom prst="flowChartPunchedTape">
            <a:avLst/>
          </a:prstGeom>
          <a:solidFill>
            <a:srgbClr val="EB9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" descr="C:\Users\Mike\AppData\Local\Microsoft\Windows\INetCache\IE\A6LE9B71\MC9001838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585" y="3687090"/>
            <a:ext cx="378793" cy="38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owchart: Punched Tape 17"/>
          <p:cNvSpPr/>
          <p:nvPr/>
        </p:nvSpPr>
        <p:spPr>
          <a:xfrm>
            <a:off x="1068812" y="3258647"/>
            <a:ext cx="1368152" cy="1245207"/>
          </a:xfrm>
          <a:prstGeom prst="flowChartPunchedTape">
            <a:avLst/>
          </a:prstGeom>
          <a:solidFill>
            <a:srgbClr val="0DA3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22760" y="3699804"/>
            <a:ext cx="260255" cy="3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4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The heavenly tabernacle is strongly linked with the Order of Melchizedek or Joshua Generation</a:t>
            </a:r>
          </a:p>
          <a:p>
            <a:r>
              <a:rPr lang="en-GB" sz="4400" dirty="0" err="1" smtClean="0"/>
              <a:t>Heb</a:t>
            </a:r>
            <a:r>
              <a:rPr lang="en-GB" sz="4400" dirty="0"/>
              <a:t> </a:t>
            </a:r>
            <a:r>
              <a:rPr lang="en-GB" sz="4400" dirty="0" smtClean="0"/>
              <a:t>6:19-20 .. one </a:t>
            </a:r>
            <a:r>
              <a:rPr lang="en-GB" sz="4400" dirty="0"/>
              <a:t>which enters within the veil</a:t>
            </a:r>
            <a:r>
              <a:rPr lang="en-GB" sz="4400" dirty="0" smtClean="0"/>
              <a:t>, 20 </a:t>
            </a:r>
            <a:r>
              <a:rPr lang="en-GB" sz="4400" dirty="0"/>
              <a:t>where Jesus has entered as a forerunner for us, having become a high priest forever according to the </a:t>
            </a:r>
            <a:r>
              <a:rPr lang="en-GB" sz="4400" dirty="0">
                <a:solidFill>
                  <a:srgbClr val="FFFF00"/>
                </a:solidFill>
              </a:rPr>
              <a:t>order of Melchizedek</a:t>
            </a:r>
            <a:r>
              <a:rPr lang="en-GB" sz="4400" dirty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651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Autofit/>
          </a:bodyPr>
          <a:lstStyle/>
          <a:p>
            <a:pPr>
              <a:spcBef>
                <a:spcPts val="1200"/>
              </a:spcBef>
            </a:pPr>
            <a:r>
              <a:rPr lang="en-GB" sz="4500" dirty="0" smtClean="0"/>
              <a:t>The </a:t>
            </a:r>
            <a:r>
              <a:rPr lang="en-GB" sz="4500" dirty="0" smtClean="0"/>
              <a:t>faces </a:t>
            </a:r>
            <a:r>
              <a:rPr lang="en-GB" sz="4500" dirty="0" smtClean="0"/>
              <a:t>form </a:t>
            </a:r>
            <a:r>
              <a:rPr lang="en-GB" sz="4500" dirty="0" smtClean="0"/>
              <a:t>arcs </a:t>
            </a:r>
            <a:r>
              <a:rPr lang="en-GB" sz="4500" dirty="0"/>
              <a:t>of agreement </a:t>
            </a:r>
            <a:r>
              <a:rPr lang="en-GB" sz="4500" dirty="0" smtClean="0"/>
              <a:t>between themselves for </a:t>
            </a:r>
            <a:r>
              <a:rPr lang="en-GB" sz="4500" dirty="0" smtClean="0"/>
              <a:t>government and windows </a:t>
            </a:r>
            <a:r>
              <a:rPr lang="en-GB" sz="4500" dirty="0" smtClean="0"/>
              <a:t>of engagement to open</a:t>
            </a:r>
          </a:p>
          <a:p>
            <a:pPr>
              <a:spcBef>
                <a:spcPts val="1200"/>
              </a:spcBef>
            </a:pPr>
            <a:r>
              <a:rPr lang="en-GB" sz="4500" dirty="0" smtClean="0"/>
              <a:t>The 4 angels are in this spiritual realm</a:t>
            </a:r>
          </a:p>
          <a:p>
            <a:pPr>
              <a:spcBef>
                <a:spcPts val="1200"/>
              </a:spcBef>
            </a:pPr>
            <a:r>
              <a:rPr lang="en-GB" sz="4500" dirty="0" smtClean="0"/>
              <a:t>The 4 in heaven and 4 on earth form an arc of agreement between heaven and earth</a:t>
            </a:r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34438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unched Tape 18"/>
          <p:cNvSpPr/>
          <p:nvPr/>
        </p:nvSpPr>
        <p:spPr>
          <a:xfrm>
            <a:off x="6588224" y="4869161"/>
            <a:ext cx="1800200" cy="1707260"/>
          </a:xfrm>
          <a:prstGeom prst="flowChartPunchedTape">
            <a:avLst/>
          </a:prstGeom>
          <a:gradFill flip="none" rotWithShape="1">
            <a:gsLst>
              <a:gs pos="69000">
                <a:schemeClr val="accent5"/>
              </a:gs>
              <a:gs pos="44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Punched Tape 2"/>
          <p:cNvSpPr/>
          <p:nvPr/>
        </p:nvSpPr>
        <p:spPr>
          <a:xfrm>
            <a:off x="611560" y="1268759"/>
            <a:ext cx="1944216" cy="2016225"/>
          </a:xfrm>
          <a:prstGeom prst="flowChartPunchedTape">
            <a:avLst/>
          </a:prstGeom>
          <a:gradFill flip="none" rotWithShape="1">
            <a:gsLst>
              <a:gs pos="76000">
                <a:srgbClr val="FF0000"/>
              </a:gs>
              <a:gs pos="45000">
                <a:srgbClr val="FF99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</a:t>
            </a:r>
            <a:r>
              <a:rPr lang="en-GB" dirty="0" err="1">
                <a:ln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  <a:r>
              <a:rPr lang="en-GB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Flowchart: Punched Tape 13"/>
          <p:cNvSpPr/>
          <p:nvPr/>
        </p:nvSpPr>
        <p:spPr>
          <a:xfrm>
            <a:off x="6588224" y="1299364"/>
            <a:ext cx="1800200" cy="1769596"/>
          </a:xfrm>
          <a:prstGeom prst="flowChartPunchedTape">
            <a:avLst/>
          </a:prstGeom>
          <a:gradFill flip="none" rotWithShape="1">
            <a:gsLst>
              <a:gs pos="80000">
                <a:srgbClr val="0070C0"/>
              </a:gs>
              <a:gs pos="47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unched Tape 17"/>
          <p:cNvSpPr/>
          <p:nvPr/>
        </p:nvSpPr>
        <p:spPr>
          <a:xfrm>
            <a:off x="611560" y="4869162"/>
            <a:ext cx="1944216" cy="1533238"/>
          </a:xfrm>
          <a:prstGeom prst="flowChartPunchedTape">
            <a:avLst/>
          </a:prstGeom>
          <a:gradFill flip="none" rotWithShape="1">
            <a:gsLst>
              <a:gs pos="69000">
                <a:srgbClr val="FF0000"/>
              </a:gs>
              <a:gs pos="34000">
                <a:srgbClr val="0070C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/>
              <a:t>John 1:51 And He *said to him, “Truly, truly, I say to you, you will see the heavens opened and the angels of God ascending and descending on the Son of Man.”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/>
              <a:t>John 3:13 And yet no one has ever gone up to heaven, but there is One Who has come down from heaven—the Son of Man [Himself], Who is (dwells, has His home) in heaven.</a:t>
            </a:r>
          </a:p>
        </p:txBody>
      </p:sp>
    </p:spTree>
    <p:extLst>
      <p:ext uri="{BB962C8B-B14F-4D97-AF65-F5344CB8AC3E}">
        <p14:creationId xmlns:p14="http://schemas.microsoft.com/office/powerpoint/2010/main" val="32684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err="1" smtClean="0"/>
              <a:t>Heb</a:t>
            </a:r>
            <a:r>
              <a:rPr lang="en-GB" sz="4400" dirty="0"/>
              <a:t> 6:19 This hope we have as an anchor of the soul, a hope both sure and steadfast and one which enters </a:t>
            </a:r>
            <a:r>
              <a:rPr lang="en-GB" sz="4400" dirty="0">
                <a:solidFill>
                  <a:srgbClr val="FFFF00"/>
                </a:solidFill>
              </a:rPr>
              <a:t>within the veil</a:t>
            </a:r>
            <a:r>
              <a:rPr lang="en-GB" sz="4400" dirty="0"/>
              <a:t>, 20 where Jesus has entered as a </a:t>
            </a:r>
            <a:r>
              <a:rPr lang="en-GB" sz="4400" dirty="0">
                <a:solidFill>
                  <a:srgbClr val="FFFF00"/>
                </a:solidFill>
              </a:rPr>
              <a:t>forerunner for us</a:t>
            </a:r>
            <a:r>
              <a:rPr lang="en-GB" sz="4400" dirty="0"/>
              <a:t>, having become a high priest forever according to the order of Melchizedek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4925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err="1" smtClean="0"/>
              <a:t>Heb</a:t>
            </a:r>
            <a:r>
              <a:rPr lang="en-GB" sz="4400" dirty="0" smtClean="0"/>
              <a:t> 10:19 Therefore, brethren, since </a:t>
            </a:r>
            <a:r>
              <a:rPr lang="en-GB" sz="4400" dirty="0" smtClean="0">
                <a:solidFill>
                  <a:srgbClr val="FFFF00"/>
                </a:solidFill>
              </a:rPr>
              <a:t>we have confidence to enter the holy place</a:t>
            </a:r>
            <a:r>
              <a:rPr lang="en-GB" sz="4400" dirty="0" smtClean="0"/>
              <a:t> by the blood of Jesus, 20 by a new and living way which He inaugurated for us through </a:t>
            </a:r>
            <a:r>
              <a:rPr lang="en-GB" sz="4400" dirty="0" smtClean="0">
                <a:solidFill>
                  <a:srgbClr val="FFFF00"/>
                </a:solidFill>
              </a:rPr>
              <a:t>the veil, that is, His flesh</a:t>
            </a:r>
            <a:r>
              <a:rPr lang="en-GB" sz="4400" dirty="0" smtClean="0"/>
              <a:t>, 21 and since we have a great priest over the house of God, 22 </a:t>
            </a:r>
            <a:r>
              <a:rPr lang="en-GB" sz="4400" dirty="0" smtClean="0">
                <a:solidFill>
                  <a:srgbClr val="FFFF00"/>
                </a:solidFill>
              </a:rPr>
              <a:t>let us draw near </a:t>
            </a:r>
            <a:endParaRPr lang="en-GB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The high priest would sing or chant the names of God YHVH in the earthly tabernacle a window would open</a:t>
            </a:r>
          </a:p>
          <a:p>
            <a:r>
              <a:rPr lang="en-GB" sz="4400" dirty="0" smtClean="0"/>
              <a:t>God’s presence or </a:t>
            </a:r>
            <a:r>
              <a:rPr lang="en-GB" sz="4400" dirty="0" smtClean="0"/>
              <a:t>His shekinah </a:t>
            </a:r>
            <a:r>
              <a:rPr lang="en-GB" sz="4400" dirty="0" smtClean="0"/>
              <a:t>glory would appear between the arc of the 2 wings</a:t>
            </a:r>
          </a:p>
          <a:p>
            <a:r>
              <a:rPr lang="en-GB" sz="4400" dirty="0" smtClean="0"/>
              <a:t>God’s presence is represented by the 4 </a:t>
            </a:r>
            <a:r>
              <a:rPr lang="en-GB" sz="4400" dirty="0" smtClean="0"/>
              <a:t>faces Lion, Ox, Eagle, Man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205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We can draw near or engage the holy of holies in the heavenly tabernacle</a:t>
            </a:r>
          </a:p>
          <a:p>
            <a:r>
              <a:rPr lang="en-GB" sz="4400" dirty="0" smtClean="0"/>
              <a:t>Our engagement connects us</a:t>
            </a:r>
          </a:p>
          <a:p>
            <a:r>
              <a:rPr lang="en-GB" sz="4400" dirty="0" smtClean="0"/>
              <a:t>The ark or arc, mercy seat pattern, covering cherubim</a:t>
            </a:r>
          </a:p>
          <a:p>
            <a:r>
              <a:rPr lang="en-GB" sz="4400" dirty="0" smtClean="0"/>
              <a:t>4 faces of </a:t>
            </a:r>
            <a:r>
              <a:rPr lang="en-GB" sz="4400" dirty="0" smtClean="0"/>
              <a:t>God</a:t>
            </a:r>
            <a:endParaRPr lang="en-GB" sz="4400" dirty="0" smtClean="0"/>
          </a:p>
          <a:p>
            <a:r>
              <a:rPr lang="en-GB" sz="4400" dirty="0" smtClean="0"/>
              <a:t>God is complete as 3 but chooses man to complete </a:t>
            </a:r>
            <a:r>
              <a:rPr lang="en-GB" sz="4400" dirty="0" smtClean="0"/>
              <a:t>His government</a:t>
            </a:r>
            <a:endParaRPr lang="en-GB" sz="4400" dirty="0" smtClean="0"/>
          </a:p>
          <a:p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159739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Arc between heaven and earth</a:t>
            </a:r>
          </a:p>
          <a:p>
            <a:r>
              <a:rPr lang="en-GB" sz="4400" dirty="0" smtClean="0"/>
              <a:t>Raise our hands connect to heaven</a:t>
            </a:r>
          </a:p>
          <a:p>
            <a:r>
              <a:rPr lang="en-GB" sz="4400" dirty="0" smtClean="0"/>
              <a:t>Our praise is to form an </a:t>
            </a:r>
            <a:r>
              <a:rPr lang="en-GB" sz="4400" dirty="0" smtClean="0"/>
              <a:t>arc</a:t>
            </a:r>
            <a:endParaRPr lang="en-GB" sz="4400" dirty="0" smtClean="0"/>
          </a:p>
          <a:p>
            <a:r>
              <a:rPr lang="en-GB" sz="4400" dirty="0" err="1" smtClean="0"/>
              <a:t>Psa</a:t>
            </a:r>
            <a:r>
              <a:rPr lang="en-GB" sz="4400" dirty="0"/>
              <a:t> 22:3 Yet You are </a:t>
            </a:r>
            <a:r>
              <a:rPr lang="en-GB" sz="4400" dirty="0" smtClean="0"/>
              <a:t>holy, O </a:t>
            </a:r>
            <a:r>
              <a:rPr lang="en-GB" sz="4400" dirty="0"/>
              <a:t>You who are enthroned upon the praises of Israel</a:t>
            </a:r>
            <a:r>
              <a:rPr lang="en-GB" sz="4400" dirty="0" smtClean="0"/>
              <a:t>.</a:t>
            </a:r>
          </a:p>
          <a:p>
            <a:r>
              <a:rPr lang="en-GB" sz="4400" dirty="0" smtClean="0"/>
              <a:t>We form an arc between heaven and earth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163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310790" cy="411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4"/>
            <a:ext cx="6631659" cy="432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/>
              <a:t>Order of Melchizedek </a:t>
            </a:r>
            <a:r>
              <a:rPr lang="en-GB" sz="4400" dirty="0" smtClean="0"/>
              <a:t>is the pattern of a royal </a:t>
            </a:r>
            <a:r>
              <a:rPr lang="en-GB" sz="4400" dirty="0"/>
              <a:t>heavenly priesthood. </a:t>
            </a:r>
            <a:r>
              <a:rPr lang="en-GB" sz="4400" dirty="0" smtClean="0"/>
              <a:t>Lion Ox Eagle Man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 smtClean="0"/>
              <a:t>Kings </a:t>
            </a:r>
            <a:r>
              <a:rPr lang="en-GB" sz="4400" dirty="0"/>
              <a:t>and Priests </a:t>
            </a:r>
            <a:r>
              <a:rPr lang="en-GB" sz="4400" dirty="0" smtClean="0"/>
              <a:t>forming an heavenly </a:t>
            </a:r>
            <a:r>
              <a:rPr lang="en-GB" sz="4400" dirty="0"/>
              <a:t>arc for </a:t>
            </a:r>
            <a:r>
              <a:rPr lang="en-GB" sz="4400" dirty="0" smtClean="0"/>
              <a:t>heavenly blueprints </a:t>
            </a:r>
            <a:r>
              <a:rPr lang="en-GB" sz="4400" dirty="0"/>
              <a:t>to be </a:t>
            </a:r>
            <a:r>
              <a:rPr lang="en-GB" sz="4400" dirty="0" smtClean="0"/>
              <a:t>revealed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 smtClean="0"/>
              <a:t>Apostolic </a:t>
            </a:r>
            <a:r>
              <a:rPr lang="en-GB" sz="4400" dirty="0"/>
              <a:t>Prophetic form arc for the earthly shadow to be </a:t>
            </a:r>
            <a:r>
              <a:rPr lang="en-GB" sz="4400" dirty="0" smtClean="0"/>
              <a:t>manifested and then filled</a:t>
            </a:r>
            <a:r>
              <a:rPr lang="en-GB" sz="4400" dirty="0"/>
              <a:t>. </a:t>
            </a:r>
            <a:endParaRPr lang="en-GB" sz="4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4400" dirty="0" smtClean="0"/>
              <a:t>Heavenly </a:t>
            </a:r>
            <a:r>
              <a:rPr lang="en-GB" sz="4400" dirty="0"/>
              <a:t>word of God and the heavenly government of God to be out worked in embassies of heaven on earth.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129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 bwMode="auto">
          <a:xfrm>
            <a:off x="3765660" y="909155"/>
            <a:ext cx="1253132" cy="125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0" t="-961" r="-5282" b="961"/>
          <a:stretch/>
        </p:blipFill>
        <p:spPr bwMode="auto">
          <a:xfrm>
            <a:off x="3597320" y="5446226"/>
            <a:ext cx="1669435" cy="13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966" y="3362088"/>
            <a:ext cx="897508" cy="11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449107" y="2246191"/>
            <a:ext cx="1584176" cy="1643532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5107" y="2262290"/>
            <a:ext cx="1584000" cy="1643532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65107" y="3905822"/>
            <a:ext cx="1584176" cy="1643532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32038" y="3860508"/>
            <a:ext cx="1584000" cy="1643532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32721" y="2245769"/>
            <a:ext cx="1" cy="328706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861533" y="3881251"/>
            <a:ext cx="3154505" cy="16099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C:\Users\Mike\AppData\Local\Microsoft\Windows\INetCache\IE\A6LE9B71\MC90018383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575" y="3362088"/>
            <a:ext cx="1081208" cy="11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73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0413"/>
          </a:xfrm>
          <a:noFill/>
          <a:ln/>
        </p:spPr>
        <p:txBody>
          <a:bodyPr lIns="0" tIns="0" rIns="0" bIns="0">
            <a:normAutofit/>
          </a:bodyPr>
          <a:lstStyle/>
          <a:p>
            <a:r>
              <a:rPr lang="en-GB" sz="4800" dirty="0">
                <a:ln>
                  <a:solidFill>
                    <a:schemeClr val="accent1">
                      <a:shade val="50000"/>
                      <a:shade val="80000"/>
                      <a:lumMod val="9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altLang="en-US" sz="4800" dirty="0">
              <a:ln>
                <a:solidFill>
                  <a:schemeClr val="accent1">
                    <a:shade val="50000"/>
                    <a:shade val="80000"/>
                    <a:lumMod val="9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5908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507599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08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15" y="3681028"/>
            <a:ext cx="24542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1052736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God is the capstone that sets the order of Melchizedek the  New Jerusalem 4 faces, 12 gates, 12 foundation stones in a square base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7062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r>
              <a:rPr lang="en-GB" sz="4400" dirty="0" smtClean="0"/>
              <a:t>Patterns and arcs are forming between heaven and earth between the:</a:t>
            </a:r>
          </a:p>
          <a:p>
            <a:r>
              <a:rPr lang="en-GB" sz="4400" dirty="0" smtClean="0"/>
              <a:t>Lion </a:t>
            </a:r>
            <a:r>
              <a:rPr lang="en-GB" sz="4400" dirty="0" smtClean="0"/>
              <a:t>Ox Eagle Man </a:t>
            </a:r>
            <a:r>
              <a:rPr lang="en-GB" sz="4400" dirty="0" err="1" smtClean="0"/>
              <a:t>Yod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r>
              <a:rPr lang="en-GB" sz="4400" dirty="0" smtClean="0"/>
              <a:t> </a:t>
            </a:r>
            <a:r>
              <a:rPr lang="en-GB" sz="4400" dirty="0" err="1" smtClean="0"/>
              <a:t>Vav</a:t>
            </a:r>
            <a:r>
              <a:rPr lang="en-GB" sz="4400" dirty="0" smtClean="0"/>
              <a:t> </a:t>
            </a:r>
            <a:r>
              <a:rPr lang="en-GB" sz="4400" dirty="0" err="1" smtClean="0"/>
              <a:t>Hei</a:t>
            </a:r>
            <a:r>
              <a:rPr lang="en-GB" sz="4400" dirty="0" smtClean="0"/>
              <a:t> and </a:t>
            </a:r>
            <a:endParaRPr lang="en-GB" sz="4400" dirty="0" smtClean="0"/>
          </a:p>
          <a:p>
            <a:r>
              <a:rPr lang="en-GB" sz="4400" dirty="0" smtClean="0"/>
              <a:t>The 4 </a:t>
            </a:r>
            <a:r>
              <a:rPr lang="en-GB" sz="4400" dirty="0" smtClean="0"/>
              <a:t>angels assigned to this house</a:t>
            </a:r>
          </a:p>
          <a:p>
            <a:r>
              <a:rPr lang="en-GB" sz="4400" dirty="0" smtClean="0"/>
              <a:t>Transformation, Winds of Change, Sound of Many Waters, Refiners fire</a:t>
            </a:r>
          </a:p>
          <a:p>
            <a:r>
              <a:rPr lang="en-GB" sz="4400" dirty="0" smtClean="0"/>
              <a:t>Positioned around the 4 points of the compass and 4 corners of the earth</a:t>
            </a:r>
            <a:endParaRPr lang="en-GB" sz="4400" dirty="0"/>
          </a:p>
          <a:p>
            <a:endParaRPr lang="en-GB" sz="4400" dirty="0" smtClean="0"/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197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7" y="58011"/>
            <a:ext cx="8784976" cy="922717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en-GB" sz="4800" dirty="0" smtClean="0"/>
              <a:t>Engage these angels as God is going to minister to you through them</a:t>
            </a:r>
          </a:p>
          <a:p>
            <a:r>
              <a:rPr lang="en-GB" sz="4800" dirty="0" smtClean="0"/>
              <a:t>Do you want change in your life?</a:t>
            </a:r>
          </a:p>
          <a:p>
            <a:r>
              <a:rPr lang="en-GB" sz="4800" dirty="0" smtClean="0"/>
              <a:t>What change do you want?</a:t>
            </a:r>
          </a:p>
          <a:p>
            <a:r>
              <a:rPr lang="en-GB" sz="4800" dirty="0" smtClean="0"/>
              <a:t>Is that desire born out of </a:t>
            </a:r>
            <a:r>
              <a:rPr lang="en-GB" sz="4800" dirty="0" smtClean="0"/>
              <a:t>agreement with </a:t>
            </a:r>
            <a:r>
              <a:rPr lang="en-GB" sz="4800" dirty="0"/>
              <a:t>the </a:t>
            </a:r>
            <a:r>
              <a:rPr lang="en-GB" sz="4800" dirty="0" smtClean="0"/>
              <a:t>God’s will </a:t>
            </a:r>
            <a:r>
              <a:rPr lang="en-GB" sz="4800" dirty="0" smtClean="0"/>
              <a:t>and </a:t>
            </a:r>
            <a:r>
              <a:rPr lang="en-GB" sz="4800" dirty="0" smtClean="0"/>
              <a:t>purpose, destiny for your life?</a:t>
            </a: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val="335557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4400" dirty="0" smtClean="0"/>
              <a:t>Transformation</a:t>
            </a:r>
          </a:p>
          <a:p>
            <a:pPr>
              <a:spcBef>
                <a:spcPts val="600"/>
              </a:spcBef>
            </a:pPr>
            <a:r>
              <a:rPr lang="en-GB" sz="4400" dirty="0"/>
              <a:t>T</a:t>
            </a:r>
            <a:r>
              <a:rPr lang="en-GB" sz="4400" dirty="0" smtClean="0"/>
              <a:t>ransformed into the image of Jesus</a:t>
            </a:r>
          </a:p>
          <a:p>
            <a:pPr>
              <a:spcBef>
                <a:spcPts val="600"/>
              </a:spcBef>
            </a:pPr>
            <a:r>
              <a:rPr lang="en-GB" sz="4400" dirty="0"/>
              <a:t>B</a:t>
            </a:r>
            <a:r>
              <a:rPr lang="en-GB" sz="4400" dirty="0" smtClean="0"/>
              <a:t>ehaviour changed</a:t>
            </a:r>
            <a:endParaRPr lang="en-GB" sz="4400" dirty="0"/>
          </a:p>
          <a:p>
            <a:pPr>
              <a:spcBef>
                <a:spcPts val="600"/>
              </a:spcBef>
            </a:pPr>
            <a:r>
              <a:rPr lang="en-GB" sz="4400" dirty="0"/>
              <a:t>T</a:t>
            </a:r>
            <a:r>
              <a:rPr lang="en-GB" sz="4400" dirty="0" smtClean="0"/>
              <a:t>hinking changed</a:t>
            </a:r>
          </a:p>
          <a:p>
            <a:pPr>
              <a:spcBef>
                <a:spcPts val="600"/>
              </a:spcBef>
            </a:pPr>
            <a:r>
              <a:rPr lang="en-GB" sz="4400" dirty="0"/>
              <a:t>T</a:t>
            </a:r>
            <a:r>
              <a:rPr lang="en-GB" sz="4400" dirty="0" smtClean="0"/>
              <a:t>ransfigured </a:t>
            </a:r>
            <a:r>
              <a:rPr lang="en-GB" sz="4400" dirty="0" smtClean="0"/>
              <a:t>to shine with Glory</a:t>
            </a:r>
          </a:p>
          <a:p>
            <a:pPr>
              <a:spcBef>
                <a:spcPts val="600"/>
              </a:spcBef>
            </a:pPr>
            <a:r>
              <a:rPr lang="en-GB" sz="4400" dirty="0"/>
              <a:t>Transformation – open your heart to the revelation of truth that will renew your minds and change your lives</a:t>
            </a:r>
          </a:p>
          <a:p>
            <a:pPr marL="0" indent="0">
              <a:spcBef>
                <a:spcPts val="600"/>
              </a:spcBef>
              <a:buNone/>
            </a:pP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313298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7" y="58011"/>
            <a:ext cx="8784976" cy="922717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Winds of change</a:t>
            </a:r>
          </a:p>
          <a:p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season in your </a:t>
            </a:r>
            <a:r>
              <a:rPr lang="en-GB" dirty="0" smtClean="0"/>
              <a:t>life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season of </a:t>
            </a:r>
            <a:r>
              <a:rPr lang="en-GB" dirty="0" smtClean="0"/>
              <a:t>blessing, </a:t>
            </a:r>
            <a:r>
              <a:rPr lang="en-GB" dirty="0"/>
              <a:t>joy </a:t>
            </a:r>
            <a:r>
              <a:rPr lang="en-GB" dirty="0" smtClean="0"/>
              <a:t>and peace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 authority and power to change and transform your circumstances</a:t>
            </a:r>
          </a:p>
          <a:p>
            <a:r>
              <a:rPr lang="en-GB" dirty="0"/>
              <a:t>B</a:t>
            </a:r>
            <a:r>
              <a:rPr lang="en-GB" dirty="0" smtClean="0"/>
              <a:t>ecome </a:t>
            </a:r>
            <a:r>
              <a:rPr lang="en-GB" dirty="0"/>
              <a:t>a living </a:t>
            </a:r>
            <a:r>
              <a:rPr lang="en-GB" dirty="0" smtClean="0"/>
              <a:t>being</a:t>
            </a:r>
            <a:endParaRPr lang="en-GB" dirty="0"/>
          </a:p>
          <a:p>
            <a:r>
              <a:rPr lang="en-GB" dirty="0"/>
              <a:t>B</a:t>
            </a:r>
            <a:r>
              <a:rPr lang="en-GB" dirty="0" smtClean="0"/>
              <a:t>ecome </a:t>
            </a:r>
            <a:r>
              <a:rPr lang="en-GB" dirty="0"/>
              <a:t>a spirit </a:t>
            </a:r>
            <a:r>
              <a:rPr lang="en-GB" dirty="0" smtClean="0"/>
              <a:t>being</a:t>
            </a:r>
            <a:endParaRPr lang="en-GB" dirty="0" smtClean="0"/>
          </a:p>
          <a:p>
            <a:r>
              <a:rPr lang="en-GB" dirty="0"/>
              <a:t>Winds of change – open your heart let the breath of life fill </a:t>
            </a:r>
            <a:r>
              <a:rPr lang="en-GB" dirty="0" smtClean="0"/>
              <a:t>you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0708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7" y="58011"/>
            <a:ext cx="8784976" cy="922717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n-GB" dirty="0" smtClean="0"/>
              <a:t>Refining Fire</a:t>
            </a:r>
          </a:p>
          <a:p>
            <a:r>
              <a:rPr lang="en-GB" dirty="0"/>
              <a:t>G</a:t>
            </a:r>
            <a:r>
              <a:rPr lang="en-GB" dirty="0" smtClean="0"/>
              <a:t>reater passion for </a:t>
            </a:r>
            <a:r>
              <a:rPr lang="en-GB" dirty="0" smtClean="0"/>
              <a:t>God, </a:t>
            </a:r>
            <a:r>
              <a:rPr lang="en-GB" dirty="0" smtClean="0"/>
              <a:t>your life and destiny</a:t>
            </a:r>
          </a:p>
          <a:p>
            <a:r>
              <a:rPr lang="en-GB" dirty="0" smtClean="0"/>
              <a:t>Pure heart to </a:t>
            </a:r>
            <a:r>
              <a:rPr lang="en-GB" dirty="0"/>
              <a:t>see </a:t>
            </a:r>
            <a:r>
              <a:rPr lang="en-GB" dirty="0" smtClean="0"/>
              <a:t>God</a:t>
            </a:r>
            <a:endParaRPr lang="en-GB" dirty="0"/>
          </a:p>
          <a:p>
            <a:r>
              <a:rPr lang="en-GB" dirty="0"/>
              <a:t>Y</a:t>
            </a:r>
            <a:r>
              <a:rPr lang="en-GB" dirty="0" smtClean="0"/>
              <a:t>our life </a:t>
            </a:r>
            <a:r>
              <a:rPr lang="en-GB" dirty="0" smtClean="0"/>
              <a:t>can </a:t>
            </a:r>
            <a:r>
              <a:rPr lang="en-GB" dirty="0" smtClean="0"/>
              <a:t>be purified and </a:t>
            </a:r>
            <a:r>
              <a:rPr lang="en-GB" dirty="0" smtClean="0"/>
              <a:t>refined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he chains restricting you </a:t>
            </a:r>
            <a:r>
              <a:rPr lang="en-GB" dirty="0" smtClean="0"/>
              <a:t>destroyed</a:t>
            </a:r>
            <a:endParaRPr lang="en-GB" dirty="0" smtClean="0"/>
          </a:p>
          <a:p>
            <a:r>
              <a:rPr lang="en-GB" dirty="0"/>
              <a:t>Refiners fire – open your heart for passion, purification, destroying of chains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33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94123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 smtClean="0"/>
              <a:t>Sound of many </a:t>
            </a:r>
            <a:r>
              <a:rPr lang="en-GB" dirty="0" smtClean="0"/>
              <a:t>waters vibrational voice of God</a:t>
            </a:r>
            <a:endParaRPr lang="en-GB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</a:t>
            </a:r>
            <a:r>
              <a:rPr lang="en-GB" dirty="0" smtClean="0"/>
              <a:t>verything </a:t>
            </a:r>
            <a:r>
              <a:rPr lang="en-GB" dirty="0"/>
              <a:t>that is not of God’s kingdom shaken from your </a:t>
            </a:r>
            <a:r>
              <a:rPr lang="en-GB" dirty="0" smtClean="0"/>
              <a:t>life</a:t>
            </a:r>
            <a:endParaRPr lang="en-GB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R</a:t>
            </a:r>
            <a:r>
              <a:rPr lang="en-GB" dirty="0" smtClean="0"/>
              <a:t>esonate with the will of God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Y</a:t>
            </a:r>
            <a:r>
              <a:rPr lang="en-GB" dirty="0" smtClean="0"/>
              <a:t>our body aligned with the frequency of heaven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H</a:t>
            </a:r>
            <a:r>
              <a:rPr lang="en-GB" dirty="0" smtClean="0"/>
              <a:t>ealth and </a:t>
            </a:r>
            <a:r>
              <a:rPr lang="en-GB" dirty="0" smtClean="0"/>
              <a:t>wholeness - DNA </a:t>
            </a:r>
            <a:r>
              <a:rPr lang="en-GB" dirty="0" smtClean="0"/>
              <a:t>transformed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Sound of many waters - open your heart to the vibrating frequency of God’s voice to resonate eternal destiny in </a:t>
            </a:r>
            <a:r>
              <a:rPr lang="en-GB" dirty="0" smtClean="0"/>
              <a:t>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00" b="9409"/>
          <a:stretch/>
        </p:blipFill>
        <p:spPr bwMode="auto">
          <a:xfrm>
            <a:off x="-15003" y="0"/>
            <a:ext cx="9326907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0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699972" y="1835733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Heavenly</a:t>
            </a:r>
            <a:br>
              <a:rPr lang="en-GB" sz="2800" dirty="0" smtClean="0">
                <a:solidFill>
                  <a:prstClr val="white"/>
                </a:solidFill>
              </a:rPr>
            </a:br>
            <a:r>
              <a:rPr lang="en-GB" sz="2800" dirty="0" smtClean="0">
                <a:solidFill>
                  <a:prstClr val="white"/>
                </a:solidFill>
              </a:rPr>
              <a:t>Tabernacle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Holy of Holies</a:t>
            </a:r>
          </a:p>
          <a:p>
            <a:pPr algn="ctr"/>
            <a:r>
              <a:rPr lang="en-GB" sz="2800" dirty="0" smtClean="0">
                <a:solidFill>
                  <a:prstClr val="white"/>
                </a:solidFill>
              </a:rPr>
              <a:t>Arc of God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525" y="2564905"/>
            <a:ext cx="1656454" cy="19347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North 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Man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Priest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HEI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3639" y="2287432"/>
            <a:ext cx="1476164" cy="2005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South 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Ox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Prophet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HEI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83809"/>
            <a:ext cx="1124598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East 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Lion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King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YOD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5916" y="5213538"/>
            <a:ext cx="1404156" cy="13838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West 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Eagle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Apostle</a:t>
            </a:r>
          </a:p>
          <a:p>
            <a:pPr algn="ctr">
              <a:lnSpc>
                <a:spcPts val="28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VAV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0330" y="5229200"/>
            <a:ext cx="2568094" cy="4320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Transformation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030676"/>
            <a:ext cx="2124416" cy="6305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Refining Fire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254" y="998027"/>
            <a:ext cx="1830013" cy="10523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Winds of Change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977238"/>
            <a:ext cx="2160240" cy="14436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Sound of many waters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076056" y="538662"/>
            <a:ext cx="0" cy="1160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5896" y="5229200"/>
            <a:ext cx="0" cy="11438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129420" y="4544592"/>
            <a:ext cx="140415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043608" y="2459455"/>
            <a:ext cx="144016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40042" y="184482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99972" y="3457369"/>
            <a:ext cx="4318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364088" y="3459038"/>
            <a:ext cx="57588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292442" y="4499670"/>
            <a:ext cx="0" cy="576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20642066">
            <a:off x="1363403" y="364077"/>
            <a:ext cx="2240729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815009">
            <a:off x="4699966" y="404799"/>
            <a:ext cx="2240729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rot="5815609">
            <a:off x="6613854" y="4101920"/>
            <a:ext cx="1635353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9128566">
            <a:off x="4794025" y="5688225"/>
            <a:ext cx="2093447" cy="687955"/>
          </a:xfrm>
          <a:prstGeom prst="arc">
            <a:avLst>
              <a:gd name="adj1" fmla="val 11061373"/>
              <a:gd name="adj2" fmla="val 295582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5928055">
            <a:off x="184714" y="2200085"/>
            <a:ext cx="1337568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 rot="12025755">
            <a:off x="1237614" y="5592944"/>
            <a:ext cx="2240729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Arc 25"/>
          <p:cNvSpPr/>
          <p:nvPr/>
        </p:nvSpPr>
        <p:spPr>
          <a:xfrm rot="5815609">
            <a:off x="6822126" y="2274551"/>
            <a:ext cx="1635353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15688147">
            <a:off x="338788" y="3804762"/>
            <a:ext cx="1635353" cy="868733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646" y="2332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Bench of 3 </a:t>
            </a:r>
          </a:p>
          <a:p>
            <a:pPr algn="ctr"/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Father Son Spirit</a:t>
            </a:r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347034" y="1556792"/>
            <a:ext cx="1104571" cy="288032"/>
          </a:xfrm>
          <a:prstGeom prst="horizontalScroll">
            <a:avLst/>
          </a:prstGeom>
          <a:solidFill>
            <a:srgbClr val="5C0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15062" y="2204864"/>
            <a:ext cx="5544616" cy="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016893" y="831807"/>
            <a:ext cx="1882800" cy="226800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99320" y="841769"/>
            <a:ext cx="1882800" cy="226800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171501" y="2964953"/>
            <a:ext cx="3456384" cy="2896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016892" y="3099807"/>
            <a:ext cx="3765229" cy="3497545"/>
            <a:chOff x="2016892" y="3099807"/>
            <a:chExt cx="3765229" cy="349754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016892" y="3099807"/>
              <a:ext cx="1882800" cy="226929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899694" y="3101103"/>
              <a:ext cx="1882427" cy="22680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843808" y="5369102"/>
              <a:ext cx="2376264" cy="122825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2400" dirty="0" smtClean="0">
                  <a:solidFill>
                    <a:prstClr val="black"/>
                  </a:solidFill>
                  <a:cs typeface="Arial" charset="0"/>
                </a:rPr>
                <a:t>Bench of 3 </a:t>
              </a:r>
            </a:p>
            <a:p>
              <a:pPr algn="ctr"/>
              <a:r>
                <a:rPr lang="en-GB" sz="2400" dirty="0" smtClean="0">
                  <a:solidFill>
                    <a:prstClr val="black"/>
                  </a:solidFill>
                  <a:cs typeface="Arial" charset="0"/>
                </a:rPr>
                <a:t> Spirit Soul Body</a:t>
              </a:r>
            </a:p>
            <a:p>
              <a:pPr algn="ctr"/>
              <a:r>
                <a:rPr lang="en-GB" sz="2400" dirty="0" smtClean="0">
                  <a:solidFill>
                    <a:prstClr val="black"/>
                  </a:solidFill>
                  <a:cs typeface="Arial" charset="0"/>
                </a:rPr>
                <a:t>Church, City, Region, Nation</a:t>
              </a:r>
              <a:endParaRPr lang="en-GB" sz="2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092280" y="1435574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Heavenlies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92280" y="2832770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Earth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1158575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North Gate</a:t>
            </a:r>
            <a:br>
              <a:rPr lang="en-GB" dirty="0" smtClean="0">
                <a:solidFill>
                  <a:prstClr val="black"/>
                </a:solidFill>
                <a:cs typeface="Arial" charset="0"/>
              </a:rPr>
            </a:br>
            <a:r>
              <a:rPr lang="en-GB" dirty="0" smtClean="0">
                <a:solidFill>
                  <a:prstClr val="black"/>
                </a:solidFill>
                <a:cs typeface="Arial" charset="0"/>
              </a:rPr>
              <a:t>Man Priestly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87447" y="1136985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East Gate</a:t>
            </a:r>
            <a:br>
              <a:rPr lang="en-GB" dirty="0" smtClean="0">
                <a:solidFill>
                  <a:prstClr val="black"/>
                </a:solidFill>
                <a:cs typeface="Arial" charset="0"/>
              </a:rPr>
            </a:br>
            <a:r>
              <a:rPr lang="en-GB" dirty="0" smtClean="0">
                <a:solidFill>
                  <a:prstClr val="black"/>
                </a:solidFill>
                <a:cs typeface="Arial" charset="0"/>
              </a:rPr>
              <a:t>Lion Kingly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7584" y="4830680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West Gate</a:t>
            </a:r>
            <a:br>
              <a:rPr lang="en-GB" dirty="0" smtClean="0">
                <a:solidFill>
                  <a:prstClr val="black"/>
                </a:solidFill>
                <a:cs typeface="Arial" charset="0"/>
              </a:rPr>
            </a:br>
            <a:r>
              <a:rPr lang="en-GB" dirty="0" smtClean="0">
                <a:solidFill>
                  <a:prstClr val="black"/>
                </a:solidFill>
                <a:cs typeface="Arial" charset="0"/>
              </a:rPr>
              <a:t>Eagle Apostolic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4830680"/>
            <a:ext cx="1589346" cy="553998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cs typeface="Arial" charset="0"/>
              </a:rPr>
              <a:t>South Gate</a:t>
            </a:r>
            <a:br>
              <a:rPr lang="en-GB" dirty="0" smtClean="0">
                <a:solidFill>
                  <a:prstClr val="black"/>
                </a:solidFill>
                <a:cs typeface="Arial" charset="0"/>
              </a:rPr>
            </a:br>
            <a:r>
              <a:rPr lang="en-GB" dirty="0" smtClean="0">
                <a:solidFill>
                  <a:prstClr val="black"/>
                </a:solidFill>
                <a:cs typeface="Arial" charset="0"/>
              </a:rPr>
              <a:t>Ox Prophetic</a:t>
            </a:r>
          </a:p>
        </p:txBody>
      </p:sp>
    </p:spTree>
    <p:extLst>
      <p:ext uri="{BB962C8B-B14F-4D97-AF65-F5344CB8AC3E}">
        <p14:creationId xmlns:p14="http://schemas.microsoft.com/office/powerpoint/2010/main" val="339386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655400" y="1955080"/>
            <a:ext cx="3113117" cy="3113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669" y="3002696"/>
            <a:ext cx="1008292" cy="11095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</a:rPr>
              <a:t>Man</a:t>
            </a:r>
            <a:br>
              <a:rPr lang="en-GB" sz="2400" b="1" dirty="0" smtClean="0">
                <a:solidFill>
                  <a:srgbClr val="7030A0"/>
                </a:solidFill>
              </a:rPr>
            </a:br>
            <a:r>
              <a:rPr lang="en-GB" sz="2400" b="1" dirty="0" smtClean="0">
                <a:solidFill>
                  <a:srgbClr val="7030A0"/>
                </a:solidFill>
              </a:rPr>
              <a:t>Priest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HEI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947" y="2877097"/>
            <a:ext cx="1255863" cy="14401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Ox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Prophet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HEI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8194" y="336437"/>
            <a:ext cx="792088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Lion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King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YOD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483" y="5177978"/>
            <a:ext cx="1008112" cy="116285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Eagle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Apostle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VAV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981" y="736002"/>
            <a:ext cx="2103475" cy="365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Transformation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9897" y="5142395"/>
            <a:ext cx="1800200" cy="698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Refiners</a:t>
            </a:r>
            <a:br>
              <a:rPr lang="en-GB" sz="2400" b="1" dirty="0" smtClean="0">
                <a:solidFill>
                  <a:prstClr val="black"/>
                </a:solidFill>
              </a:rPr>
            </a:br>
            <a:r>
              <a:rPr lang="en-GB" sz="2400" b="1" dirty="0" smtClean="0">
                <a:solidFill>
                  <a:prstClr val="black"/>
                </a:solidFill>
              </a:rPr>
              <a:t> Fire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0960" y="789289"/>
            <a:ext cx="1296144" cy="7755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Winds of Change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76" y="5785902"/>
            <a:ext cx="1800200" cy="786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Sound of </a:t>
            </a:r>
            <a:br>
              <a:rPr lang="en-GB" sz="2400" b="1" dirty="0" smtClean="0">
                <a:solidFill>
                  <a:prstClr val="black"/>
                </a:solidFill>
              </a:rPr>
            </a:br>
            <a:r>
              <a:rPr lang="en-GB" sz="2400" b="1" dirty="0" smtClean="0">
                <a:solidFill>
                  <a:prstClr val="black"/>
                </a:solidFill>
              </a:rPr>
              <a:t>many waters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19378077">
            <a:off x="1778591" y="927780"/>
            <a:ext cx="1044296" cy="390011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2719729">
            <a:off x="2890317" y="927779"/>
            <a:ext cx="1044296" cy="39001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 rot="19378077">
            <a:off x="4636871" y="855650"/>
            <a:ext cx="1044296" cy="39001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2719729">
            <a:off x="5777101" y="900168"/>
            <a:ext cx="1044296" cy="390011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/>
          <p:cNvSpPr/>
          <p:nvPr/>
        </p:nvSpPr>
        <p:spPr>
          <a:xfrm rot="3038617">
            <a:off x="4636872" y="5645834"/>
            <a:ext cx="1044296" cy="390011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8688075">
            <a:off x="859618" y="4237543"/>
            <a:ext cx="1044296" cy="39001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8372220">
            <a:off x="2773465" y="5564402"/>
            <a:ext cx="1044296" cy="390011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2873142">
            <a:off x="1641821" y="5673650"/>
            <a:ext cx="1044296" cy="443179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3038617">
            <a:off x="6939827" y="3530889"/>
            <a:ext cx="1044296" cy="390011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8828448">
            <a:off x="634338" y="1915207"/>
            <a:ext cx="1044296" cy="390011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/>
          <p:cNvSpPr/>
          <p:nvPr/>
        </p:nvSpPr>
        <p:spPr>
          <a:xfrm rot="13236663">
            <a:off x="706884" y="3291406"/>
            <a:ext cx="1044296" cy="39001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19116344">
            <a:off x="6861845" y="4381639"/>
            <a:ext cx="1044296" cy="390011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9278872">
            <a:off x="7085671" y="2455646"/>
            <a:ext cx="1044296" cy="390011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014" y="2490840"/>
            <a:ext cx="2679550" cy="200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Explosion 2 46"/>
          <p:cNvSpPr/>
          <p:nvPr/>
        </p:nvSpPr>
        <p:spPr>
          <a:xfrm>
            <a:off x="2591961" y="-7205"/>
            <a:ext cx="730513" cy="817264"/>
          </a:xfrm>
          <a:prstGeom prst="irregularSeal2">
            <a:avLst/>
          </a:prstGeom>
          <a:gradFill flip="none" rotWithShape="1">
            <a:gsLst>
              <a:gs pos="18000">
                <a:srgbClr val="FF0000"/>
              </a:gs>
              <a:gs pos="32000">
                <a:schemeClr val="accent6">
                  <a:lumMod val="75000"/>
                </a:schemeClr>
              </a:gs>
              <a:gs pos="54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Explosion 2 47"/>
          <p:cNvSpPr/>
          <p:nvPr/>
        </p:nvSpPr>
        <p:spPr>
          <a:xfrm>
            <a:off x="5462276" y="-14800"/>
            <a:ext cx="931702" cy="763283"/>
          </a:xfrm>
          <a:prstGeom prst="irregularSeal2">
            <a:avLst/>
          </a:prstGeom>
          <a:gradFill flip="none" rotWithShape="1">
            <a:gsLst>
              <a:gs pos="12000">
                <a:srgbClr val="0819FB"/>
              </a:gs>
              <a:gs pos="32000">
                <a:srgbClr val="FFC000"/>
              </a:gs>
              <a:gs pos="55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Explosion 2 48"/>
          <p:cNvSpPr/>
          <p:nvPr/>
        </p:nvSpPr>
        <p:spPr>
          <a:xfrm>
            <a:off x="8069828" y="1790235"/>
            <a:ext cx="931702" cy="763283"/>
          </a:xfrm>
          <a:prstGeom prst="irregularSeal2">
            <a:avLst/>
          </a:prstGeom>
          <a:gradFill flip="none" rotWithShape="1">
            <a:gsLst>
              <a:gs pos="10000">
                <a:srgbClr val="0070C0"/>
              </a:gs>
              <a:gs pos="22000">
                <a:srgbClr val="FFFF00"/>
              </a:gs>
              <a:gs pos="36000">
                <a:schemeClr val="accent6">
                  <a:lumMod val="50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Explosion 2 49"/>
          <p:cNvSpPr/>
          <p:nvPr/>
        </p:nvSpPr>
        <p:spPr>
          <a:xfrm>
            <a:off x="7911955" y="3717603"/>
            <a:ext cx="931702" cy="763283"/>
          </a:xfrm>
          <a:prstGeom prst="irregularSeal2">
            <a:avLst/>
          </a:prstGeom>
          <a:gradFill flip="none" rotWithShape="1">
            <a:gsLst>
              <a:gs pos="30000">
                <a:srgbClr val="FFF200"/>
              </a:gs>
              <a:gs pos="45000">
                <a:srgbClr val="FF7A00"/>
              </a:gs>
              <a:gs pos="67000">
                <a:srgbClr val="FF0300"/>
              </a:gs>
              <a:gs pos="85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Explosion 2 50"/>
          <p:cNvSpPr/>
          <p:nvPr/>
        </p:nvSpPr>
        <p:spPr>
          <a:xfrm>
            <a:off x="5353096" y="6010613"/>
            <a:ext cx="931702" cy="763283"/>
          </a:xfrm>
          <a:prstGeom prst="irregularSeal2">
            <a:avLst/>
          </a:prstGeom>
          <a:gradFill flip="none" rotWithShape="1">
            <a:gsLst>
              <a:gs pos="19000">
                <a:srgbClr val="7030A0"/>
              </a:gs>
              <a:gs pos="33000">
                <a:srgbClr val="FF6633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Explosion 2 51"/>
          <p:cNvSpPr/>
          <p:nvPr/>
        </p:nvSpPr>
        <p:spPr>
          <a:xfrm>
            <a:off x="2454211" y="6094717"/>
            <a:ext cx="931702" cy="763283"/>
          </a:xfrm>
          <a:prstGeom prst="irregularSeal2">
            <a:avLst/>
          </a:prstGeom>
          <a:gradFill flip="none" rotWithShape="1">
            <a:gsLst>
              <a:gs pos="30000">
                <a:srgbClr val="0070C0"/>
              </a:gs>
              <a:gs pos="12000">
                <a:srgbClr val="FF0000"/>
              </a:gs>
              <a:gs pos="43000">
                <a:srgbClr val="7030A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Explosion 2 52"/>
          <p:cNvSpPr/>
          <p:nvPr/>
        </p:nvSpPr>
        <p:spPr>
          <a:xfrm>
            <a:off x="0" y="4286555"/>
            <a:ext cx="931702" cy="763283"/>
          </a:xfrm>
          <a:prstGeom prst="irregularSeal2">
            <a:avLst/>
          </a:prstGeom>
          <a:gradFill flip="none" rotWithShape="1">
            <a:gsLst>
              <a:gs pos="24000">
                <a:srgbClr val="0070C0"/>
              </a:gs>
              <a:gs pos="10000">
                <a:srgbClr val="FF0000"/>
              </a:gs>
              <a:gs pos="41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Explosion 2 53"/>
          <p:cNvSpPr/>
          <p:nvPr/>
        </p:nvSpPr>
        <p:spPr>
          <a:xfrm>
            <a:off x="146223" y="2468481"/>
            <a:ext cx="931702" cy="763283"/>
          </a:xfrm>
          <a:prstGeom prst="irregularSeal2">
            <a:avLst/>
          </a:prstGeom>
          <a:gradFill flip="none" rotWithShape="1">
            <a:gsLst>
              <a:gs pos="11000">
                <a:srgbClr val="FF0000"/>
              </a:gs>
              <a:gs pos="22000">
                <a:srgbClr val="FF6633"/>
              </a:gs>
              <a:gs pos="46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ight Arrow 54"/>
          <p:cNvSpPr/>
          <p:nvPr/>
        </p:nvSpPr>
        <p:spPr>
          <a:xfrm rot="2011106">
            <a:off x="6846805" y="1522590"/>
            <a:ext cx="1044296" cy="390011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 rot="8231563">
            <a:off x="5924005" y="5473058"/>
            <a:ext cx="1044296" cy="390011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56"/>
          <p:cNvSpPr/>
          <p:nvPr/>
        </p:nvSpPr>
        <p:spPr>
          <a:xfrm rot="12399735">
            <a:off x="723511" y="5020703"/>
            <a:ext cx="1044296" cy="502973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7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68523" y="1502282"/>
            <a:ext cx="1224136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</a:rPr>
              <a:t>Lion</a:t>
            </a:r>
          </a:p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King</a:t>
            </a:r>
            <a:endParaRPr lang="en-GB" sz="3600" b="1" dirty="0" smtClean="0">
              <a:solidFill>
                <a:prstClr val="black"/>
              </a:solidFill>
            </a:endParaRPr>
          </a:p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YOD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352" y="2725809"/>
            <a:ext cx="1755966" cy="7755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Winds of Change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88225" y="2930719"/>
            <a:ext cx="2341084" cy="365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C000"/>
                </a:solidFill>
              </a:rPr>
              <a:t>Transformation</a:t>
            </a:r>
            <a:endParaRPr lang="en-GB" sz="28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9" y="3723387"/>
            <a:ext cx="4243422" cy="31409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/>
              <a:t>Lion &amp; Winds of Change</a:t>
            </a:r>
          </a:p>
          <a:p>
            <a:r>
              <a:rPr lang="en-GB" sz="2300" dirty="0" smtClean="0"/>
              <a:t>Kingly function that brings </a:t>
            </a:r>
            <a:r>
              <a:rPr lang="en-GB" sz="2300" dirty="0" smtClean="0"/>
              <a:t>God’s governmental </a:t>
            </a:r>
            <a:r>
              <a:rPr lang="en-GB" sz="2300" dirty="0" smtClean="0"/>
              <a:t>direction. Instruction about how to engage and prepare for new seasons in our lives</a:t>
            </a:r>
          </a:p>
          <a:p>
            <a:r>
              <a:rPr lang="en-GB" sz="2300" dirty="0" smtClean="0"/>
              <a:t>Portal to engage the throne of grace in Eden, grace, mercy and </a:t>
            </a:r>
            <a:r>
              <a:rPr lang="en-GB" sz="2300" dirty="0" smtClean="0"/>
              <a:t>help, also engage Wisdom’s heights</a:t>
            </a:r>
            <a:endParaRPr lang="en-GB" sz="23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4802284" y="3709222"/>
            <a:ext cx="4169683" cy="30321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/>
              <a:t>Lion &amp; Transformation</a:t>
            </a:r>
          </a:p>
          <a:p>
            <a:r>
              <a:rPr lang="en-GB" sz="2400" dirty="0" smtClean="0"/>
              <a:t>Kingly function that brings Godly </a:t>
            </a:r>
            <a:r>
              <a:rPr lang="en-GB" sz="2400" dirty="0" smtClean="0"/>
              <a:t>order of our responsibility. </a:t>
            </a:r>
            <a:r>
              <a:rPr lang="en-GB" sz="2400" dirty="0" smtClean="0"/>
              <a:t>Instruction to the process </a:t>
            </a:r>
            <a:r>
              <a:rPr lang="en-GB" sz="2400" dirty="0" smtClean="0"/>
              <a:t>of </a:t>
            </a:r>
            <a:r>
              <a:rPr lang="en-GB" sz="2400" dirty="0" smtClean="0"/>
              <a:t>transformation in our lives.</a:t>
            </a:r>
            <a:endParaRPr lang="en-GB" sz="2400" dirty="0"/>
          </a:p>
          <a:p>
            <a:r>
              <a:rPr lang="en-GB" sz="2400" dirty="0" smtClean="0"/>
              <a:t>Portal to engage the Altar of fire </a:t>
            </a:r>
            <a:r>
              <a:rPr lang="en-GB" sz="2400" dirty="0" smtClean="0"/>
              <a:t>and Seraphim in </a:t>
            </a:r>
            <a:r>
              <a:rPr lang="en-GB" sz="2400" dirty="0" smtClean="0"/>
              <a:t>the </a:t>
            </a:r>
            <a:r>
              <a:rPr lang="en-GB" sz="2400" dirty="0" smtClean="0"/>
              <a:t>temple Unravelled in time and DNA</a:t>
            </a:r>
            <a:endParaRPr lang="en-GB" sz="2400" dirty="0" smtClean="0"/>
          </a:p>
        </p:txBody>
      </p:sp>
      <p:sp>
        <p:nvSpPr>
          <p:cNvPr id="110" name="Right Arrow 109"/>
          <p:cNvSpPr/>
          <p:nvPr/>
        </p:nvSpPr>
        <p:spPr>
          <a:xfrm rot="19378077">
            <a:off x="4910940" y="1687780"/>
            <a:ext cx="1410651" cy="71282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ight Arrow 110"/>
          <p:cNvSpPr/>
          <p:nvPr/>
        </p:nvSpPr>
        <p:spPr>
          <a:xfrm rot="13395965">
            <a:off x="6859281" y="1656775"/>
            <a:ext cx="1649669" cy="774834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Explosion 2 111"/>
          <p:cNvSpPr/>
          <p:nvPr/>
        </p:nvSpPr>
        <p:spPr>
          <a:xfrm>
            <a:off x="6038959" y="0"/>
            <a:ext cx="1557996" cy="1526733"/>
          </a:xfrm>
          <a:prstGeom prst="irregularSeal2">
            <a:avLst/>
          </a:prstGeom>
          <a:gradFill flip="none" rotWithShape="1">
            <a:gsLst>
              <a:gs pos="12000">
                <a:srgbClr val="0819FB"/>
              </a:gs>
              <a:gs pos="32000">
                <a:srgbClr val="FFC000"/>
              </a:gs>
              <a:gs pos="55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ight Arrow 112"/>
          <p:cNvSpPr/>
          <p:nvPr/>
        </p:nvSpPr>
        <p:spPr>
          <a:xfrm rot="19378077">
            <a:off x="25939" y="1864626"/>
            <a:ext cx="1547743" cy="667319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ight Arrow 113"/>
          <p:cNvSpPr/>
          <p:nvPr/>
        </p:nvSpPr>
        <p:spPr>
          <a:xfrm rot="12719729">
            <a:off x="2200051" y="1877513"/>
            <a:ext cx="1737802" cy="64154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Explosion 2 114"/>
          <p:cNvSpPr/>
          <p:nvPr/>
        </p:nvSpPr>
        <p:spPr>
          <a:xfrm>
            <a:off x="1449062" y="166900"/>
            <a:ext cx="1412190" cy="1678723"/>
          </a:xfrm>
          <a:prstGeom prst="irregularSeal2">
            <a:avLst/>
          </a:prstGeom>
          <a:gradFill flip="none" rotWithShape="1">
            <a:gsLst>
              <a:gs pos="18000">
                <a:srgbClr val="FF0000"/>
              </a:gs>
              <a:gs pos="32000">
                <a:schemeClr val="accent6">
                  <a:lumMod val="75000"/>
                </a:schemeClr>
              </a:gs>
              <a:gs pos="54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08" grpId="0"/>
      <p:bldP spid="3" grpId="0"/>
      <p:bldP spid="109" grpId="0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18486" y="2785336"/>
            <a:ext cx="1488225" cy="14401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Ox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Prophet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HEI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16631"/>
            <a:ext cx="2304255" cy="365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C000"/>
                </a:solidFill>
              </a:rPr>
              <a:t>Transformation</a:t>
            </a:r>
            <a:endParaRPr lang="en-GB" sz="28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5" y="5796364"/>
            <a:ext cx="1296144" cy="7755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9900"/>
                </a:solidFill>
              </a:rPr>
              <a:t>Refiners</a:t>
            </a:r>
            <a:br>
              <a:rPr lang="en-GB" sz="2800" b="1" dirty="0" smtClean="0">
                <a:solidFill>
                  <a:srgbClr val="FF9900"/>
                </a:solidFill>
              </a:rPr>
            </a:br>
            <a:r>
              <a:rPr lang="en-GB" sz="2800" b="1" dirty="0" smtClean="0">
                <a:solidFill>
                  <a:srgbClr val="FF9900"/>
                </a:solidFill>
              </a:rPr>
              <a:t>Fire</a:t>
            </a:r>
            <a:endParaRPr lang="en-GB" sz="2800" b="1" dirty="0">
              <a:solidFill>
                <a:srgbClr val="FF99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285" y="482352"/>
            <a:ext cx="4491714" cy="288426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200" b="1" dirty="0" smtClean="0"/>
              <a:t>Ox and Transformation</a:t>
            </a:r>
          </a:p>
          <a:p>
            <a:r>
              <a:rPr lang="en-GB" sz="2000" dirty="0" smtClean="0"/>
              <a:t>Prophetic function that brings Gods word from heaven for alignment with our destiny </a:t>
            </a:r>
            <a:r>
              <a:rPr lang="en-GB" sz="2000" dirty="0" smtClean="0"/>
              <a:t>The </a:t>
            </a:r>
            <a:r>
              <a:rPr lang="en-GB" sz="2000" dirty="0" smtClean="0"/>
              <a:t>prophetic picture of what to behold </a:t>
            </a:r>
            <a:r>
              <a:rPr lang="en-GB" sz="2000" dirty="0" smtClean="0"/>
              <a:t>and</a:t>
            </a:r>
            <a:r>
              <a:rPr lang="en-GB" sz="2000" dirty="0" smtClean="0"/>
              <a:t> </a:t>
            </a:r>
            <a:r>
              <a:rPr lang="en-GB" sz="2000" dirty="0" smtClean="0"/>
              <a:t>become </a:t>
            </a:r>
            <a:r>
              <a:rPr lang="en-GB" sz="2000" dirty="0" smtClean="0"/>
              <a:t>transformed into. </a:t>
            </a:r>
            <a:r>
              <a:rPr lang="en-GB" sz="2000" dirty="0" smtClean="0"/>
              <a:t>God’s word as a mould  for our lives. Our true identity.</a:t>
            </a:r>
            <a:endParaRPr lang="en-GB" sz="2000" dirty="0"/>
          </a:p>
          <a:p>
            <a:r>
              <a:rPr lang="en-GB" sz="2000" dirty="0" smtClean="0"/>
              <a:t>Portal to engage the pool of destiny where the vast sum of His thoughts are contain as golden coins within a treasure chest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285" y="3443014"/>
            <a:ext cx="4275690" cy="329835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85000" lnSpcReduction="20000"/>
          </a:bodyPr>
          <a:lstStyle/>
          <a:p>
            <a:pPr algn="ctr"/>
            <a:r>
              <a:rPr lang="en-GB" sz="2400" b="1" dirty="0" smtClean="0"/>
              <a:t>Ox and Refiners Fire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Prophetic function that brings Gods word from heaven for </a:t>
            </a:r>
            <a:r>
              <a:rPr lang="en-GB" sz="2400" dirty="0" smtClean="0"/>
              <a:t>purification </a:t>
            </a:r>
            <a:r>
              <a:rPr lang="en-GB" sz="2400" dirty="0" smtClean="0"/>
              <a:t>and alignment with our scroll of destiny. The prophetic declaration of our scroll from the eternal perspective. The truth that brings a </a:t>
            </a:r>
            <a:r>
              <a:rPr lang="en-GB" sz="2400" dirty="0" smtClean="0"/>
              <a:t>portal </a:t>
            </a:r>
            <a:r>
              <a:rPr lang="en-GB" sz="2400" dirty="0" smtClean="0"/>
              <a:t>to engage the judgment seat and the consuming fire of God’s presence to burn </a:t>
            </a:r>
            <a:r>
              <a:rPr lang="en-GB" sz="2400" dirty="0" smtClean="0"/>
              <a:t>wood, </a:t>
            </a:r>
            <a:r>
              <a:rPr lang="en-GB" sz="2400" dirty="0" smtClean="0"/>
              <a:t>hey and stubble and reveal </a:t>
            </a:r>
            <a:r>
              <a:rPr lang="en-GB" sz="2400" dirty="0" smtClean="0"/>
              <a:t>gold, </a:t>
            </a:r>
            <a:r>
              <a:rPr lang="en-GB" sz="2400" dirty="0" smtClean="0"/>
              <a:t>silver and precious stones</a:t>
            </a:r>
          </a:p>
        </p:txBody>
      </p:sp>
      <p:sp>
        <p:nvSpPr>
          <p:cNvPr id="56" name="Right Arrow 55"/>
          <p:cNvSpPr/>
          <p:nvPr/>
        </p:nvSpPr>
        <p:spPr>
          <a:xfrm rot="19278872">
            <a:off x="5717453" y="2302704"/>
            <a:ext cx="1500724" cy="73585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Explosion 2 56"/>
          <p:cNvSpPr/>
          <p:nvPr/>
        </p:nvSpPr>
        <p:spPr>
          <a:xfrm>
            <a:off x="7057405" y="782529"/>
            <a:ext cx="1763067" cy="1494343"/>
          </a:xfrm>
          <a:prstGeom prst="irregularSeal2">
            <a:avLst/>
          </a:prstGeom>
          <a:gradFill flip="none" rotWithShape="1">
            <a:gsLst>
              <a:gs pos="10000">
                <a:srgbClr val="0070C0"/>
              </a:gs>
              <a:gs pos="22000">
                <a:srgbClr val="FFFF00"/>
              </a:gs>
              <a:gs pos="36000">
                <a:schemeClr val="accent6">
                  <a:lumMod val="50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Arrow 57"/>
          <p:cNvSpPr/>
          <p:nvPr/>
        </p:nvSpPr>
        <p:spPr>
          <a:xfrm rot="2011106">
            <a:off x="5567867" y="458428"/>
            <a:ext cx="1461283" cy="741681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ight Arrow 58"/>
          <p:cNvSpPr/>
          <p:nvPr/>
        </p:nvSpPr>
        <p:spPr>
          <a:xfrm rot="3038617">
            <a:off x="5492450" y="3790553"/>
            <a:ext cx="1425543" cy="69529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Arrow 59"/>
          <p:cNvSpPr/>
          <p:nvPr/>
        </p:nvSpPr>
        <p:spPr>
          <a:xfrm rot="19116344">
            <a:off x="5319637" y="5580308"/>
            <a:ext cx="1506824" cy="870444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Explosion 2 60"/>
          <p:cNvSpPr/>
          <p:nvPr/>
        </p:nvSpPr>
        <p:spPr>
          <a:xfrm>
            <a:off x="6665116" y="4225496"/>
            <a:ext cx="1867323" cy="1586988"/>
          </a:xfrm>
          <a:prstGeom prst="irregularSeal2">
            <a:avLst/>
          </a:prstGeom>
          <a:gradFill flip="none" rotWithShape="1">
            <a:gsLst>
              <a:gs pos="29000">
                <a:srgbClr val="FFF200"/>
              </a:gs>
              <a:gs pos="40000">
                <a:srgbClr val="FF7A00"/>
              </a:gs>
              <a:gs pos="17000">
                <a:schemeClr val="accent6">
                  <a:lumMod val="50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3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43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07904" y="3969456"/>
            <a:ext cx="1233827" cy="16444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Eagle</a:t>
            </a:r>
          </a:p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Apostle</a:t>
            </a:r>
          </a:p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VAV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2791139"/>
            <a:ext cx="2283261" cy="4238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9900"/>
                </a:solidFill>
              </a:rPr>
              <a:t>Refiners Fire</a:t>
            </a:r>
            <a:endParaRPr lang="en-GB" sz="28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208" y="3115624"/>
            <a:ext cx="1965520" cy="786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Sound of many waters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1" name="Explosion 2 50"/>
          <p:cNvSpPr/>
          <p:nvPr/>
        </p:nvSpPr>
        <p:spPr>
          <a:xfrm>
            <a:off x="6804248" y="4681588"/>
            <a:ext cx="1983011" cy="1666017"/>
          </a:xfrm>
          <a:prstGeom prst="irregularSeal2">
            <a:avLst/>
          </a:prstGeom>
          <a:gradFill flip="none" rotWithShape="1">
            <a:gsLst>
              <a:gs pos="16000">
                <a:srgbClr val="7030A0"/>
              </a:gs>
              <a:gs pos="33000">
                <a:srgbClr val="FF6633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4572001" y="120367"/>
            <a:ext cx="4453208" cy="2691725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55000" lnSpcReduction="20000"/>
          </a:bodyPr>
          <a:lstStyle/>
          <a:p>
            <a:pPr algn="ctr"/>
            <a:r>
              <a:rPr lang="en-GB" sz="4400" b="1" dirty="0" smtClean="0"/>
              <a:t>Eagle and Refiners Fire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Apostolic function that brings God’s </a:t>
            </a:r>
            <a:r>
              <a:rPr lang="en-GB" sz="3600" dirty="0" smtClean="0"/>
              <a:t>blueprint </a:t>
            </a:r>
            <a:r>
              <a:rPr lang="en-GB" sz="3600" dirty="0" smtClean="0"/>
              <a:t>from heaven for the purification and alignment with our scroll of destiny. The apostolic overview of our scroll from the eternal perspective. 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Portal to engage the </a:t>
            </a:r>
            <a:r>
              <a:rPr lang="en-GB" sz="3600" dirty="0"/>
              <a:t>heart of </a:t>
            </a:r>
            <a:r>
              <a:rPr lang="en-GB" sz="3600" dirty="0" smtClean="0"/>
              <a:t>God where thoughts of our sonship </a:t>
            </a:r>
            <a:r>
              <a:rPr lang="en-GB" sz="3600" dirty="0" smtClean="0"/>
              <a:t>are </a:t>
            </a:r>
            <a:r>
              <a:rPr lang="en-GB" sz="3600" dirty="0" smtClean="0"/>
              <a:t>revealed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8208" y="116632"/>
            <a:ext cx="4413792" cy="2998992"/>
          </a:xfrm>
          <a:prstGeom prst="rect">
            <a:avLst/>
          </a:prstGeom>
          <a:noFill/>
        </p:spPr>
        <p:txBody>
          <a:bodyPr wrap="square" lIns="0" tIns="0" rIns="0" bIns="0" rtlCol="0">
            <a:normAutofit lnSpcReduction="10000"/>
          </a:bodyPr>
          <a:lstStyle/>
          <a:p>
            <a:pPr algn="ctr"/>
            <a:r>
              <a:rPr lang="en-GB" sz="2000" b="1" dirty="0" smtClean="0"/>
              <a:t>Eagle and Sound of Many </a:t>
            </a:r>
            <a:r>
              <a:rPr lang="en-GB" sz="2000" b="1" dirty="0"/>
              <a:t>W</a:t>
            </a:r>
            <a:r>
              <a:rPr lang="en-GB" sz="2000" b="1" dirty="0" smtClean="0"/>
              <a:t>aters</a:t>
            </a:r>
          </a:p>
          <a:p>
            <a:r>
              <a:rPr lang="en-GB" sz="2000" dirty="0" smtClean="0"/>
              <a:t>Apostolic function of the frequency of God’s voice that enables us to engage deeper and higher with the vision of the deep things of God </a:t>
            </a:r>
            <a:r>
              <a:rPr lang="en-GB" sz="2000" dirty="0"/>
              <a:t>on our scroll </a:t>
            </a:r>
            <a:r>
              <a:rPr lang="en-GB" sz="2000" dirty="0" smtClean="0"/>
              <a:t>of destiny. The vibrating frequency and sound </a:t>
            </a:r>
            <a:r>
              <a:rPr lang="en-GB" sz="2000" dirty="0"/>
              <a:t>a</a:t>
            </a:r>
            <a:r>
              <a:rPr lang="en-GB" sz="2000" dirty="0" smtClean="0"/>
              <a:t> </a:t>
            </a:r>
            <a:r>
              <a:rPr lang="en-GB" sz="2000" dirty="0" smtClean="0"/>
              <a:t>harmonic for resonance and alignment with our destiny</a:t>
            </a:r>
          </a:p>
          <a:p>
            <a:r>
              <a:rPr lang="en-GB" sz="2000" dirty="0" smtClean="0"/>
              <a:t>Portal to engage the waterfall in Eden and the cave </a:t>
            </a:r>
            <a:r>
              <a:rPr lang="en-GB" sz="2000" dirty="0" smtClean="0"/>
              <a:t>of </a:t>
            </a:r>
            <a:r>
              <a:rPr lang="en-GB" sz="2000" dirty="0" smtClean="0"/>
              <a:t>heavenly quests</a:t>
            </a:r>
          </a:p>
        </p:txBody>
      </p:sp>
      <p:sp>
        <p:nvSpPr>
          <p:cNvPr id="61" name="Right Arrow 60"/>
          <p:cNvSpPr/>
          <p:nvPr/>
        </p:nvSpPr>
        <p:spPr>
          <a:xfrm rot="619349">
            <a:off x="5322933" y="4687421"/>
            <a:ext cx="1512960" cy="690064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Arrow 62"/>
          <p:cNvSpPr/>
          <p:nvPr/>
        </p:nvSpPr>
        <p:spPr>
          <a:xfrm rot="6949882">
            <a:off x="7034475" y="3553160"/>
            <a:ext cx="1488148" cy="822970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Arrow 63"/>
          <p:cNvSpPr/>
          <p:nvPr/>
        </p:nvSpPr>
        <p:spPr>
          <a:xfrm rot="8372220">
            <a:off x="2028194" y="4415423"/>
            <a:ext cx="1345656" cy="752529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Arrow 64"/>
          <p:cNvSpPr/>
          <p:nvPr/>
        </p:nvSpPr>
        <p:spPr>
          <a:xfrm rot="2873142">
            <a:off x="66279" y="4301783"/>
            <a:ext cx="1328176" cy="768452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Explosion 2 65"/>
          <p:cNvSpPr/>
          <p:nvPr/>
        </p:nvSpPr>
        <p:spPr>
          <a:xfrm>
            <a:off x="827584" y="5301208"/>
            <a:ext cx="1584176" cy="1368152"/>
          </a:xfrm>
          <a:prstGeom prst="irregularSeal2">
            <a:avLst/>
          </a:prstGeom>
          <a:gradFill flip="none" rotWithShape="1">
            <a:gsLst>
              <a:gs pos="30000">
                <a:srgbClr val="0070C0"/>
              </a:gs>
              <a:gs pos="12000">
                <a:srgbClr val="FF0000"/>
              </a:gs>
              <a:gs pos="43000">
                <a:srgbClr val="7030A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51" grpId="0" animBg="1"/>
      <p:bldP spid="59" grpId="0"/>
      <p:bldP spid="60" grpId="0"/>
      <p:bldP spid="61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7466" y="3064562"/>
            <a:ext cx="1142445" cy="13365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</a:rPr>
              <a:t>Man</a:t>
            </a:r>
            <a:br>
              <a:rPr lang="en-GB" sz="2800" b="1" dirty="0" smtClean="0">
                <a:solidFill>
                  <a:srgbClr val="7030A0"/>
                </a:solidFill>
              </a:rPr>
            </a:br>
            <a:r>
              <a:rPr lang="en-GB" sz="2800" b="1" dirty="0" smtClean="0">
                <a:solidFill>
                  <a:srgbClr val="7030A0"/>
                </a:solidFill>
              </a:rPr>
              <a:t>Priest</a:t>
            </a:r>
          </a:p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HEI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9615" y="5900855"/>
            <a:ext cx="2016224" cy="8897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Sound of many waters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95736" y="116632"/>
            <a:ext cx="1450023" cy="9592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Winds of Change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319880" y="3721048"/>
            <a:ext cx="4783523" cy="280429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200" b="1" dirty="0" smtClean="0"/>
              <a:t>Man the and Sound of Many </a:t>
            </a:r>
            <a:r>
              <a:rPr lang="en-GB" sz="2200" b="1" dirty="0"/>
              <a:t>W</a:t>
            </a:r>
            <a:r>
              <a:rPr lang="en-GB" sz="2200" b="1" dirty="0" smtClean="0"/>
              <a:t>aters</a:t>
            </a:r>
          </a:p>
          <a:p>
            <a:r>
              <a:rPr lang="en-GB" sz="2000" dirty="0" smtClean="0"/>
              <a:t>Priestly function of the frequency of God’s voice that calls us to deeper and deeper into intimacy. Portal to engage the river of life in Eden </a:t>
            </a:r>
            <a:r>
              <a:rPr lang="en-GB" sz="2000" dirty="0" smtClean="0"/>
              <a:t>to feel </a:t>
            </a:r>
            <a:r>
              <a:rPr lang="en-GB" sz="2000" dirty="0" smtClean="0"/>
              <a:t>the vibrating energy of the overflowing abundance of intimacy. Our baptism deeper into the river of life and our engagement with the tree of life and </a:t>
            </a:r>
            <a:r>
              <a:rPr lang="en-GB" sz="2000" dirty="0" smtClean="0"/>
              <a:t>it’s </a:t>
            </a:r>
            <a:r>
              <a:rPr lang="en-GB" sz="2000" dirty="0" smtClean="0"/>
              <a:t>fruit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08347" y="116632"/>
            <a:ext cx="4783523" cy="3126276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85000" lnSpcReduction="10000"/>
          </a:bodyPr>
          <a:lstStyle/>
          <a:p>
            <a:pPr algn="ctr"/>
            <a:r>
              <a:rPr lang="en-GB" sz="2400" b="1" dirty="0" smtClean="0"/>
              <a:t>Man the and Winds of Change</a:t>
            </a:r>
          </a:p>
          <a:p>
            <a:pPr>
              <a:lnSpc>
                <a:spcPct val="120000"/>
              </a:lnSpc>
            </a:pPr>
            <a:r>
              <a:rPr lang="en-GB" sz="2300" dirty="0" smtClean="0"/>
              <a:t>Priestly function of the vibrating as a priest in creations order of the symphony of heaven</a:t>
            </a:r>
          </a:p>
          <a:p>
            <a:pPr>
              <a:lnSpc>
                <a:spcPct val="120000"/>
              </a:lnSpc>
            </a:pPr>
            <a:r>
              <a:rPr lang="en-GB" sz="2300" dirty="0" smtClean="0"/>
              <a:t>Portal to engage </a:t>
            </a:r>
            <a:r>
              <a:rPr lang="en-GB" sz="2300" dirty="0" smtClean="0"/>
              <a:t>the Father’s garden </a:t>
            </a:r>
            <a:r>
              <a:rPr lang="en-GB" sz="2300" dirty="0" smtClean="0"/>
              <a:t>in Eden, find total </a:t>
            </a:r>
            <a:r>
              <a:rPr lang="en-GB" sz="2300" dirty="0" smtClean="0"/>
              <a:t>peace and rest and be </a:t>
            </a:r>
            <a:r>
              <a:rPr lang="en-GB" sz="2300" dirty="0" smtClean="0"/>
              <a:t>one. Experiencing </a:t>
            </a:r>
            <a:r>
              <a:rPr lang="en-GB" sz="2300" dirty="0" smtClean="0"/>
              <a:t>the sound and light and fragrance of oneness with the created </a:t>
            </a:r>
            <a:r>
              <a:rPr lang="en-GB" sz="2300" dirty="0" smtClean="0"/>
              <a:t>order</a:t>
            </a:r>
          </a:p>
          <a:p>
            <a:pPr>
              <a:lnSpc>
                <a:spcPct val="120000"/>
              </a:lnSpc>
            </a:pPr>
            <a:r>
              <a:rPr lang="en-GB" sz="2300" dirty="0" smtClean="0"/>
              <a:t>Engage new seasons of our redemptive gifts, ministry &amp; calling to creation</a:t>
            </a:r>
            <a:endParaRPr lang="en-GB" sz="2300" dirty="0" smtClean="0"/>
          </a:p>
        </p:txBody>
      </p:sp>
      <p:sp>
        <p:nvSpPr>
          <p:cNvPr id="62" name="Right Arrow 61"/>
          <p:cNvSpPr/>
          <p:nvPr/>
        </p:nvSpPr>
        <p:spPr>
          <a:xfrm rot="8688075">
            <a:off x="1471734" y="4043103"/>
            <a:ext cx="1201576" cy="7355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Explosion 2 62"/>
          <p:cNvSpPr/>
          <p:nvPr/>
        </p:nvSpPr>
        <p:spPr>
          <a:xfrm>
            <a:off x="0" y="4401108"/>
            <a:ext cx="1579370" cy="1512168"/>
          </a:xfrm>
          <a:prstGeom prst="irregularSeal2">
            <a:avLst/>
          </a:prstGeom>
          <a:gradFill flip="none" rotWithShape="1">
            <a:gsLst>
              <a:gs pos="24000">
                <a:srgbClr val="0070C0"/>
              </a:gs>
              <a:gs pos="10000">
                <a:srgbClr val="FF0000"/>
              </a:gs>
              <a:gs pos="41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Arrow 63"/>
          <p:cNvSpPr/>
          <p:nvPr/>
        </p:nvSpPr>
        <p:spPr>
          <a:xfrm rot="13268179">
            <a:off x="1345315" y="5476305"/>
            <a:ext cx="1244063" cy="729926"/>
          </a:xfrm>
          <a:prstGeom prst="rightArrow">
            <a:avLst/>
          </a:prstGeom>
          <a:gradFill>
            <a:gsLst>
              <a:gs pos="63000">
                <a:srgbClr val="FF0000"/>
              </a:gs>
              <a:gs pos="50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Arrow 64"/>
          <p:cNvSpPr/>
          <p:nvPr/>
        </p:nvSpPr>
        <p:spPr>
          <a:xfrm rot="8828448">
            <a:off x="987712" y="862716"/>
            <a:ext cx="1352722" cy="661802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ight Arrow 65"/>
          <p:cNvSpPr/>
          <p:nvPr/>
        </p:nvSpPr>
        <p:spPr>
          <a:xfrm rot="13236663">
            <a:off x="747277" y="2895790"/>
            <a:ext cx="1273553" cy="69423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Explosion 2 66"/>
          <p:cNvSpPr/>
          <p:nvPr/>
        </p:nvSpPr>
        <p:spPr>
          <a:xfrm>
            <a:off x="0" y="1628800"/>
            <a:ext cx="1433147" cy="1159855"/>
          </a:xfrm>
          <a:prstGeom prst="irregularSeal2">
            <a:avLst/>
          </a:prstGeom>
          <a:gradFill flip="none" rotWithShape="1">
            <a:gsLst>
              <a:gs pos="11000">
                <a:srgbClr val="FF0000"/>
              </a:gs>
              <a:gs pos="22000">
                <a:srgbClr val="FF6633"/>
              </a:gs>
              <a:gs pos="46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43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655400" y="1955080"/>
            <a:ext cx="3113117" cy="3113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669" y="3002696"/>
            <a:ext cx="1008292" cy="11095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</a:rPr>
              <a:t>Man</a:t>
            </a:r>
            <a:br>
              <a:rPr lang="en-GB" sz="2400" b="1" dirty="0" smtClean="0">
                <a:solidFill>
                  <a:srgbClr val="7030A0"/>
                </a:solidFill>
              </a:rPr>
            </a:br>
            <a:r>
              <a:rPr lang="en-GB" sz="2400" b="1" dirty="0" smtClean="0">
                <a:solidFill>
                  <a:srgbClr val="7030A0"/>
                </a:solidFill>
              </a:rPr>
              <a:t>Priest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HEI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947" y="2877097"/>
            <a:ext cx="1255863" cy="14401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Ox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Prophet</a:t>
            </a:r>
          </a:p>
          <a:p>
            <a:pPr algn="ctr"/>
            <a:r>
              <a:rPr lang="en-GB" sz="2600" b="1" dirty="0" smtClean="0">
                <a:solidFill>
                  <a:srgbClr val="7030A0"/>
                </a:solidFill>
              </a:rPr>
              <a:t>HEI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8194" y="336437"/>
            <a:ext cx="792088" cy="14284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Lion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King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YOD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483" y="5177978"/>
            <a:ext cx="1008112" cy="116285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Eagle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Apostle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VAV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981" y="736002"/>
            <a:ext cx="2103475" cy="365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Transformation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9897" y="5142395"/>
            <a:ext cx="1800200" cy="698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Refiners</a:t>
            </a:r>
            <a:br>
              <a:rPr lang="en-GB" sz="2400" b="1" dirty="0" smtClean="0">
                <a:solidFill>
                  <a:prstClr val="black"/>
                </a:solidFill>
              </a:rPr>
            </a:br>
            <a:r>
              <a:rPr lang="en-GB" sz="2400" b="1" dirty="0" smtClean="0">
                <a:solidFill>
                  <a:prstClr val="black"/>
                </a:solidFill>
              </a:rPr>
              <a:t> Fire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0960" y="789289"/>
            <a:ext cx="1296144" cy="7755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Winds of Change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76" y="5785902"/>
            <a:ext cx="1800200" cy="786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Sound of </a:t>
            </a:r>
            <a:br>
              <a:rPr lang="en-GB" sz="2400" b="1" dirty="0" smtClean="0">
                <a:solidFill>
                  <a:prstClr val="black"/>
                </a:solidFill>
              </a:rPr>
            </a:br>
            <a:r>
              <a:rPr lang="en-GB" sz="2400" b="1" dirty="0" smtClean="0">
                <a:solidFill>
                  <a:prstClr val="black"/>
                </a:solidFill>
              </a:rPr>
              <a:t>many waters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19378077">
            <a:off x="1778591" y="927780"/>
            <a:ext cx="1044296" cy="390011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2719729">
            <a:off x="2890317" y="927779"/>
            <a:ext cx="1044296" cy="39001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 rot="19378077">
            <a:off x="4636871" y="855650"/>
            <a:ext cx="1044296" cy="39001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2719729">
            <a:off x="5777101" y="900168"/>
            <a:ext cx="1044296" cy="390011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/>
          <p:cNvSpPr/>
          <p:nvPr/>
        </p:nvSpPr>
        <p:spPr>
          <a:xfrm rot="3038617">
            <a:off x="4636872" y="5645834"/>
            <a:ext cx="1044296" cy="390011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8688075">
            <a:off x="859618" y="4237543"/>
            <a:ext cx="1044296" cy="39001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8372220">
            <a:off x="2773465" y="5564402"/>
            <a:ext cx="1044296" cy="390011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2873142">
            <a:off x="1641821" y="5673650"/>
            <a:ext cx="1044296" cy="443179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3038617">
            <a:off x="6939827" y="3530889"/>
            <a:ext cx="1044296" cy="390011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8828448">
            <a:off x="634338" y="1915207"/>
            <a:ext cx="1044296" cy="390011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chemeClr val="accent6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/>
          <p:cNvSpPr/>
          <p:nvPr/>
        </p:nvSpPr>
        <p:spPr>
          <a:xfrm rot="13236663">
            <a:off x="706884" y="3291406"/>
            <a:ext cx="1044296" cy="39001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19116344">
            <a:off x="6861845" y="4381639"/>
            <a:ext cx="1044296" cy="390011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9278872">
            <a:off x="7085671" y="2455646"/>
            <a:ext cx="1044296" cy="390011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014" y="2490840"/>
            <a:ext cx="2679550" cy="200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Explosion 2 46"/>
          <p:cNvSpPr/>
          <p:nvPr/>
        </p:nvSpPr>
        <p:spPr>
          <a:xfrm>
            <a:off x="2591961" y="-7205"/>
            <a:ext cx="730513" cy="817264"/>
          </a:xfrm>
          <a:prstGeom prst="irregularSeal2">
            <a:avLst/>
          </a:prstGeom>
          <a:gradFill flip="none" rotWithShape="1">
            <a:gsLst>
              <a:gs pos="18000">
                <a:srgbClr val="FF0000"/>
              </a:gs>
              <a:gs pos="32000">
                <a:schemeClr val="accent6">
                  <a:lumMod val="75000"/>
                </a:schemeClr>
              </a:gs>
              <a:gs pos="54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Explosion 2 47"/>
          <p:cNvSpPr/>
          <p:nvPr/>
        </p:nvSpPr>
        <p:spPr>
          <a:xfrm>
            <a:off x="5462276" y="-14800"/>
            <a:ext cx="931702" cy="763283"/>
          </a:xfrm>
          <a:prstGeom prst="irregularSeal2">
            <a:avLst/>
          </a:prstGeom>
          <a:gradFill flip="none" rotWithShape="1">
            <a:gsLst>
              <a:gs pos="12000">
                <a:srgbClr val="0819FB"/>
              </a:gs>
              <a:gs pos="32000">
                <a:srgbClr val="FFC000"/>
              </a:gs>
              <a:gs pos="55000">
                <a:schemeClr val="accent6">
                  <a:lumMod val="75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Explosion 2 48"/>
          <p:cNvSpPr/>
          <p:nvPr/>
        </p:nvSpPr>
        <p:spPr>
          <a:xfrm>
            <a:off x="8069828" y="1790235"/>
            <a:ext cx="931702" cy="763283"/>
          </a:xfrm>
          <a:prstGeom prst="irregularSeal2">
            <a:avLst/>
          </a:prstGeom>
          <a:gradFill flip="none" rotWithShape="1">
            <a:gsLst>
              <a:gs pos="10000">
                <a:srgbClr val="0070C0"/>
              </a:gs>
              <a:gs pos="22000">
                <a:srgbClr val="FFFF00"/>
              </a:gs>
              <a:gs pos="36000">
                <a:schemeClr val="accent6">
                  <a:lumMod val="50000"/>
                </a:schemeClr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Explosion 2 49"/>
          <p:cNvSpPr/>
          <p:nvPr/>
        </p:nvSpPr>
        <p:spPr>
          <a:xfrm>
            <a:off x="7911955" y="3717603"/>
            <a:ext cx="931702" cy="763283"/>
          </a:xfrm>
          <a:prstGeom prst="irregularSeal2">
            <a:avLst/>
          </a:prstGeom>
          <a:gradFill flip="none" rotWithShape="1">
            <a:gsLst>
              <a:gs pos="30000">
                <a:srgbClr val="FFF200"/>
              </a:gs>
              <a:gs pos="45000">
                <a:srgbClr val="FF7A00"/>
              </a:gs>
              <a:gs pos="67000">
                <a:srgbClr val="FF0300"/>
              </a:gs>
              <a:gs pos="85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Explosion 2 50"/>
          <p:cNvSpPr/>
          <p:nvPr/>
        </p:nvSpPr>
        <p:spPr>
          <a:xfrm>
            <a:off x="5353096" y="6010613"/>
            <a:ext cx="931702" cy="763283"/>
          </a:xfrm>
          <a:prstGeom prst="irregularSeal2">
            <a:avLst/>
          </a:prstGeom>
          <a:gradFill flip="none" rotWithShape="1">
            <a:gsLst>
              <a:gs pos="19000">
                <a:srgbClr val="7030A0"/>
              </a:gs>
              <a:gs pos="33000">
                <a:srgbClr val="FF6633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Explosion 2 51"/>
          <p:cNvSpPr/>
          <p:nvPr/>
        </p:nvSpPr>
        <p:spPr>
          <a:xfrm>
            <a:off x="2454211" y="6094717"/>
            <a:ext cx="931702" cy="763283"/>
          </a:xfrm>
          <a:prstGeom prst="irregularSeal2">
            <a:avLst/>
          </a:prstGeom>
          <a:gradFill flip="none" rotWithShape="1">
            <a:gsLst>
              <a:gs pos="30000">
                <a:srgbClr val="0070C0"/>
              </a:gs>
              <a:gs pos="12000">
                <a:srgbClr val="FF0000"/>
              </a:gs>
              <a:gs pos="43000">
                <a:srgbClr val="7030A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Explosion 2 52"/>
          <p:cNvSpPr/>
          <p:nvPr/>
        </p:nvSpPr>
        <p:spPr>
          <a:xfrm>
            <a:off x="0" y="4286555"/>
            <a:ext cx="931702" cy="763283"/>
          </a:xfrm>
          <a:prstGeom prst="irregularSeal2">
            <a:avLst/>
          </a:prstGeom>
          <a:gradFill flip="none" rotWithShape="1">
            <a:gsLst>
              <a:gs pos="24000">
                <a:srgbClr val="0070C0"/>
              </a:gs>
              <a:gs pos="10000">
                <a:srgbClr val="FF0000"/>
              </a:gs>
              <a:gs pos="41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Explosion 2 53"/>
          <p:cNvSpPr/>
          <p:nvPr/>
        </p:nvSpPr>
        <p:spPr>
          <a:xfrm>
            <a:off x="146223" y="2468481"/>
            <a:ext cx="931702" cy="763283"/>
          </a:xfrm>
          <a:prstGeom prst="irregularSeal2">
            <a:avLst/>
          </a:prstGeom>
          <a:gradFill flip="none" rotWithShape="1">
            <a:gsLst>
              <a:gs pos="11000">
                <a:srgbClr val="FF0000"/>
              </a:gs>
              <a:gs pos="22000">
                <a:srgbClr val="FF6633"/>
              </a:gs>
              <a:gs pos="46000">
                <a:srgbClr val="00B050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ight Arrow 54"/>
          <p:cNvSpPr/>
          <p:nvPr/>
        </p:nvSpPr>
        <p:spPr>
          <a:xfrm rot="2011106">
            <a:off x="6846805" y="1522590"/>
            <a:ext cx="1044296" cy="390011"/>
          </a:xfrm>
          <a:prstGeom prst="rightArrow">
            <a:avLst/>
          </a:prstGeom>
          <a:gradFill flip="none" rotWithShape="1">
            <a:gsLst>
              <a:gs pos="22000">
                <a:srgbClr val="0070C0"/>
              </a:gs>
              <a:gs pos="5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 rot="8231563">
            <a:off x="5924005" y="5473058"/>
            <a:ext cx="1044296" cy="390011"/>
          </a:xfrm>
          <a:prstGeom prst="rightArrow">
            <a:avLst/>
          </a:prstGeom>
          <a:gradFill>
            <a:gsLst>
              <a:gs pos="22000">
                <a:schemeClr val="accent6">
                  <a:lumMod val="75000"/>
                </a:schemeClr>
              </a:gs>
              <a:gs pos="58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56"/>
          <p:cNvSpPr/>
          <p:nvPr/>
        </p:nvSpPr>
        <p:spPr>
          <a:xfrm rot="12399735">
            <a:off x="723511" y="5020703"/>
            <a:ext cx="1044296" cy="502973"/>
          </a:xfrm>
          <a:prstGeom prst="rightArrow">
            <a:avLst/>
          </a:prstGeom>
          <a:gradFill>
            <a:gsLst>
              <a:gs pos="42000">
                <a:srgbClr val="FF0000"/>
              </a:gs>
              <a:gs pos="58000">
                <a:srgbClr val="0070C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lnSpcReduction="10000"/>
          </a:bodyPr>
          <a:lstStyle/>
          <a:p>
            <a:r>
              <a:rPr lang="en-GB" sz="4400" dirty="0"/>
              <a:t>Transformation </a:t>
            </a:r>
            <a:r>
              <a:rPr lang="en-GB" sz="4400" dirty="0" smtClean="0"/>
              <a:t>and Lion (Kingly) bring revelation of </a:t>
            </a:r>
            <a:r>
              <a:rPr lang="en-GB" sz="4400" dirty="0"/>
              <a:t>your kingly identity and </a:t>
            </a:r>
            <a:r>
              <a:rPr lang="en-GB" sz="4400" dirty="0" smtClean="0"/>
              <a:t>the process needed to bring you into maturity as sons</a:t>
            </a:r>
            <a:endParaRPr lang="en-GB" sz="4400" dirty="0"/>
          </a:p>
          <a:p>
            <a:r>
              <a:rPr lang="en-GB" sz="4400" dirty="0" smtClean="0"/>
              <a:t>Transformation and Refiners Fire </a:t>
            </a:r>
            <a:r>
              <a:rPr lang="en-GB" sz="4400" dirty="0"/>
              <a:t>both engage </a:t>
            </a:r>
            <a:r>
              <a:rPr lang="en-GB" sz="4400" dirty="0" smtClean="0"/>
              <a:t>with </a:t>
            </a:r>
            <a:r>
              <a:rPr lang="en-GB" sz="4400" dirty="0"/>
              <a:t>the OX </a:t>
            </a:r>
            <a:r>
              <a:rPr lang="en-GB" sz="4400" dirty="0" smtClean="0"/>
              <a:t>(prophetic) and will </a:t>
            </a:r>
            <a:r>
              <a:rPr lang="en-GB" sz="4400" dirty="0"/>
              <a:t>deal with </a:t>
            </a:r>
            <a:r>
              <a:rPr lang="en-GB" sz="4400" dirty="0" smtClean="0"/>
              <a:t>past, present &amp; future in regards to the </a:t>
            </a:r>
            <a:r>
              <a:rPr lang="en-GB" sz="4400" dirty="0"/>
              <a:t>truth of God's prophetic declaration of your identity 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4742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r>
              <a:rPr lang="en-GB" sz="4400" dirty="0" smtClean="0"/>
              <a:t>Refiners with the Eagle (apostolic) your destiny </a:t>
            </a:r>
            <a:r>
              <a:rPr lang="en-GB" sz="4400" dirty="0"/>
              <a:t>and where you fit in the blueprint of God's governmental spheres </a:t>
            </a:r>
            <a:r>
              <a:rPr lang="en-GB" sz="4400" dirty="0" smtClean="0"/>
              <a:t> of your 7 mountains of kingdom authority</a:t>
            </a:r>
            <a:r>
              <a:rPr lang="en-GB" sz="4400" dirty="0"/>
              <a:t>. </a:t>
            </a:r>
          </a:p>
          <a:p>
            <a:r>
              <a:rPr lang="en-GB" sz="4400" dirty="0"/>
              <a:t>Eagle and </a:t>
            </a:r>
            <a:r>
              <a:rPr lang="en-GB" sz="4400" dirty="0" smtClean="0"/>
              <a:t>Sound of many waters higher </a:t>
            </a:r>
            <a:r>
              <a:rPr lang="en-GB" sz="4400" dirty="0"/>
              <a:t>frequencies of your destiny resonate </a:t>
            </a:r>
            <a:r>
              <a:rPr lang="en-GB" sz="4400" dirty="0" smtClean="0"/>
              <a:t>come </a:t>
            </a:r>
            <a:r>
              <a:rPr lang="en-GB" sz="4400" dirty="0"/>
              <a:t>into correct </a:t>
            </a:r>
            <a:r>
              <a:rPr lang="en-GB" sz="4400" dirty="0" smtClean="0"/>
              <a:t>patterns, </a:t>
            </a:r>
            <a:r>
              <a:rPr lang="en-GB" sz="4400" dirty="0"/>
              <a:t>aligns with God's deepest and highest thoughts about you.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719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Man (priestly) and Sound of Many </a:t>
            </a:r>
            <a:r>
              <a:rPr lang="en-GB" sz="4400" dirty="0"/>
              <a:t>W</a:t>
            </a:r>
            <a:r>
              <a:rPr lang="en-GB" sz="4400" dirty="0" smtClean="0"/>
              <a:t>aters is about </a:t>
            </a:r>
            <a:r>
              <a:rPr lang="en-GB" sz="4400" dirty="0"/>
              <a:t>engaging your sound with creations groan your identification with the world and your connection to it. </a:t>
            </a:r>
            <a:endParaRPr lang="en-GB" sz="44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Your earthly and heavenly ministries, callings, </a:t>
            </a:r>
            <a:r>
              <a:rPr lang="en-GB" sz="4400" dirty="0"/>
              <a:t>redemptive gifts </a:t>
            </a:r>
            <a:endParaRPr lang="en-GB" sz="44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Your unique sounds frequencies, fragrances and colours</a:t>
            </a:r>
            <a:r>
              <a:rPr lang="en-GB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36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Winds of Change and Man (priestly) engage </a:t>
            </a:r>
            <a:r>
              <a:rPr lang="en-GB" sz="4400" dirty="0"/>
              <a:t>t</a:t>
            </a:r>
            <a:r>
              <a:rPr lang="en-GB" sz="4400" dirty="0" smtClean="0"/>
              <a:t>he </a:t>
            </a:r>
            <a:r>
              <a:rPr lang="en-GB" sz="4400" dirty="0"/>
              <a:t>seasons of </a:t>
            </a:r>
            <a:r>
              <a:rPr lang="en-GB" sz="4400" dirty="0" smtClean="0"/>
              <a:t>your life in the process of maturity - service, stewardship, friendship, lordship, kingship and sonship </a:t>
            </a:r>
            <a:r>
              <a:rPr lang="en-GB" sz="4400" dirty="0"/>
              <a:t>in the priestly callings </a:t>
            </a:r>
            <a:r>
              <a:rPr lang="en-GB" sz="4400" dirty="0" smtClean="0"/>
              <a:t>of reconciliation </a:t>
            </a:r>
            <a:r>
              <a:rPr lang="en-GB" sz="4400" dirty="0"/>
              <a:t>and restoration. </a:t>
            </a:r>
            <a:endParaRPr lang="en-GB" sz="44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Revelation </a:t>
            </a:r>
            <a:r>
              <a:rPr lang="en-GB" sz="4400" dirty="0"/>
              <a:t>of </a:t>
            </a:r>
            <a:r>
              <a:rPr lang="en-GB" sz="4400" dirty="0" smtClean="0"/>
              <a:t>your </a:t>
            </a:r>
            <a:r>
              <a:rPr lang="en-GB" sz="4400" dirty="0"/>
              <a:t>eternal destiny needs an </a:t>
            </a:r>
            <a:r>
              <a:rPr lang="en-GB" sz="4400" dirty="0" smtClean="0"/>
              <a:t>earthing </a:t>
            </a:r>
            <a:r>
              <a:rPr lang="en-GB" sz="4400" dirty="0"/>
              <a:t>out as you recognise those deep desires that draw and connect you </a:t>
            </a:r>
            <a:r>
              <a:rPr lang="en-GB" sz="4400" dirty="0" smtClean="0"/>
              <a:t>to creation</a:t>
            </a:r>
            <a:r>
              <a:rPr lang="en-GB" sz="4400" dirty="0"/>
              <a:t>. </a:t>
            </a:r>
            <a:endParaRPr lang="en-GB" sz="4400" dirty="0" smtClean="0"/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663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/>
              <a:t>Veil </a:t>
            </a:r>
            <a:r>
              <a:rPr lang="en-GB" sz="4400" dirty="0" smtClean="0"/>
              <a:t>between heaven and earth is open so we can </a:t>
            </a:r>
            <a:r>
              <a:rPr lang="en-GB" sz="4400" dirty="0" smtClean="0"/>
              <a:t>engage, behold </a:t>
            </a:r>
            <a:r>
              <a:rPr lang="en-GB" sz="4400" dirty="0" smtClean="0"/>
              <a:t>and </a:t>
            </a:r>
            <a:r>
              <a:rPr lang="en-GB" sz="4400" dirty="0" smtClean="0"/>
              <a:t>become transformed</a:t>
            </a:r>
            <a:endParaRPr lang="en-GB" sz="4400" dirty="0"/>
          </a:p>
          <a:p>
            <a:r>
              <a:rPr lang="en-GB" sz="4400" dirty="0" smtClean="0"/>
              <a:t>Earth to reflect heaven</a:t>
            </a:r>
          </a:p>
          <a:p>
            <a:r>
              <a:rPr lang="en-GB" sz="4400" dirty="0" smtClean="0"/>
              <a:t>Overlap of heaven and earth</a:t>
            </a:r>
          </a:p>
          <a:p>
            <a:r>
              <a:rPr lang="en-GB" sz="4400" dirty="0" smtClean="0"/>
              <a:t>Gardens – Eden &amp; East in Eden</a:t>
            </a:r>
          </a:p>
          <a:p>
            <a:r>
              <a:rPr lang="en-GB" sz="4400" dirty="0" smtClean="0"/>
              <a:t>Tabernacle earthly &amp; Heavenly</a:t>
            </a:r>
          </a:p>
          <a:p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215266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Desires, connections, drawings to</a:t>
            </a:r>
          </a:p>
          <a:p>
            <a:r>
              <a:rPr lang="en-GB" sz="4400" dirty="0" smtClean="0"/>
              <a:t>People groups, </a:t>
            </a:r>
            <a:r>
              <a:rPr lang="en-GB" sz="4400" dirty="0"/>
              <a:t>nations cultural </a:t>
            </a:r>
            <a:r>
              <a:rPr lang="en-GB" sz="4400" dirty="0" smtClean="0"/>
              <a:t>spheres</a:t>
            </a:r>
            <a:r>
              <a:rPr lang="en-GB" sz="4400" dirty="0"/>
              <a:t> </a:t>
            </a:r>
            <a:r>
              <a:rPr lang="en-GB" sz="4400" dirty="0" smtClean="0"/>
              <a:t>etc.</a:t>
            </a:r>
          </a:p>
          <a:p>
            <a:r>
              <a:rPr lang="en-GB" sz="4400" dirty="0" smtClean="0"/>
              <a:t>Connect </a:t>
            </a:r>
            <a:r>
              <a:rPr lang="en-GB" sz="4400" dirty="0"/>
              <a:t>with your own and the church mountains in a practical way. </a:t>
            </a:r>
            <a:endParaRPr lang="en-GB" sz="4400" dirty="0" smtClean="0"/>
          </a:p>
          <a:p>
            <a:r>
              <a:rPr lang="en-GB" sz="4400" dirty="0" smtClean="0"/>
              <a:t>You </a:t>
            </a:r>
            <a:r>
              <a:rPr lang="en-GB" sz="4400" dirty="0"/>
              <a:t>have been called for a time and purpose such as </a:t>
            </a:r>
            <a:r>
              <a:rPr lang="en-GB" sz="4400" dirty="0" smtClean="0"/>
              <a:t>this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602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Transformation – open your heart to the revelation of truth that will renew your minds and change your lives</a:t>
            </a:r>
          </a:p>
          <a:p>
            <a:r>
              <a:rPr lang="en-GB" sz="4800" dirty="0" smtClean="0"/>
              <a:t>Winds of change – open your heart let the breath of life fill you</a:t>
            </a:r>
          </a:p>
        </p:txBody>
      </p:sp>
    </p:spTree>
    <p:extLst>
      <p:ext uri="{BB962C8B-B14F-4D97-AF65-F5344CB8AC3E}">
        <p14:creationId xmlns:p14="http://schemas.microsoft.com/office/powerpoint/2010/main" val="2188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Refiners fire – open your heart for passion, purification, destroying of chains</a:t>
            </a:r>
          </a:p>
          <a:p>
            <a:r>
              <a:rPr lang="en-GB" sz="4800" dirty="0" smtClean="0"/>
              <a:t>Sound of many waters - open your heart to the vibrating frequency of God’s voice to resonate </a:t>
            </a:r>
            <a:r>
              <a:rPr lang="en-GB" sz="4800" dirty="0" smtClean="0"/>
              <a:t>your eternal </a:t>
            </a:r>
            <a:r>
              <a:rPr lang="en-GB" sz="4800" dirty="0" smtClean="0"/>
              <a:t>destiny in you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235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r>
              <a:rPr lang="en-GB" sz="4800" dirty="0" smtClean="0"/>
              <a:t>Engage the Lion – Kingly your responsibility of government</a:t>
            </a:r>
          </a:p>
          <a:p>
            <a:r>
              <a:rPr lang="en-GB" sz="4800" dirty="0"/>
              <a:t>Engage the </a:t>
            </a:r>
            <a:r>
              <a:rPr lang="en-GB" sz="4800" dirty="0" smtClean="0"/>
              <a:t>Ox – Prophetic the revelation of your identity </a:t>
            </a:r>
          </a:p>
          <a:p>
            <a:r>
              <a:rPr lang="en-GB" sz="4800" dirty="0"/>
              <a:t>Engage the </a:t>
            </a:r>
            <a:r>
              <a:rPr lang="en-GB" sz="4800" dirty="0" smtClean="0"/>
              <a:t>Eagle – Apostolic the blueprint, scroll, plan for your destiny</a:t>
            </a:r>
          </a:p>
          <a:p>
            <a:r>
              <a:rPr lang="en-GB" sz="4800" dirty="0"/>
              <a:t>Engage the </a:t>
            </a:r>
            <a:r>
              <a:rPr lang="en-GB" sz="4800" dirty="0" smtClean="0"/>
              <a:t>Man - Priestly the intimacy with God’s heart for creation</a:t>
            </a: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val="18307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/>
              <a:t>These engagements </a:t>
            </a:r>
            <a:r>
              <a:rPr lang="en-GB" sz="4400" dirty="0" smtClean="0"/>
              <a:t>do not have to be </a:t>
            </a:r>
            <a:r>
              <a:rPr lang="en-GB" sz="4400" dirty="0"/>
              <a:t>limited by Sundays and flags you can engage this in your heart and around the arc in the heavenly tabernacle</a:t>
            </a:r>
            <a:r>
              <a:rPr lang="en-GB" sz="4400" dirty="0" smtClean="0"/>
              <a:t>.</a:t>
            </a:r>
          </a:p>
          <a:p>
            <a:r>
              <a:rPr lang="en-GB" sz="4400" dirty="0"/>
              <a:t>Y</a:t>
            </a:r>
            <a:r>
              <a:rPr lang="en-GB" sz="4400" dirty="0" smtClean="0"/>
              <a:t>ou </a:t>
            </a:r>
            <a:r>
              <a:rPr lang="en-GB" sz="4400" dirty="0"/>
              <a:t>can </a:t>
            </a:r>
            <a:r>
              <a:rPr lang="en-GB" sz="4400" dirty="0" smtClean="0"/>
              <a:t> </a:t>
            </a:r>
            <a:r>
              <a:rPr lang="en-GB" sz="4400" dirty="0"/>
              <a:t>engage in your own imagination as you meditate on these </a:t>
            </a:r>
            <a:r>
              <a:rPr lang="en-GB" sz="4400" dirty="0" smtClean="0"/>
              <a:t>connections </a:t>
            </a:r>
            <a:r>
              <a:rPr lang="en-GB" sz="4400" dirty="0"/>
              <a:t>and choose to engage them.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151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I decree the door to heaven standing open</a:t>
            </a:r>
          </a:p>
          <a:p>
            <a:r>
              <a:rPr lang="en-GB" sz="4400" dirty="0" smtClean="0"/>
              <a:t>I decree the veil between the spiritual and natural dimensions torn</a:t>
            </a:r>
          </a:p>
          <a:p>
            <a:r>
              <a:rPr lang="en-GB" sz="4400" dirty="0" smtClean="0"/>
              <a:t>I decree the overlap of heaven and earth and the angelic realm</a:t>
            </a:r>
          </a:p>
          <a:p>
            <a:r>
              <a:rPr lang="en-GB" sz="4400" dirty="0" smtClean="0"/>
              <a:t>I decree the agreement and arcs to reveal the government of God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962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 lnSpcReduction="10000"/>
          </a:bodyPr>
          <a:lstStyle/>
          <a:p>
            <a:r>
              <a:rPr lang="en-GB" sz="4400" dirty="0" smtClean="0"/>
              <a:t>I decree the formation of transformational agreements between heaven and earth and the angelic realm</a:t>
            </a:r>
          </a:p>
          <a:p>
            <a:r>
              <a:rPr lang="en-GB" sz="4400" dirty="0" smtClean="0"/>
              <a:t>I decree the opening of portals</a:t>
            </a:r>
            <a:r>
              <a:rPr lang="en-GB" sz="4400" dirty="0"/>
              <a:t> </a:t>
            </a:r>
            <a:r>
              <a:rPr lang="en-GB" sz="4400" dirty="0" smtClean="0"/>
              <a:t>into the dimensions of the heavenly realms</a:t>
            </a:r>
          </a:p>
          <a:p>
            <a:r>
              <a:rPr lang="en-GB" sz="4400" dirty="0" smtClean="0"/>
              <a:t>I decree dimensional places of destiny and transformation to be open</a:t>
            </a:r>
          </a:p>
          <a:p>
            <a:r>
              <a:rPr lang="en-GB" sz="4400" dirty="0" smtClean="0"/>
              <a:t>I decree the agreement between heaven, the spiritual realms and the natural realm</a:t>
            </a:r>
          </a:p>
        </p:txBody>
      </p:sp>
    </p:spTree>
    <p:extLst>
      <p:ext uri="{BB962C8B-B14F-4D97-AF65-F5344CB8AC3E}">
        <p14:creationId xmlns:p14="http://schemas.microsoft.com/office/powerpoint/2010/main" val="310493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There is a blueprint or scroll for our </a:t>
            </a:r>
            <a:r>
              <a:rPr lang="en-GB" sz="4400" dirty="0"/>
              <a:t>individual  lives and </a:t>
            </a:r>
            <a:r>
              <a:rPr lang="en-GB" sz="4400" dirty="0" smtClean="0"/>
              <a:t>for our </a:t>
            </a:r>
            <a:r>
              <a:rPr lang="en-GB" sz="4400" dirty="0"/>
              <a:t>gathering together around a</a:t>
            </a:r>
            <a:r>
              <a:rPr lang="en-GB" sz="4400" dirty="0" smtClean="0"/>
              <a:t> </a:t>
            </a:r>
            <a:r>
              <a:rPr lang="en-GB" sz="4400" dirty="0"/>
              <a:t>blueprint as an </a:t>
            </a:r>
            <a:r>
              <a:rPr lang="en-GB" sz="4400" dirty="0" err="1" smtClean="0"/>
              <a:t>Ekklesia</a:t>
            </a:r>
            <a:r>
              <a:rPr lang="en-GB" sz="4400" dirty="0"/>
              <a:t>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There are series </a:t>
            </a:r>
            <a:r>
              <a:rPr lang="en-GB" sz="4400" dirty="0"/>
              <a:t>of patterns </a:t>
            </a:r>
            <a:r>
              <a:rPr lang="en-GB" sz="4400" dirty="0" smtClean="0"/>
              <a:t>where the arcs </a:t>
            </a:r>
            <a:r>
              <a:rPr lang="en-GB" sz="4400" dirty="0"/>
              <a:t>are places of engagement and transformation to bring alignment for </a:t>
            </a:r>
            <a:r>
              <a:rPr lang="en-GB" sz="4400" dirty="0" smtClean="0"/>
              <a:t>our </a:t>
            </a:r>
            <a:r>
              <a:rPr lang="en-GB" sz="4400" dirty="0"/>
              <a:t>l</a:t>
            </a:r>
            <a:r>
              <a:rPr lang="en-GB" sz="4400" dirty="0" smtClean="0"/>
              <a:t>ives </a:t>
            </a:r>
            <a:r>
              <a:rPr lang="en-GB" sz="4400" dirty="0"/>
              <a:t>with our heavenly scroll and </a:t>
            </a:r>
            <a:r>
              <a:rPr lang="en-GB" sz="4400" dirty="0" smtClean="0"/>
              <a:t>destiny.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400" dirty="0" smtClean="0"/>
              <a:t>Deal </a:t>
            </a:r>
            <a:r>
              <a:rPr lang="en-GB" sz="4400" dirty="0"/>
              <a:t>with our earthly past reconnect us to our eternal past and reveal and draw us to future </a:t>
            </a:r>
            <a:r>
              <a:rPr lang="en-GB" sz="4400" dirty="0" smtClean="0"/>
              <a:t>destiny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6605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328014" y="22764"/>
            <a:ext cx="6264695" cy="8443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New </a:t>
            </a:r>
            <a:r>
              <a:rPr lang="en-GB" sz="2400" dirty="0">
                <a:solidFill>
                  <a:prstClr val="black"/>
                </a:solidFill>
              </a:rPr>
              <a:t>alignment with 4 faces of God 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 smtClean="0">
                <a:solidFill>
                  <a:prstClr val="black"/>
                </a:solidFill>
              </a:rPr>
              <a:t>symbol</a:t>
            </a:r>
            <a:r>
              <a:rPr lang="en-GB" sz="2400" dirty="0">
                <a:solidFill>
                  <a:prstClr val="black"/>
                </a:solidFill>
              </a:rPr>
              <a:t>, sound, frequency and </a:t>
            </a:r>
            <a:r>
              <a:rPr lang="en-GB" sz="2400" dirty="0" smtClean="0">
                <a:solidFill>
                  <a:prstClr val="black"/>
                </a:solidFill>
              </a:rPr>
              <a:t>shape of heaven</a:t>
            </a:r>
            <a:endParaRPr lang="en-GB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09414" y="1703651"/>
            <a:ext cx="4235365" cy="4092550"/>
            <a:chOff x="2526991" y="920627"/>
            <a:chExt cx="4235365" cy="4092550"/>
          </a:xfrm>
        </p:grpSpPr>
        <p:grpSp>
          <p:nvGrpSpPr>
            <p:cNvPr id="2" name="Group 1"/>
            <p:cNvGrpSpPr/>
            <p:nvPr/>
          </p:nvGrpSpPr>
          <p:grpSpPr>
            <a:xfrm>
              <a:off x="2526991" y="920627"/>
              <a:ext cx="4235365" cy="4092550"/>
              <a:chOff x="1426586" y="1396121"/>
              <a:chExt cx="3899816" cy="3906434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H="1">
                <a:off x="1426803" y="1396121"/>
                <a:ext cx="1949691" cy="1934609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376493" y="1423730"/>
                <a:ext cx="1949908" cy="1934824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376494" y="3343020"/>
                <a:ext cx="1949908" cy="1934609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426586" y="3367731"/>
                <a:ext cx="1949908" cy="1934824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Isosceles Triangle 2"/>
            <p:cNvSpPr/>
            <p:nvPr/>
          </p:nvSpPr>
          <p:spPr>
            <a:xfrm rot="5400000">
              <a:off x="3701595" y="1966337"/>
              <a:ext cx="3808552" cy="1949909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16200000">
              <a:off x="1765444" y="1966338"/>
              <a:ext cx="3808552" cy="1949908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3411680" y="3212976"/>
            <a:ext cx="24033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prstClr val="white"/>
                </a:solidFill>
              </a:rPr>
              <a:t>Reflection of heaven on earth</a:t>
            </a: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2098767" y="5009014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33CC"/>
                </a:solidFill>
              </a:rPr>
              <a:t>Apostolic</a:t>
            </a: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1952998" y="1941277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33CC"/>
                </a:solidFill>
              </a:rPr>
              <a:t>Priestly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5712436" y="5009014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33CC"/>
                </a:solidFill>
              </a:rPr>
              <a:t>Prophetic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168515" y="1938300"/>
            <a:ext cx="11525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3333CC"/>
                </a:solidFill>
              </a:rPr>
              <a:t>Kingly</a:t>
            </a:r>
          </a:p>
        </p:txBody>
      </p:sp>
      <p:sp>
        <p:nvSpPr>
          <p:cNvPr id="10" name="Arc 9"/>
          <p:cNvSpPr/>
          <p:nvPr/>
        </p:nvSpPr>
        <p:spPr>
          <a:xfrm>
            <a:off x="2789622" y="1055625"/>
            <a:ext cx="3647433" cy="1765349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10800000">
            <a:off x="2737945" y="4584294"/>
            <a:ext cx="3647433" cy="1765349"/>
          </a:xfrm>
          <a:prstGeom prst="arc">
            <a:avLst>
              <a:gd name="adj1" fmla="val 11061373"/>
              <a:gd name="adj2" fmla="val 0"/>
            </a:avLst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050834" y="1268760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Heaven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51128" y="5796201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FF0000"/>
                </a:solidFill>
              </a:rPr>
              <a:t>Earth</a:t>
            </a:r>
          </a:p>
        </p:txBody>
      </p:sp>
    </p:spTree>
    <p:extLst>
      <p:ext uri="{BB962C8B-B14F-4D97-AF65-F5344CB8AC3E}">
        <p14:creationId xmlns:p14="http://schemas.microsoft.com/office/powerpoint/2010/main" val="404421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10" grpId="0" animBg="1"/>
      <p:bldP spid="18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Biblical </a:t>
            </a:r>
            <a:r>
              <a:rPr lang="en-GB" sz="4400" dirty="0" smtClean="0"/>
              <a:t>numerology </a:t>
            </a:r>
            <a:r>
              <a:rPr lang="en-GB" sz="4400" dirty="0" smtClean="0"/>
              <a:t>forms patterns</a:t>
            </a:r>
            <a:endParaRPr lang="en-GB" sz="4400" dirty="0" smtClean="0"/>
          </a:p>
          <a:p>
            <a:r>
              <a:rPr lang="en-GB" sz="4400" dirty="0" smtClean="0"/>
              <a:t>Power of Agreement</a:t>
            </a:r>
          </a:p>
          <a:p>
            <a:r>
              <a:rPr lang="en-GB" sz="4400" dirty="0" smtClean="0"/>
              <a:t>Frequencies of light, colour, vibrational movement open portals to see beyond the veil to engage beyond the veil</a:t>
            </a:r>
          </a:p>
          <a:p>
            <a:r>
              <a:rPr lang="en-GB" sz="4400" dirty="0" smtClean="0"/>
              <a:t>Heaven and earth to overlap or be superimposed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9915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Engaging heaven on earth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r>
              <a:rPr lang="en-GB" sz="4400" dirty="0" smtClean="0"/>
              <a:t>2 = an arc of agreement</a:t>
            </a:r>
          </a:p>
          <a:p>
            <a:r>
              <a:rPr lang="en-GB" sz="4400" dirty="0" smtClean="0"/>
              <a:t>2 come into agreement </a:t>
            </a:r>
            <a:r>
              <a:rPr lang="en-GB" sz="4400" dirty="0" smtClean="0"/>
              <a:t>and opens </a:t>
            </a:r>
            <a:r>
              <a:rPr lang="en-GB" sz="4400" dirty="0" smtClean="0"/>
              <a:t>a portal for an experiential manifestation</a:t>
            </a:r>
          </a:p>
          <a:p>
            <a:r>
              <a:rPr lang="en-GB" sz="4400" dirty="0" smtClean="0"/>
              <a:t>3 = government and manifestation of the kingdom at hand</a:t>
            </a:r>
          </a:p>
          <a:p>
            <a:r>
              <a:rPr lang="en-GB" sz="4400" dirty="0" smtClean="0"/>
              <a:t>4 = open window </a:t>
            </a:r>
            <a:r>
              <a:rPr lang="en-GB" sz="4400" dirty="0" smtClean="0"/>
              <a:t>or doorway</a:t>
            </a:r>
            <a:endParaRPr lang="en-GB" sz="4400" dirty="0" smtClean="0"/>
          </a:p>
          <a:p>
            <a:r>
              <a:rPr lang="en-GB" sz="4400" dirty="0" smtClean="0"/>
              <a:t>1+1=3</a:t>
            </a:r>
          </a:p>
          <a:p>
            <a:r>
              <a:rPr lang="en-GB" sz="4400" dirty="0" smtClean="0"/>
              <a:t>3+1 =4</a:t>
            </a:r>
          </a:p>
        </p:txBody>
      </p:sp>
    </p:spTree>
    <p:extLst>
      <p:ext uri="{BB962C8B-B14F-4D97-AF65-F5344CB8AC3E}">
        <p14:creationId xmlns:p14="http://schemas.microsoft.com/office/powerpoint/2010/main" val="15844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Transformation 2012 19</Template>
  <TotalTime>29321</TotalTime>
  <Words>2549</Words>
  <Application>Microsoft Office PowerPoint</Application>
  <PresentationFormat>On-screen Show (4:3)</PresentationFormat>
  <Paragraphs>358</Paragraphs>
  <Slides>56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Office Theme</vt:lpstr>
      <vt:lpstr>1_Theme1</vt:lpstr>
      <vt:lpstr>1_Office Theme</vt:lpstr>
      <vt:lpstr>Engaging heaven on earth</vt:lpstr>
      <vt:lpstr>Engaging heaven on earth</vt:lpstr>
      <vt:lpstr>Engaging heaven on earth</vt:lpstr>
      <vt:lpstr>PowerPoint Presentation</vt:lpstr>
      <vt:lpstr>Engaging heaven on earth</vt:lpstr>
      <vt:lpstr>Engaging heaven on earth</vt:lpstr>
      <vt:lpstr>PowerPoint Presentation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PowerPoint Presentation</vt:lpstr>
      <vt:lpstr>PowerPoint Presentation</vt:lpstr>
      <vt:lpstr>Engaging heaven on earth</vt:lpstr>
      <vt:lpstr>PowerPoint Presentation</vt:lpstr>
      <vt:lpstr>Engaging heaven on earth</vt:lpstr>
      <vt:lpstr>Engaging heaven on earth</vt:lpstr>
      <vt:lpstr>Engaging heaven on earth</vt:lpstr>
      <vt:lpstr>Engaging heaven on earth</vt:lpstr>
      <vt:lpstr>Engaging heaven on earthth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  <vt:lpstr>Engaging heaven on earth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163</cp:revision>
  <cp:lastPrinted>2014-12-11T14:38:10Z</cp:lastPrinted>
  <dcterms:created xsi:type="dcterms:W3CDTF">2013-03-04T08:38:22Z</dcterms:created>
  <dcterms:modified xsi:type="dcterms:W3CDTF">2014-12-14T09:37:05Z</dcterms:modified>
</cp:coreProperties>
</file>