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  <p:sldMasterId id="2147483782" r:id="rId3"/>
    <p:sldMasterId id="2147483797" r:id="rId4"/>
    <p:sldMasterId id="2147483811" r:id="rId5"/>
    <p:sldMasterId id="2147483835" r:id="rId6"/>
    <p:sldMasterId id="2147483851" r:id="rId7"/>
    <p:sldMasterId id="2147483865" r:id="rId8"/>
  </p:sldMasterIdLst>
  <p:notesMasterIdLst>
    <p:notesMasterId r:id="rId56"/>
  </p:notesMasterIdLst>
  <p:sldIdLst>
    <p:sldId id="426" r:id="rId9"/>
    <p:sldId id="427" r:id="rId10"/>
    <p:sldId id="271" r:id="rId11"/>
    <p:sldId id="429" r:id="rId12"/>
    <p:sldId id="430" r:id="rId13"/>
    <p:sldId id="360" r:id="rId14"/>
    <p:sldId id="492" r:id="rId15"/>
    <p:sldId id="475" r:id="rId16"/>
    <p:sldId id="368" r:id="rId17"/>
    <p:sldId id="366" r:id="rId18"/>
    <p:sldId id="433" r:id="rId19"/>
    <p:sldId id="364" r:id="rId20"/>
    <p:sldId id="423" r:id="rId21"/>
    <p:sldId id="371" r:id="rId22"/>
    <p:sldId id="476" r:id="rId23"/>
    <p:sldId id="374" r:id="rId24"/>
    <p:sldId id="445" r:id="rId25"/>
    <p:sldId id="462" r:id="rId26"/>
    <p:sldId id="465" r:id="rId27"/>
    <p:sldId id="464" r:id="rId28"/>
    <p:sldId id="483" r:id="rId29"/>
    <p:sldId id="463" r:id="rId30"/>
    <p:sldId id="467" r:id="rId31"/>
    <p:sldId id="484" r:id="rId32"/>
    <p:sldId id="468" r:id="rId33"/>
    <p:sldId id="387" r:id="rId34"/>
    <p:sldId id="442" r:id="rId35"/>
    <p:sldId id="443" r:id="rId36"/>
    <p:sldId id="444" r:id="rId37"/>
    <p:sldId id="447" r:id="rId38"/>
    <p:sldId id="449" r:id="rId39"/>
    <p:sldId id="437" r:id="rId40"/>
    <p:sldId id="446" r:id="rId41"/>
    <p:sldId id="450" r:id="rId42"/>
    <p:sldId id="458" r:id="rId43"/>
    <p:sldId id="454" r:id="rId44"/>
    <p:sldId id="481" r:id="rId45"/>
    <p:sldId id="456" r:id="rId46"/>
    <p:sldId id="455" r:id="rId47"/>
    <p:sldId id="460" r:id="rId48"/>
    <p:sldId id="486" r:id="rId49"/>
    <p:sldId id="491" r:id="rId50"/>
    <p:sldId id="327" r:id="rId51"/>
    <p:sldId id="489" r:id="rId52"/>
    <p:sldId id="488" r:id="rId53"/>
    <p:sldId id="461" r:id="rId54"/>
    <p:sldId id="490" r:id="rId55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0E62"/>
    <a:srgbClr val="391981"/>
    <a:srgbClr val="00B0FF"/>
    <a:srgbClr val="2C8434"/>
    <a:srgbClr val="90AB5E"/>
    <a:srgbClr val="336FFA"/>
    <a:srgbClr val="00FFFC"/>
    <a:srgbClr val="2856BF"/>
    <a:srgbClr val="00F3F0"/>
    <a:srgbClr val="00D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71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432" y="-67"/>
      </p:cViewPr>
      <p:guideLst>
        <p:guide orient="horz" pos="215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7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presProps" Target="pres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475A5-8CB7-41D5-B6C1-7C4DAAAC11E5}" type="datetimeFigureOut">
              <a:rPr lang="en-GB" smtClean="0"/>
              <a:t>22/08/2014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D8472-7C19-480B-B42C-DE8105A67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473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BCC076-71E5-4E11-926A-5E7EE114A808}" type="slidenum">
              <a:rPr lang="en-GB" altLang="en-US">
                <a:solidFill>
                  <a:prstClr val="black"/>
                </a:solidFill>
              </a:rPr>
              <a:pPr/>
              <a:t>7</a:t>
            </a:fld>
            <a:endParaRPr lang="en-GB" altLang="en-US">
              <a:solidFill>
                <a:prstClr val="black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6A3F4A-9F5A-4ED1-B02D-73AEB1E2FA04}" type="slidenum">
              <a:rPr lang="en-GB" altLang="en-US"/>
              <a:pPr/>
              <a:t>11</a:t>
            </a:fld>
            <a:endParaRPr lang="en-GB" alt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6A3F4A-9F5A-4ED1-B02D-73AEB1E2FA04}" type="slidenum">
              <a:rPr lang="en-GB" altLang="en-US"/>
              <a:pPr/>
              <a:t>13</a:t>
            </a:fld>
            <a:endParaRPr lang="en-GB" alt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6A3F4A-9F5A-4ED1-B02D-73AEB1E2FA04}" type="slidenum">
              <a:rPr lang="en-GB" altLang="en-US"/>
              <a:pPr/>
              <a:t>15</a:t>
            </a:fld>
            <a:endParaRPr lang="en-GB" alt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D7D2E-B214-4AC2-8FDA-08283B1F2AA9}" type="slidenum">
              <a:rPr lang="en-GB" altLang="en-US"/>
              <a:pPr/>
              <a:t>26</a:t>
            </a:fld>
            <a:endParaRPr lang="en-GB" altLang="en-US"/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2687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1B5E1929-EDEA-4B81-B77E-5315F218AC1C}" type="slidenum">
              <a:rPr lang="en-GB" smtClean="0">
                <a:solidFill>
                  <a:prstClr val="black"/>
                </a:solidFill>
                <a:latin typeface="Arial" charset="0"/>
              </a:rPr>
              <a:pPr eaLnBrk="1" hangingPunct="1"/>
              <a:t>41</a:t>
            </a:fld>
            <a:endParaRPr lang="en-GB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1B5E1929-EDEA-4B81-B77E-5315F218AC1C}" type="slidenum">
              <a:rPr lang="en-GB" smtClean="0">
                <a:solidFill>
                  <a:prstClr val="black"/>
                </a:solidFill>
                <a:latin typeface="Arial" charset="0"/>
              </a:rPr>
              <a:pPr eaLnBrk="1" hangingPunct="1"/>
              <a:t>44</a:t>
            </a:fld>
            <a:endParaRPr lang="en-GB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10BF4A85-B5D8-4C5F-B5AD-28ABBF307C33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3904079C-FE85-4EA2-8E9A-0B0426AAA5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C92A842A-D3D8-4CE7-AA68-5AB8968BDE14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EB38952C-40D6-4971-B620-107CDE7F87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02ED31BA-F18E-474C-ADD9-A4F6D1C99AA4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A860DDBA-925D-486A-B5F7-7946269F2E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8/22/2014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84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8/22/2014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67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8/22/2014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53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4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35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713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39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3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A65FC1F6-21F9-46C6-82DF-BD1ABA182524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C64166EE-DC0C-4390-8A05-88BA7593FC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62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05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14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8/22/2014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636137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8/22/2014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682056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CB97365-EBCA-4027-87D5-99FC1D4DF0BB}" type="datetimeFigureOut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8/22/2014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9E29E33-B620-47F9-BB04-8846C2A5AFCC}" type="slidenum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641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7" y="58011"/>
            <a:ext cx="8784976" cy="994123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CB97365-EBCA-4027-87D5-99FC1D4DF0BB}" type="datetimeFigureOut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8/22/2014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9E29E33-B620-47F9-BB04-8846C2A5AFCC}" type="slidenum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204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CB97365-EBCA-4027-87D5-99FC1D4DF0BB}" type="datetimeFigureOut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8/22/2014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9E29E33-B620-47F9-BB04-8846C2A5AFCC}" type="slidenum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9954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CB97365-EBCA-4027-87D5-99FC1D4DF0BB}" type="datetimeFigureOut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8/22/2014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9E29E33-B620-47F9-BB04-8846C2A5AFCC}" type="slidenum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8390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CB97365-EBCA-4027-87D5-99FC1D4DF0BB}" type="datetimeFigureOut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8/22/2014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9E29E33-B620-47F9-BB04-8846C2A5AFCC}" type="slidenum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0192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84F90825-EC70-4740-9C36-CBF24AB153EE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562AEA8F-ADE3-41AA-A46A-B67CBAFE66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CB97365-EBCA-4027-87D5-99FC1D4DF0BB}" type="datetimeFigureOut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8/22/2014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9E29E33-B620-47F9-BB04-8846C2A5AFCC}" type="slidenum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3536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CB97365-EBCA-4027-87D5-99FC1D4DF0BB}" type="datetimeFigureOut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8/22/2014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9E29E33-B620-47F9-BB04-8846C2A5AFCC}" type="slidenum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65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CB97365-EBCA-4027-87D5-99FC1D4DF0BB}" type="datetimeFigureOut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8/22/2014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9E29E33-B620-47F9-BB04-8846C2A5AFCC}" type="slidenum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64630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CB97365-EBCA-4027-87D5-99FC1D4DF0BB}" type="datetimeFigureOut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8/22/2014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9E29E33-B620-47F9-BB04-8846C2A5AFCC}" type="slidenum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998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CB97365-EBCA-4027-87D5-99FC1D4DF0BB}" type="datetimeFigureOut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8/22/2014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9E29E33-B620-47F9-BB04-8846C2A5AFCC}" type="slidenum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6581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CB97365-EBCA-4027-87D5-99FC1D4DF0BB}" type="datetimeFigureOut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8/22/2014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9E29E33-B620-47F9-BB04-8846C2A5AFCC}" type="slidenum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400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CB97365-EBCA-4027-87D5-99FC1D4DF0BB}" type="datetimeFigureOut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8/22/2014</a:t>
            </a:fld>
            <a:endParaRPr lang="en-US">
              <a:solidFill>
                <a:srgbClr val="000000">
                  <a:shade val="50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shade val="50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9E29E33-B620-47F9-BB04-8846C2A5AFCC}" type="slidenum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>
                  <a:shade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54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CB97365-EBCA-4027-87D5-99FC1D4DF0BB}" type="datetimeFigureOut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8/22/2014</a:t>
            </a:fld>
            <a:endParaRPr lang="en-US">
              <a:solidFill>
                <a:srgbClr val="000000">
                  <a:shade val="50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shade val="50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9E29E33-B620-47F9-BB04-8846C2A5AFCC}" type="slidenum">
              <a:rPr lang="en-US" smtClean="0">
                <a:solidFill>
                  <a:srgbClr val="000000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>
                  <a:shade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9273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10BF4A85-B5D8-4C5F-B5AD-28ABBF307C33}" type="datetime1">
              <a:rPr lang="en-US">
                <a:solidFill>
                  <a:prstClr val="black"/>
                </a:solidFill>
              </a:rPr>
              <a:pPr/>
              <a:t>8/22/2014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3904079C-FE85-4EA2-8E9A-0B0426AAA54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64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A65FC1F6-21F9-46C6-82DF-BD1ABA182524}" type="datetime1">
              <a:rPr lang="en-US">
                <a:solidFill>
                  <a:prstClr val="black"/>
                </a:solidFill>
              </a:rPr>
              <a:pPr/>
              <a:t>8/22/2014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C64166EE-DC0C-4390-8A05-88BA7593FCE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9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8D17E147-A361-4A09-975A-2D2524FF488C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AD478E5-E718-4ECC-918D-0D55125F1C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84F90825-EC70-4740-9C36-CBF24AB153EE}" type="datetime1">
              <a:rPr lang="en-US">
                <a:solidFill>
                  <a:prstClr val="black"/>
                </a:solidFill>
              </a:rPr>
              <a:pPr/>
              <a:t>8/22/2014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562AEA8F-ADE3-41AA-A46A-B67CBAFE660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218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8D17E147-A361-4A09-975A-2D2524FF488C}" type="datetime1">
              <a:rPr lang="en-US">
                <a:solidFill>
                  <a:prstClr val="black"/>
                </a:solidFill>
              </a:rPr>
              <a:pPr/>
              <a:t>8/22/2014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AD478E5-E718-4ECC-918D-0D55125F1C34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996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E8700EC2-30D7-4812-9E17-08755DDDFF33}" type="datetime1">
              <a:rPr lang="en-US">
                <a:solidFill>
                  <a:prstClr val="black"/>
                </a:solidFill>
              </a:rPr>
              <a:pPr/>
              <a:t>8/22/2014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DC256400-08F3-479F-A69B-432633871B0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94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93F70058-933A-4CF4-8311-E2E41AE8F390}" type="datetime1">
              <a:rPr lang="en-US">
                <a:solidFill>
                  <a:prstClr val="black"/>
                </a:solidFill>
              </a:rPr>
              <a:pPr/>
              <a:t>8/22/2014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503E930C-81E3-4992-A393-7501B80CE0E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298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F3500AC-90C2-4D0B-981C-470338E8177A}" type="datetime1">
              <a:rPr lang="en-US">
                <a:solidFill>
                  <a:prstClr val="black"/>
                </a:solidFill>
              </a:rPr>
              <a:pPr/>
              <a:t>8/22/2014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BB15BBF2-F61F-4913-A90E-489FDBEBEF16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06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B882F4E9-2881-488A-AAA6-1B09780524E4}" type="datetime1">
              <a:rPr lang="en-US">
                <a:solidFill>
                  <a:prstClr val="black"/>
                </a:solidFill>
              </a:rPr>
              <a:pPr/>
              <a:t>8/22/2014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CF9200D-E54A-4971-9E20-FADEBF01191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55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50D47B6-A135-40D5-9A8F-C5FF40116782}" type="datetime1">
              <a:rPr lang="en-US">
                <a:solidFill>
                  <a:prstClr val="black"/>
                </a:solidFill>
              </a:rPr>
              <a:pPr/>
              <a:t>8/22/2014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99DCC66D-96A4-481D-B21A-499087050724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77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C92A842A-D3D8-4CE7-AA68-5AB8968BDE14}" type="datetime1">
              <a:rPr lang="en-US">
                <a:solidFill>
                  <a:prstClr val="black"/>
                </a:solidFill>
              </a:rPr>
              <a:pPr/>
              <a:t>8/22/2014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EB38952C-40D6-4971-B620-107CDE7F870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15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02ED31BA-F18E-474C-ADD9-A4F6D1C99AA4}" type="datetime1">
              <a:rPr lang="en-US">
                <a:solidFill>
                  <a:prstClr val="black"/>
                </a:solidFill>
              </a:rPr>
              <a:pPr/>
              <a:t>8/22/2014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A860DDBA-925D-486A-B5F7-7946269F2E1A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25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8/24/2014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37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E8700EC2-30D7-4812-9E17-08755DDDFF33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DC256400-08F3-479F-A69B-432633871B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8/24/2014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458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8/24/2014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338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8/24/2014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707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8/24/2014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5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8/24/2014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94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8/24/2014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9783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8/24/2014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3601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8/24/2014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60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8/24/2014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06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8/24/2014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5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93F70058-933A-4CF4-8311-E2E41AE8F390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503E930C-81E3-4992-A393-7501B80CE0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8/24/2014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630376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8/24/2014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091502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0993A35-E63C-4952-93B1-9B0EB6D8DCE0}" type="slidenum">
              <a:rPr lang="en-GB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848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0"/>
            <a:ext cx="8510588" cy="765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125538"/>
            <a:ext cx="4194175" cy="496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597400" y="1125538"/>
            <a:ext cx="4194175" cy="4967287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74C90296-183A-4C40-A2EF-8A3F1883E50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5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6326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99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669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765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872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63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F3500AC-90C2-4D0B-981C-470338E8177A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BB15BBF2-F61F-4913-A90E-489FDBEBEF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165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409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614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572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023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317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132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D9932-A021-4B94-809D-F12EEF8DA784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499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DC063-B131-458C-9B3F-03E0AEACD0A4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48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18FA85-4B07-4CE1-B892-A14857A0B6A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56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B882F4E9-2881-488A-AAA6-1B09780524E4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CF9200D-E54A-4971-9E20-FADEBF0119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4EE96-134B-40F5-B9E4-2CD6588CBB7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8412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08F49-6102-4771-BF74-93983DEA0F4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547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EF157-1E77-4DF3-971F-5652FD07B8B5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669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C8500-64DF-41E8-8911-E3F36F4F50AE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658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E20DF-BBD5-448E-BFDD-4F41041B223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218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95676-27CC-4CBA-989F-D1E847DB04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260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40F7D-F99E-4713-B4B1-B00BB1F7094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758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DBEC6-0B8F-4222-8F78-B4717AC46564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436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AF8B5B-22A1-4F4C-92F5-8A2580F0107F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4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50D47B6-A135-40D5-9A8F-C5FF40116782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99DCC66D-96A4-481D-B21A-4990870507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4476744"/>
            <a:ext cx="9144000" cy="2381256"/>
          </a:xfrm>
          <a:prstGeom prst="rect">
            <a:avLst/>
          </a:prstGeom>
          <a:gradFill>
            <a:gsLst>
              <a:gs pos="61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99412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484784"/>
            <a:ext cx="9144000" cy="5373216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7C9EF-435C-4BA5-8190-6ABB42CE9159}" type="datetimeFigureOut">
              <a:rPr lang="en-GB" smtClean="0"/>
              <a:t>22/08/2014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AC96D-87EA-41E5-BA9D-AE76A273EF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77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571500" indent="-571500" algn="l" defTabSz="914400" rtl="0" eaLnBrk="1" latinLnBrk="0" hangingPunct="1">
        <a:spcBef>
          <a:spcPct val="20000"/>
        </a:spcBef>
        <a:buClr>
          <a:srgbClr val="FFFF00"/>
        </a:buClr>
        <a:buSzPct val="120000"/>
        <a:buFont typeface="Arial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1388" y="46136"/>
            <a:ext cx="8784976" cy="99412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96752"/>
            <a:ext cx="9144000" cy="5661248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49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spcBef>
          <a:spcPct val="20000"/>
        </a:spcBef>
        <a:buClr>
          <a:srgbClr val="FFFF00"/>
        </a:buClr>
        <a:buSzPct val="120000"/>
        <a:buFont typeface="Arial" pitchFamily="34" charset="0"/>
        <a:buChar char="•"/>
        <a:defRPr sz="40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4476744"/>
            <a:ext cx="9144000" cy="2381256"/>
          </a:xfrm>
          <a:prstGeom prst="rect">
            <a:avLst/>
          </a:prstGeom>
          <a:gradFill>
            <a:gsLst>
              <a:gs pos="61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4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99412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484784"/>
            <a:ext cx="9144000" cy="5373216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7C9EF-435C-4BA5-8190-6ABB42CE91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24/08/2014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AC96D-87EA-41E5-BA9D-AE76A273EF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6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571500" indent="-571500" algn="l" defTabSz="914400" rtl="0" eaLnBrk="1" latinLnBrk="0" hangingPunct="1">
        <a:spcBef>
          <a:spcPct val="20000"/>
        </a:spcBef>
        <a:buClr>
          <a:srgbClr val="FFFF00"/>
        </a:buClr>
        <a:buSzPct val="120000"/>
        <a:buFont typeface="Arial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99412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484784"/>
            <a:ext cx="9144000" cy="5373216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8/24/2014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839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571500" indent="-571500" algn="l" defTabSz="914400" rtl="0" eaLnBrk="1" latinLnBrk="0" hangingPunct="1">
        <a:spcBef>
          <a:spcPct val="20000"/>
        </a:spcBef>
        <a:buClr>
          <a:srgbClr val="FFFF00"/>
        </a:buClr>
        <a:buSzPct val="120000"/>
        <a:buFont typeface="Arial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/>
            <a:endParaRPr lang="en-GB" alt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/>
            <a:endParaRPr lang="en-GB" alt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/>
            <a:fld id="{DBBEB1A1-1555-43B6-9E1A-F7746282F95A}" type="slidenum">
              <a:rPr lang="en-GB" altLang="en-US" smtClean="0">
                <a:solidFill>
                  <a:srgbClr val="000000"/>
                </a:solidFill>
                <a:cs typeface="Arial" charset="0"/>
              </a:rPr>
              <a:pPr defTabSz="914400"/>
              <a:t>‹#›</a:t>
            </a:fld>
            <a:endParaRPr lang="en-GB" altLang="en-US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1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../Preparation/Journey%20Maps.pptx" TargetMode="External"/><Relationship Id="rId1" Type="http://schemas.openxmlformats.org/officeDocument/2006/relationships/slideLayout" Target="../slideLayouts/slideLayout4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freedomarc.wordpress.com/2014/04/13/grow-your-own/" TargetMode="External"/><Relationship Id="rId2" Type="http://schemas.openxmlformats.org/officeDocument/2006/relationships/hyperlink" Target="http://freedomarc.wordpress.com/2014/05/16/store-or-shred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7" y="58011"/>
            <a:ext cx="8784976" cy="706693"/>
          </a:xfrm>
        </p:spPr>
        <p:txBody>
          <a:bodyPr>
            <a:no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Base 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Camp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 lnSpcReduction="10000"/>
          </a:bodyPr>
          <a:lstStyle/>
          <a:p>
            <a:r>
              <a:rPr lang="en-GB" sz="4800" dirty="0" smtClean="0"/>
              <a:t>We are going on a journey or an adventure together </a:t>
            </a:r>
            <a:r>
              <a:rPr lang="en-GB" sz="4800" dirty="0" smtClean="0"/>
              <a:t>– </a:t>
            </a:r>
            <a:r>
              <a:rPr lang="en-GB" sz="4800" dirty="0" smtClean="0"/>
              <a:t>follow map</a:t>
            </a:r>
            <a:endParaRPr lang="en-GB" sz="4800" dirty="0" smtClean="0"/>
          </a:p>
          <a:p>
            <a:r>
              <a:rPr lang="en-GB" sz="4800" dirty="0" smtClean="0"/>
              <a:t>Journey of discovering how to engage the spiritual realms</a:t>
            </a:r>
          </a:p>
          <a:p>
            <a:r>
              <a:rPr lang="en-GB" sz="4800" dirty="0" smtClean="0"/>
              <a:t>Discovering the realms within us, around us and the heavenly realms</a:t>
            </a:r>
          </a:p>
          <a:p>
            <a:r>
              <a:rPr lang="en-GB" sz="4800" dirty="0" smtClean="0"/>
              <a:t>There are 2 main pathways that we are going to follow</a:t>
            </a:r>
          </a:p>
        </p:txBody>
      </p:sp>
    </p:spTree>
    <p:extLst>
      <p:ext uri="{BB962C8B-B14F-4D97-AF65-F5344CB8AC3E}">
        <p14:creationId xmlns:p14="http://schemas.microsoft.com/office/powerpoint/2010/main" val="137308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49300"/>
          </a:xfrm>
        </p:spPr>
        <p:txBody>
          <a:bodyPr>
            <a:normAutofit/>
          </a:bodyPr>
          <a:lstStyle/>
          <a:p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0" y="836613"/>
            <a:ext cx="9144000" cy="6021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</a:t>
            </a: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4:12 For the word of God is living and 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and powerful </a:t>
            </a:r>
            <a:endParaRPr lang="en-GB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Meditate on it in 2D to experience it in 3D. 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 paints a 1000 words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Write, Review &amp; revisit - value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experiences 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heaven </a:t>
            </a: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in word  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(greater </a:t>
            </a: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of Jesus)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word to plumb line experience to the principles of God’s nature &amp; character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 then becomes a starting point</a:t>
            </a:r>
          </a:p>
        </p:txBody>
      </p:sp>
    </p:spTree>
    <p:extLst>
      <p:ext uri="{BB962C8B-B14F-4D97-AF65-F5344CB8AC3E}">
        <p14:creationId xmlns:p14="http://schemas.microsoft.com/office/powerpoint/2010/main" val="40479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normAutofit/>
          </a:bodyPr>
          <a:lstStyle>
            <a:lvl1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algn="l">
              <a:spcBef>
                <a:spcPts val="600"/>
              </a:spcBef>
              <a:buClr>
                <a:srgbClr val="FFFF00"/>
              </a:buClr>
            </a:pPr>
            <a:endParaRPr lang="en-US" altLang="en-US" sz="4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468313" y="0"/>
            <a:ext cx="8229600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r>
              <a:rPr lang="en-GB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4</a:t>
            </a:r>
            <a:endParaRPr lang="en-GB" alt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normAutofit/>
          </a:bodyPr>
          <a:lstStyle>
            <a:lvl1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360000" indent="-360000" algn="l"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en-US" sz="4800" dirty="0" smtClean="0">
                <a:solidFill>
                  <a:schemeClr val="bg1"/>
                </a:solidFill>
                <a:latin typeface="+mn-lt"/>
              </a:rPr>
              <a:t>John 10:</a:t>
            </a:r>
            <a:r>
              <a:rPr lang="en-GB" altLang="en-US" sz="4800" dirty="0">
                <a:solidFill>
                  <a:schemeClr val="bg1"/>
                </a:solidFill>
                <a:latin typeface="+mn-lt"/>
              </a:rPr>
              <a:t>27 My sheep hear My voice, and I know them, and they follow </a:t>
            </a:r>
            <a:r>
              <a:rPr lang="en-GB" altLang="en-US" sz="4800" dirty="0" smtClean="0">
                <a:solidFill>
                  <a:schemeClr val="bg1"/>
                </a:solidFill>
                <a:latin typeface="+mn-lt"/>
              </a:rPr>
              <a:t>Me</a:t>
            </a:r>
            <a:endParaRPr lang="en-US" altLang="en-US" sz="4800" dirty="0">
              <a:solidFill>
                <a:schemeClr val="bg1"/>
              </a:solidFill>
              <a:latin typeface="+mn-lt"/>
            </a:endParaRPr>
          </a:p>
          <a:p>
            <a:pPr marL="360000" indent="-360000" algn="l"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en-US" sz="4800" dirty="0" smtClean="0">
                <a:solidFill>
                  <a:schemeClr val="bg1"/>
                </a:solidFill>
                <a:latin typeface="+mn-lt"/>
              </a:rPr>
              <a:t>Hearing </a:t>
            </a:r>
            <a:r>
              <a:rPr lang="en-US" altLang="en-US" sz="4800" dirty="0">
                <a:solidFill>
                  <a:schemeClr val="bg1"/>
                </a:solidFill>
                <a:latin typeface="+mn-lt"/>
              </a:rPr>
              <a:t>God’s </a:t>
            </a:r>
            <a:r>
              <a:rPr lang="en-US" altLang="en-US" sz="4800" dirty="0" smtClean="0">
                <a:solidFill>
                  <a:schemeClr val="bg1"/>
                </a:solidFill>
                <a:latin typeface="+mn-lt"/>
              </a:rPr>
              <a:t>voice through His word is the beginning of engaging in living real time conversations with Him</a:t>
            </a:r>
            <a:endParaRPr lang="en-US" altLang="en-US" sz="4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116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49300"/>
          </a:xfrm>
          <a:noFill/>
        </p:spPr>
        <p:txBody>
          <a:bodyPr lIns="0" tIns="0" rIns="0" bIns="0">
            <a:normAutofit fontScale="90000"/>
          </a:bodyPr>
          <a:lstStyle/>
          <a:p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0" y="836612"/>
            <a:ext cx="9144000" cy="6021387"/>
          </a:xfrm>
        </p:spPr>
        <p:txBody>
          <a:bodyPr>
            <a:normAutofit/>
          </a:bodyPr>
          <a:lstStyle/>
          <a:p>
            <a:pPr marL="360000" indent="-360000">
              <a:spcBef>
                <a:spcPts val="600"/>
              </a:spcBef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Joshua 1:8 This book of the law shall not depart from your </a:t>
            </a:r>
            <a:r>
              <a:rPr lang="en-GB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mouth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but you shall </a:t>
            </a:r>
            <a:r>
              <a:rPr lang="en-GB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meditate on it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and night, so that you may be careful to do according to all that is written in it; for then you will make your </a:t>
            </a:r>
            <a:r>
              <a:rPr lang="en-GB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 prosperous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then you will have </a:t>
            </a:r>
            <a:r>
              <a:rPr lang="en-GB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success.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15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normAutofit/>
          </a:bodyPr>
          <a:lstStyle>
            <a:lvl1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algn="l">
              <a:spcBef>
                <a:spcPts val="600"/>
              </a:spcBef>
              <a:buClr>
                <a:srgbClr val="FFFF00"/>
              </a:buClr>
            </a:pPr>
            <a:endParaRPr lang="en-US" altLang="en-US" sz="4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468313" y="0"/>
            <a:ext cx="8229600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r>
              <a:rPr lang="en-GB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4</a:t>
            </a:r>
            <a:endParaRPr lang="en-GB" alt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normAutofit fontScale="92500" lnSpcReduction="20000"/>
          </a:bodyPr>
          <a:lstStyle>
            <a:lvl1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360000" indent="-360000" algn="l">
              <a:lnSpc>
                <a:spcPct val="11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altLang="en-US" sz="4800" dirty="0" smtClean="0">
                <a:solidFill>
                  <a:schemeClr val="bg1"/>
                </a:solidFill>
                <a:latin typeface="+mn-lt"/>
              </a:rPr>
              <a:t>God</a:t>
            </a:r>
            <a:r>
              <a:rPr lang="en-GB" altLang="en-US" sz="4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GB" altLang="en-US" sz="4800" dirty="0">
                <a:solidFill>
                  <a:schemeClr val="bg1"/>
                </a:solidFill>
                <a:latin typeface="+mn-lt"/>
              </a:rPr>
              <a:t>wants our attention. </a:t>
            </a:r>
            <a:endParaRPr lang="en-GB" altLang="en-US" sz="4800" dirty="0" smtClean="0">
              <a:solidFill>
                <a:schemeClr val="bg1"/>
              </a:solidFill>
              <a:latin typeface="+mn-lt"/>
            </a:endParaRPr>
          </a:p>
          <a:p>
            <a:pPr marL="360000" indent="-360000" algn="l">
              <a:lnSpc>
                <a:spcPct val="11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altLang="en-US" sz="4800" dirty="0" smtClean="0">
                <a:solidFill>
                  <a:schemeClr val="bg1"/>
                </a:solidFill>
                <a:latin typeface="+mn-lt"/>
              </a:rPr>
              <a:t>Yes</a:t>
            </a:r>
            <a:r>
              <a:rPr lang="en-GB" altLang="en-US" sz="4800" dirty="0">
                <a:solidFill>
                  <a:schemeClr val="bg1"/>
                </a:solidFill>
                <a:latin typeface="+mn-lt"/>
              </a:rPr>
              <a:t>, we can relate to God in the </a:t>
            </a:r>
            <a:r>
              <a:rPr lang="en-GB" altLang="en-US" sz="4800" dirty="0" smtClean="0">
                <a:solidFill>
                  <a:schemeClr val="bg1"/>
                </a:solidFill>
                <a:latin typeface="+mn-lt"/>
              </a:rPr>
              <a:t>busyness </a:t>
            </a:r>
            <a:r>
              <a:rPr lang="en-GB" altLang="en-US" sz="4800" dirty="0">
                <a:solidFill>
                  <a:schemeClr val="bg1"/>
                </a:solidFill>
                <a:latin typeface="+mn-lt"/>
              </a:rPr>
              <a:t>of life, but it is important for us to give Him quality time too. </a:t>
            </a:r>
            <a:endParaRPr lang="en-GB" altLang="en-US" sz="4800" dirty="0" smtClean="0">
              <a:solidFill>
                <a:schemeClr val="bg1"/>
              </a:solidFill>
              <a:latin typeface="+mn-lt"/>
            </a:endParaRPr>
          </a:p>
          <a:p>
            <a:pPr marL="360000" indent="-360000" algn="l">
              <a:lnSpc>
                <a:spcPct val="11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altLang="en-US" sz="4800" dirty="0" smtClean="0">
                <a:solidFill>
                  <a:schemeClr val="bg1"/>
                </a:solidFill>
                <a:latin typeface="+mn-lt"/>
              </a:rPr>
              <a:t>When </a:t>
            </a:r>
            <a:r>
              <a:rPr lang="en-GB" altLang="en-US" sz="4800" dirty="0">
                <a:solidFill>
                  <a:schemeClr val="bg1"/>
                </a:solidFill>
                <a:latin typeface="+mn-lt"/>
              </a:rPr>
              <a:t>we meditate, we repeatedly bring the things God has said into the forefront of our thinking. </a:t>
            </a:r>
            <a:endParaRPr lang="en-GB" altLang="en-US" sz="4800" dirty="0" smtClean="0">
              <a:solidFill>
                <a:schemeClr val="bg1"/>
              </a:solidFill>
              <a:latin typeface="+mn-lt"/>
            </a:endParaRPr>
          </a:p>
          <a:p>
            <a:pPr marL="360000" indent="-360000" algn="l">
              <a:lnSpc>
                <a:spcPct val="11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altLang="en-US" sz="4800" dirty="0" err="1" smtClean="0">
                <a:solidFill>
                  <a:schemeClr val="bg1"/>
                </a:solidFill>
                <a:latin typeface="+mn-lt"/>
              </a:rPr>
              <a:t>Psa</a:t>
            </a:r>
            <a:r>
              <a:rPr lang="en-GB" altLang="en-US" sz="4800" dirty="0">
                <a:solidFill>
                  <a:schemeClr val="bg1"/>
                </a:solidFill>
                <a:latin typeface="+mn-lt"/>
              </a:rPr>
              <a:t> 103:2 Bless the Lord, O my </a:t>
            </a:r>
            <a:r>
              <a:rPr lang="en-GB" altLang="en-US" sz="4800" dirty="0" smtClean="0">
                <a:solidFill>
                  <a:schemeClr val="bg1"/>
                </a:solidFill>
                <a:latin typeface="+mn-lt"/>
              </a:rPr>
              <a:t>soul, And </a:t>
            </a:r>
            <a:r>
              <a:rPr lang="en-GB" altLang="en-US" sz="4800" dirty="0">
                <a:solidFill>
                  <a:schemeClr val="bg1"/>
                </a:solidFill>
                <a:latin typeface="+mn-lt"/>
              </a:rPr>
              <a:t>forget none of His benefits;</a:t>
            </a:r>
            <a:endParaRPr lang="en-US" altLang="en-US" sz="4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73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rmAutofit/>
          </a:bodyPr>
          <a:lstStyle/>
          <a:p>
            <a:r>
              <a:rPr lang="en-GB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4</a:t>
            </a:r>
            <a:endParaRPr lang="en-GB" altLang="en-US" sz="4800" dirty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/>
          <a:lstStyle/>
          <a:p>
            <a:pPr marL="360000" indent="-360000"/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63:6 When I remember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my bed, I meditate on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night watches, </a:t>
            </a:r>
          </a:p>
          <a:p>
            <a:pPr marL="360000" indent="-360000"/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77:11 I shall remember the deeds of the LORD; Surely I will remember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wonders of old. </a:t>
            </a:r>
          </a:p>
          <a:p>
            <a:pPr marL="360000" indent="-360000"/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143:5 I remember the days of old; I meditate on all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doings; I muse on the work of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hands. </a:t>
            </a:r>
          </a:p>
          <a:p>
            <a:endParaRPr lang="en-GB" altLang="en-US" dirty="0">
              <a:solidFill>
                <a:srgbClr val="66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0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normAutofit/>
          </a:bodyPr>
          <a:lstStyle>
            <a:lvl1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algn="l">
              <a:spcBef>
                <a:spcPts val="600"/>
              </a:spcBef>
              <a:buClr>
                <a:srgbClr val="FFFF00"/>
              </a:buClr>
            </a:pPr>
            <a:endParaRPr lang="en-US" altLang="en-US" sz="4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468313" y="0"/>
            <a:ext cx="8229600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r>
              <a:rPr lang="en-GB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4</a:t>
            </a:r>
            <a:endParaRPr lang="en-GB" alt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normAutofit lnSpcReduction="10000"/>
          </a:bodyPr>
          <a:lstStyle>
            <a:lvl1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360000" indent="-360000" algn="l"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altLang="en-US" sz="4800" dirty="0" smtClean="0">
                <a:solidFill>
                  <a:schemeClr val="bg1"/>
                </a:solidFill>
                <a:latin typeface="+mn-lt"/>
              </a:rPr>
              <a:t>What </a:t>
            </a:r>
            <a:r>
              <a:rPr lang="en-GB" altLang="en-US" sz="4800" dirty="0">
                <a:solidFill>
                  <a:schemeClr val="bg1"/>
                </a:solidFill>
                <a:latin typeface="+mn-lt"/>
              </a:rPr>
              <a:t>we repeat gets stored in our heart, in our subconscious mind; and what is in our subconscious triggers our conscious mind: </a:t>
            </a:r>
            <a:endParaRPr lang="en-GB" altLang="en-US" sz="4800" dirty="0" smtClean="0">
              <a:solidFill>
                <a:schemeClr val="bg1"/>
              </a:solidFill>
              <a:latin typeface="+mn-lt"/>
            </a:endParaRPr>
          </a:p>
          <a:p>
            <a:pPr marL="360000" indent="-360000" algn="l"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altLang="en-US" sz="4800" dirty="0" err="1">
                <a:solidFill>
                  <a:schemeClr val="bg1"/>
                </a:solidFill>
                <a:latin typeface="+mn-lt"/>
              </a:rPr>
              <a:t>Prov</a:t>
            </a:r>
            <a:r>
              <a:rPr lang="en-US" altLang="en-US" sz="4800" dirty="0">
                <a:solidFill>
                  <a:schemeClr val="bg1"/>
                </a:solidFill>
                <a:latin typeface="+mn-lt"/>
              </a:rPr>
              <a:t> 23:7 </a:t>
            </a:r>
            <a:r>
              <a:rPr lang="en-GB" altLang="en-US" sz="4800" dirty="0">
                <a:solidFill>
                  <a:schemeClr val="bg1"/>
                </a:solidFill>
                <a:latin typeface="+mn-lt"/>
              </a:rPr>
              <a:t>As a man thinks in his heart so is he</a:t>
            </a:r>
            <a:endParaRPr lang="en-US" altLang="en-US" sz="4800" dirty="0">
              <a:solidFill>
                <a:schemeClr val="bg1"/>
              </a:solidFill>
              <a:latin typeface="+mn-lt"/>
            </a:endParaRPr>
          </a:p>
          <a:p>
            <a:pPr marL="360000" indent="-360000" algn="l"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altLang="en-US" sz="4800" dirty="0" smtClean="0">
                <a:solidFill>
                  <a:schemeClr val="bg1"/>
                </a:solidFill>
                <a:latin typeface="+mn-lt"/>
              </a:rPr>
              <a:t>Luke </a:t>
            </a:r>
            <a:r>
              <a:rPr lang="en-GB" altLang="en-US" sz="4800" dirty="0" smtClean="0">
                <a:solidFill>
                  <a:schemeClr val="bg1"/>
                </a:solidFill>
                <a:latin typeface="+mn-lt"/>
              </a:rPr>
              <a:t>6:45 Out </a:t>
            </a:r>
            <a:r>
              <a:rPr lang="en-GB" altLang="en-US" sz="4800" dirty="0">
                <a:solidFill>
                  <a:schemeClr val="bg1"/>
                </a:solidFill>
                <a:latin typeface="+mn-lt"/>
              </a:rPr>
              <a:t>of the abundance of his heart, his mouth speaks </a:t>
            </a:r>
            <a:endParaRPr lang="en-GB" altLang="en-US" sz="48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276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4</a:t>
            </a:r>
            <a:r>
              <a:rPr lang="en-GB" altLang="en-US" sz="4400" dirty="0"/>
              <a:t/>
            </a:r>
            <a:br>
              <a:rPr lang="en-GB" altLang="en-US" sz="4400" dirty="0"/>
            </a:br>
            <a:endParaRPr lang="en-GB" altLang="en-US" sz="4400" dirty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>
            <a:noAutofit/>
          </a:bodyPr>
          <a:lstStyle/>
          <a:p>
            <a:pPr marL="360000" indent="-360000"/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Steps to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Meditation – God centred</a:t>
            </a:r>
            <a:endParaRPr lang="en-GB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/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cleanse &amp; prepare my heart</a:t>
            </a:r>
          </a:p>
          <a:p>
            <a:pPr marL="360000" indent="-360000"/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 give me a teachable attitude</a:t>
            </a:r>
          </a:p>
          <a:p>
            <a:pPr marL="360000" indent="-360000"/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 I surrender my senses to You</a:t>
            </a:r>
          </a:p>
          <a:p>
            <a:pPr marL="360000" indent="-360000"/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 open the eyes of my heart</a:t>
            </a:r>
          </a:p>
          <a:p>
            <a:pPr marL="360000" indent="-360000"/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 I present my abilities to reason &amp; imagine to You to fill &amp; flow through</a:t>
            </a:r>
          </a:p>
          <a:p>
            <a:pPr marL="360000" indent="-360000"/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 I focus my attention on what you show me</a:t>
            </a:r>
          </a:p>
          <a:p>
            <a:pPr marL="360000" indent="-360000"/>
            <a:r>
              <a:rPr lang="en-GB" altLang="en-US" sz="3800" dirty="0"/>
              <a:t>Lord thank you for what you have revealed to me</a:t>
            </a:r>
          </a:p>
        </p:txBody>
      </p:sp>
    </p:spTree>
    <p:extLst>
      <p:ext uri="{BB962C8B-B14F-4D97-AF65-F5344CB8AC3E}">
        <p14:creationId xmlns:p14="http://schemas.microsoft.com/office/powerpoint/2010/main" val="392727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6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6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6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6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6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5914"/>
            <a:ext cx="9144000" cy="5802086"/>
          </a:xfrm>
        </p:spPr>
        <p:txBody>
          <a:bodyPr>
            <a:normAutofit/>
          </a:bodyPr>
          <a:lstStyle/>
          <a:p>
            <a:pPr marL="360000" indent="-360000">
              <a:lnSpc>
                <a:spcPct val="90000"/>
              </a:lnSpc>
            </a:pP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CLEANSE ME BY YOUR BLOOD: </a:t>
            </a:r>
            <a:endParaRPr lang="en-GB" alt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receiving divine revelation is at the heart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biblical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meditation,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 yourself to receive from the Holy Spirit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repenting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being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cleansed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to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obedient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previous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revelations from God (Matt. 7:6), and confess any sin in your life, so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cut off from ongoing revelation (Is. 59:1,2; I Jn. 1:9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-GB" alt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529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34040"/>
            <a:ext cx="9144000" cy="5823959"/>
          </a:xfrm>
        </p:spPr>
        <p:txBody>
          <a:bodyPr>
            <a:normAutofit/>
          </a:bodyPr>
          <a:lstStyle/>
          <a:p>
            <a:pPr marL="360000" indent="-360000">
              <a:lnSpc>
                <a:spcPct val="90000"/>
              </a:lnSpc>
            </a:pP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GRANT ME A TEACHABLE ATTITUDE: </a:t>
            </a:r>
            <a:endParaRPr lang="en-GB" alt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Revelation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given to those who maintain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attitude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humility, and it is withheld from the proud and the arrogant. </a:t>
            </a:r>
            <a:endParaRPr lang="en-GB" alt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open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humble attitude before God, allowing Him the freedom to shed greater light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any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ideas you currently hold and to alter them as He sees fit (Jas. 4:6;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Pet. 1:19).</a:t>
            </a:r>
          </a:p>
        </p:txBody>
      </p:sp>
    </p:spTree>
    <p:extLst>
      <p:ext uri="{BB962C8B-B14F-4D97-AF65-F5344CB8AC3E}">
        <p14:creationId xmlns:p14="http://schemas.microsoft.com/office/powerpoint/2010/main" val="190724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>
            <a:normAutofit fontScale="92500" lnSpcReduction="10000"/>
          </a:bodyPr>
          <a:lstStyle/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 WILL NOT USE MY FACULTIES MYSELF: </a:t>
            </a:r>
            <a:endParaRPr lang="en-GB" alt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Jn.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5:19,20,30 You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 to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nothing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your own initiative but only what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hear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see by the Spirit </a:t>
            </a:r>
            <a:endParaRPr lang="en-GB" alt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do not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a mind to use, but a mind to present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God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He can use it and fill it with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anointed reason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divine vision (Prov. 3:5-7;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Rom.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12:1-2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endParaRPr lang="en-GB" alt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use your mind yourself, it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a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dead work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(Heb.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6:1-2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79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Base Camp</a:t>
            </a: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effectLst/>
        </p:spPr>
        <p:txBody>
          <a:bodyPr lIns="0" tIns="0" rIns="0" bIns="0">
            <a:normAutofit lnSpcReduction="10000"/>
          </a:bodyPr>
          <a:lstStyle/>
          <a:p>
            <a:r>
              <a:rPr lang="en-GB" sz="4400" dirty="0"/>
              <a:t>Pathway of relationship that leads to deeper intimacy with God</a:t>
            </a:r>
          </a:p>
          <a:p>
            <a:r>
              <a:rPr lang="en-GB" sz="4400" dirty="0"/>
              <a:t>Flowing </a:t>
            </a:r>
            <a:r>
              <a:rPr lang="en-GB" sz="4400" dirty="0" smtClean="0"/>
              <a:t>from inside </a:t>
            </a:r>
            <a:r>
              <a:rPr lang="en-GB" sz="4400" dirty="0"/>
              <a:t>out </a:t>
            </a:r>
            <a:r>
              <a:rPr lang="en-GB" sz="4400" dirty="0" smtClean="0"/>
              <a:t>– from heaven </a:t>
            </a:r>
            <a:r>
              <a:rPr lang="en-GB" sz="4400" dirty="0"/>
              <a:t>to our gateways of spirit, soul, body to </a:t>
            </a:r>
            <a:r>
              <a:rPr lang="en-GB" sz="4400" dirty="0" smtClean="0"/>
              <a:t>the world around us</a:t>
            </a:r>
            <a:endParaRPr lang="en-GB" sz="4400" dirty="0"/>
          </a:p>
          <a:p>
            <a:r>
              <a:rPr lang="en-GB" sz="4400" dirty="0" smtClean="0"/>
              <a:t>Pathway </a:t>
            </a:r>
            <a:r>
              <a:rPr lang="en-GB" sz="4400" dirty="0"/>
              <a:t>of responsibility </a:t>
            </a:r>
            <a:r>
              <a:rPr lang="en-GB" sz="4400" dirty="0" smtClean="0"/>
              <a:t>that leads </a:t>
            </a:r>
            <a:r>
              <a:rPr lang="en-GB" sz="4400" dirty="0"/>
              <a:t>to greater kingdom rulership </a:t>
            </a:r>
            <a:endParaRPr lang="en-GB" sz="4400" dirty="0" smtClean="0"/>
          </a:p>
          <a:p>
            <a:r>
              <a:rPr lang="en-GB" sz="4400" dirty="0" smtClean="0"/>
              <a:t>Flowing from </a:t>
            </a:r>
            <a:r>
              <a:rPr lang="en-GB" sz="4400" dirty="0"/>
              <a:t>o</a:t>
            </a:r>
            <a:r>
              <a:rPr lang="en-GB" sz="4400" dirty="0" smtClean="0"/>
              <a:t>utside in from earth to heaven as living sacrifices to rule.</a:t>
            </a:r>
          </a:p>
          <a:p>
            <a:endParaRPr lang="en-GB" sz="4400" dirty="0">
              <a:effectLst>
                <a:outerShdw blurRad="38100" dist="38100" dir="2700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996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85316"/>
            <a:ext cx="9144000" cy="5772684"/>
          </a:xfrm>
        </p:spPr>
        <p:txBody>
          <a:bodyPr>
            <a:normAutofit/>
          </a:bodyPr>
          <a:lstStyle/>
          <a:p>
            <a:pPr marL="360000" indent="-360000">
              <a:lnSpc>
                <a:spcPct val="90000"/>
              </a:lnSpc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 PRAY THAT THE EYES OF MY HEART MIGHT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ENLIGHTENED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en-GB" alt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 as you read, mulling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text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and over in your heart and mind,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constantly asking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to give you a spirit of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 and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revelation in the knowledge of Him (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Eph. 1:17,18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Ps. 119:18).</a:t>
            </a:r>
          </a:p>
        </p:txBody>
      </p:sp>
    </p:spTree>
    <p:extLst>
      <p:ext uri="{BB962C8B-B14F-4D97-AF65-F5344CB8AC3E}">
        <p14:creationId xmlns:p14="http://schemas.microsoft.com/office/powerpoint/2010/main" val="1657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34040"/>
            <a:ext cx="9144000" cy="5823959"/>
          </a:xfrm>
        </p:spPr>
        <p:txBody>
          <a:bodyPr>
            <a:normAutofit/>
          </a:bodyPr>
          <a:lstStyle/>
          <a:p>
            <a:pPr marL="360000" indent="-360000">
              <a:lnSpc>
                <a:spcPct val="90000"/>
              </a:lnSpc>
            </a:pP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 PRESENT THE ABILITIES TO REASON AND TO IMAGINE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YOU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FILL AND FLOW THROUGH BY YOUR SPIRIT: </a:t>
            </a:r>
            <a:endParaRPr lang="en-GB" alt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Meditation involves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presenting your faculties to God for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 to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fill and use. </a:t>
            </a:r>
            <a:endParaRPr lang="en-GB" alt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 your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left-brain reasoning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capacities as well as your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right-brain visual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capacities. </a:t>
            </a:r>
          </a:p>
        </p:txBody>
      </p:sp>
    </p:spTree>
    <p:extLst>
      <p:ext uri="{BB962C8B-B14F-4D97-AF65-F5344CB8AC3E}">
        <p14:creationId xmlns:p14="http://schemas.microsoft.com/office/powerpoint/2010/main" val="344366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68224"/>
            <a:ext cx="9144000" cy="5789776"/>
          </a:xfrm>
        </p:spPr>
        <p:txBody>
          <a:bodyPr>
            <a:normAutofit fontScale="85000" lnSpcReduction="20000"/>
          </a:bodyPr>
          <a:lstStyle/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7:37-39 Look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river of God (i.e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Spirit flow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 and fill both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 hemispheres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granting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anointed reasoning and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dreams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vision </a:t>
            </a:r>
            <a:endParaRPr lang="en-GB" alt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Kings 3:15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bring me a minstrel.” And it came about, when the minstrel played, that the hand of the Lord came upon him. </a:t>
            </a:r>
          </a:p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assist you, as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muttering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speaking, and writing as you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through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discovery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</a:t>
            </a:r>
            <a:endParaRPr lang="en-GB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105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>
            <a:normAutofit/>
          </a:bodyPr>
          <a:lstStyle/>
          <a:p>
            <a:pPr marL="360000" indent="-360000">
              <a:lnSpc>
                <a:spcPct val="90000"/>
              </a:lnSpc>
            </a:pP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SHOW ME THE SOLUTION TO THE PROBLEM I AM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FACING: 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Focused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 brings additional energies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concentration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heart and mind, which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release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revelation. </a:t>
            </a:r>
            <a:endParaRPr lang="en-GB" alt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example, note the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 between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ray of sunlight hitting a piece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paper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sunlight going through a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magnifying glass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hit a piece of paper. </a:t>
            </a:r>
          </a:p>
        </p:txBody>
      </p:sp>
    </p:spTree>
    <p:extLst>
      <p:ext uri="{BB962C8B-B14F-4D97-AF65-F5344CB8AC3E}">
        <p14:creationId xmlns:p14="http://schemas.microsoft.com/office/powerpoint/2010/main" val="80379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34040"/>
            <a:ext cx="9144000" cy="5823959"/>
          </a:xfrm>
        </p:spPr>
        <p:txBody>
          <a:bodyPr>
            <a:normAutofit fontScale="85000" lnSpcReduction="10000"/>
          </a:bodyPr>
          <a:lstStyle/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focused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creates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ray so concentrated that the paper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bursts into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flames. </a:t>
            </a:r>
            <a:endParaRPr lang="en-GB" alt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Matt.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5:6 “Blessed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those who hunger and thirst for righteousness, for they shall be satisfied.</a:t>
            </a:r>
          </a:p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have a hunger to master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new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 and discipline, that hungry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searching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 will cause you to see things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would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normally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endParaRPr lang="en-GB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071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>
            <a:normAutofit/>
          </a:bodyPr>
          <a:lstStyle/>
          <a:p>
            <a:pPr marL="360000" indent="-360000">
              <a:lnSpc>
                <a:spcPct val="90000"/>
              </a:lnSpc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YOU, LORD, FOR WHAT YOU HAVE SHOWN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ME: </a:t>
            </a:r>
            <a:endParaRPr lang="en-GB" alt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Realizing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the revelation came from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indwelling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Spirit, give all the glory to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for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has been revealed (Eph. 3:21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attitude of gratitude not taking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granted.</a:t>
            </a:r>
            <a:endParaRPr lang="en-GB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882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039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2597"/>
            <a:ext cx="9144000" cy="5795403"/>
          </a:xfrm>
        </p:spPr>
        <p:txBody>
          <a:bodyPr/>
          <a:lstStyle/>
          <a:p>
            <a:pPr>
              <a:spcBef>
                <a:spcPct val="55000"/>
              </a:spcBef>
            </a:pP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calm			</a:t>
            </a:r>
            <a:r>
              <a:rPr lang="en-GB" alt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4:9-11</a:t>
            </a:r>
          </a:p>
          <a:p>
            <a:pPr>
              <a:spcBef>
                <a:spcPct val="55000"/>
              </a:spcBef>
            </a:pP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Focused attention 		</a:t>
            </a:r>
            <a:r>
              <a:rPr lang="en-GB" alt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12:1-2</a:t>
            </a:r>
          </a:p>
          <a:p>
            <a:pPr>
              <a:spcBef>
                <a:spcPct val="55000"/>
              </a:spcBef>
            </a:pP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Letting be				Phil 4:6-7</a:t>
            </a:r>
          </a:p>
          <a:p>
            <a:pPr>
              <a:spcBef>
                <a:spcPct val="55000"/>
              </a:spcBef>
            </a:pP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Receptivity			John 15:4-5</a:t>
            </a:r>
          </a:p>
          <a:p>
            <a:pPr>
              <a:spcBef>
                <a:spcPct val="55000"/>
              </a:spcBef>
            </a:pP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Spontaneous Flow		John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7:37-38</a:t>
            </a:r>
          </a:p>
          <a:p>
            <a:pPr>
              <a:spcBef>
                <a:spcPct val="55000"/>
              </a:spcBef>
            </a:pP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				</a:t>
            </a:r>
            <a:r>
              <a:rPr lang="en-GB" alt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2:1-2</a:t>
            </a:r>
            <a:endParaRPr lang="en-GB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83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936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>
            <a:normAutofit/>
          </a:bodyPr>
          <a:lstStyle/>
          <a:p>
            <a:pPr marL="360000" indent="-360000">
              <a:lnSpc>
                <a:spcPct val="90000"/>
              </a:lnSpc>
            </a:pPr>
            <a:r>
              <a:rPr lang="en-GB" alt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2:1 I will stand on my </a:t>
            </a:r>
            <a:r>
              <a:rPr lang="en-GB" alt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guard post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station myself on the rampart; And I will </a:t>
            </a:r>
            <a:r>
              <a:rPr lang="en-GB" alt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watch to see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GB" alt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will speak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me.. 2 Then the LORD answered me and said "</a:t>
            </a:r>
            <a:r>
              <a:rPr lang="en-GB" alt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 the vision 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Recognise God’s voice as spontaneous thoughts in your mind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Quieten yourself so you can hear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 for vision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 down the flow of your thoughts</a:t>
            </a:r>
          </a:p>
        </p:txBody>
      </p:sp>
    </p:spTree>
    <p:extLst>
      <p:ext uri="{BB962C8B-B14F-4D97-AF65-F5344CB8AC3E}">
        <p14:creationId xmlns:p14="http://schemas.microsoft.com/office/powerpoint/2010/main" val="241954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>
            <a:noAutofit/>
          </a:bodyPr>
          <a:lstStyle/>
          <a:p>
            <a:pPr marL="360000" indent="-360000">
              <a:spcBef>
                <a:spcPts val="600"/>
              </a:spcBef>
            </a:pPr>
            <a:r>
              <a:rPr lang="en-GB" alt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</a:t>
            </a:r>
            <a:r>
              <a:rPr lang="en-GB" altLang="en-US" sz="3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 </a:t>
            </a:r>
            <a:r>
              <a:rPr lang="en-GB" alt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voice in your heart often sounds like a flow of spontaneous thoughts.</a:t>
            </a:r>
          </a:p>
          <a:p>
            <a:pPr marL="360000" indent="-360000">
              <a:spcBef>
                <a:spcPts val="600"/>
              </a:spcBef>
            </a:pPr>
            <a:r>
              <a:rPr lang="en-GB" alt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Habakkuk knew the sound of God speaking to him (Hab. 2:2). Elijah described it as a still, small voice (I Kings 19:12). </a:t>
            </a:r>
            <a:endParaRPr lang="en-GB" altLang="en-US" sz="3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spcBef>
                <a:spcPts val="600"/>
              </a:spcBef>
            </a:pPr>
            <a:r>
              <a:rPr lang="en-GB" altLang="en-US" sz="3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</a:t>
            </a:r>
            <a:r>
              <a:rPr lang="en-GB" alt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an inner audible voice</a:t>
            </a:r>
            <a:r>
              <a:rPr lang="en-GB" altLang="en-US" sz="3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marL="360000" indent="-360000">
              <a:spcBef>
                <a:spcPts val="600"/>
              </a:spcBef>
            </a:pPr>
            <a:r>
              <a:rPr lang="en-GB" altLang="en-US" sz="3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Usually</a:t>
            </a:r>
            <a:r>
              <a:rPr lang="en-GB" alt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God’s voice comes as spontaneous thoughts, visions, feelings, or impressions</a:t>
            </a:r>
          </a:p>
        </p:txBody>
      </p:sp>
    </p:spTree>
    <p:extLst>
      <p:ext uri="{BB962C8B-B14F-4D97-AF65-F5344CB8AC3E}">
        <p14:creationId xmlns:p14="http://schemas.microsoft.com/office/powerpoint/2010/main" val="9936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>
            <a:normAutofit/>
          </a:bodyPr>
          <a:lstStyle/>
          <a:p>
            <a:pPr marL="360000" indent="-360000">
              <a:lnSpc>
                <a:spcPct val="90000"/>
              </a:lnSpc>
            </a:pP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2: Become still so you can sense God’s flow of thoughts and emotions within.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Habakkuk said, “I will stand on my guard post...” (Hab. 2:1). Habakkuk knew that to hear God’s quiet, inner, spontaneous thoughts, he had to first go to a </a:t>
            </a:r>
            <a:r>
              <a:rPr lang="en-GB" alt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quiet place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still his own thoughts and emotions. 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46:10 encourages us to be still, and know that He is God.</a:t>
            </a:r>
            <a:endParaRPr lang="en-GB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64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820677" y="133350"/>
            <a:ext cx="51488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</a:rPr>
              <a:t>Pathway of Relationship</a:t>
            </a:r>
            <a:endParaRPr lang="en-US" sz="2800" dirty="0">
              <a:latin typeface="Calibri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135945" y="1746059"/>
            <a:ext cx="1928635" cy="3546685"/>
            <a:chOff x="79251" y="1701695"/>
            <a:chExt cx="1928635" cy="3626052"/>
          </a:xfrm>
        </p:grpSpPr>
        <p:sp>
          <p:nvSpPr>
            <p:cNvPr id="33" name="Rektangel 101"/>
            <p:cNvSpPr>
              <a:spLocks noChangeArrowheads="1"/>
            </p:cNvSpPr>
            <p:nvPr/>
          </p:nvSpPr>
          <p:spPr bwMode="auto">
            <a:xfrm>
              <a:off x="102476" y="1701695"/>
              <a:ext cx="1905410" cy="647280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10" name="Rektangel 101"/>
            <p:cNvSpPr>
              <a:spLocks noChangeArrowheads="1"/>
            </p:cNvSpPr>
            <p:nvPr/>
          </p:nvSpPr>
          <p:spPr bwMode="auto">
            <a:xfrm>
              <a:off x="102475" y="3188224"/>
              <a:ext cx="1905410" cy="647280"/>
            </a:xfrm>
            <a:prstGeom prst="rect">
              <a:avLst/>
            </a:prstGeom>
            <a:gradFill flip="none" rotWithShape="1">
              <a:gsLst>
                <a:gs pos="22000">
                  <a:srgbClr val="008000"/>
                </a:gs>
                <a:gs pos="77000">
                  <a:srgbClr val="4FF600"/>
                </a:gs>
                <a:gs pos="100000">
                  <a:srgbClr val="00B300"/>
                </a:gs>
              </a:gsLst>
              <a:lin ang="13500000" scaled="1"/>
              <a:tileRect/>
            </a:gradFill>
            <a:ln w="12700">
              <a:solidFill>
                <a:srgbClr val="008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3870" y="3227414"/>
              <a:ext cx="1436687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Preparation</a:t>
              </a:r>
              <a:b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Spirit Building</a:t>
              </a:r>
              <a:endParaRPr lang="en-US" sz="16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Right Arrow 26"/>
            <p:cNvSpPr>
              <a:spLocks noChangeArrowheads="1"/>
            </p:cNvSpPr>
            <p:nvPr/>
          </p:nvSpPr>
          <p:spPr bwMode="auto">
            <a:xfrm rot="16200000">
              <a:off x="749094" y="4153320"/>
              <a:ext cx="742654" cy="202769"/>
            </a:xfrm>
            <a:prstGeom prst="rightArrow">
              <a:avLst>
                <a:gd name="adj1" fmla="val 25046"/>
                <a:gd name="adj2" fmla="val 45833"/>
              </a:avLst>
            </a:prstGeom>
            <a:gradFill rotWithShape="1">
              <a:gsLst>
                <a:gs pos="0">
                  <a:srgbClr val="BFBFBF"/>
                </a:gs>
                <a:gs pos="100000">
                  <a:srgbClr val="7F7F7F"/>
                </a:gs>
              </a:gsLst>
              <a:lin ang="5400000"/>
            </a:gradFill>
            <a:ln w="9525">
              <a:solidFill>
                <a:srgbClr val="595959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Rektangel 101"/>
            <p:cNvSpPr>
              <a:spLocks noChangeArrowheads="1"/>
            </p:cNvSpPr>
            <p:nvPr/>
          </p:nvSpPr>
          <p:spPr bwMode="auto">
            <a:xfrm>
              <a:off x="79251" y="4653874"/>
              <a:ext cx="1905410" cy="666151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 dirty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17021" y="4589083"/>
              <a:ext cx="167631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Meditation</a:t>
              </a:r>
              <a:b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Thoughts Of God</a:t>
              </a:r>
              <a:b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400" dirty="0" smtClean="0">
                  <a:ea typeface="ＭＳ Ｐゴシック" charset="-128"/>
                  <a:cs typeface="ＭＳ Ｐゴシック" charset="-128"/>
                </a:rPr>
                <a:t>Visualization</a:t>
              </a:r>
              <a:endParaRPr lang="en-US" sz="1400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" name="Right Arrow 31"/>
            <p:cNvSpPr>
              <a:spLocks noChangeArrowheads="1"/>
            </p:cNvSpPr>
            <p:nvPr/>
          </p:nvSpPr>
          <p:spPr bwMode="auto">
            <a:xfrm rot="5400000">
              <a:off x="743744" y="2697247"/>
              <a:ext cx="779190" cy="202767"/>
            </a:xfrm>
            <a:prstGeom prst="rightArrow">
              <a:avLst>
                <a:gd name="adj1" fmla="val 25046"/>
                <a:gd name="adj2" fmla="val 45833"/>
              </a:avLst>
            </a:prstGeom>
            <a:gradFill rotWithShape="1">
              <a:gsLst>
                <a:gs pos="0">
                  <a:srgbClr val="BFBFBF"/>
                </a:gs>
                <a:gs pos="100000">
                  <a:srgbClr val="7F7F7F"/>
                </a:gs>
              </a:gsLst>
              <a:lin ang="5400000"/>
            </a:gradFill>
            <a:ln w="9525">
              <a:solidFill>
                <a:srgbClr val="595959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2164" y="1705648"/>
              <a:ext cx="1779585" cy="5978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Tongues </a:t>
              </a:r>
              <a:b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Development</a:t>
              </a:r>
              <a:endParaRPr lang="en-US" sz="16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83790" y="1767859"/>
            <a:ext cx="1983745" cy="3524885"/>
            <a:chOff x="2578771" y="1748427"/>
            <a:chExt cx="1983745" cy="3524885"/>
          </a:xfrm>
        </p:grpSpPr>
        <p:sp>
          <p:nvSpPr>
            <p:cNvPr id="14" name="Right Arrow 13"/>
            <p:cNvSpPr>
              <a:spLocks noChangeArrowheads="1"/>
            </p:cNvSpPr>
            <p:nvPr/>
          </p:nvSpPr>
          <p:spPr bwMode="auto">
            <a:xfrm rot="5400000">
              <a:off x="3256209" y="4241069"/>
              <a:ext cx="564218" cy="153358"/>
            </a:xfrm>
            <a:prstGeom prst="rightArrow">
              <a:avLst>
                <a:gd name="adj1" fmla="val 25046"/>
                <a:gd name="adj2" fmla="val 45833"/>
              </a:avLst>
            </a:prstGeom>
            <a:gradFill rotWithShape="1">
              <a:gsLst>
                <a:gs pos="0">
                  <a:srgbClr val="BFBFBF"/>
                </a:gs>
                <a:gs pos="100000">
                  <a:srgbClr val="7F7F7F"/>
                </a:gs>
              </a:gsLst>
              <a:lin ang="5400000"/>
            </a:gradFill>
            <a:ln w="9525">
              <a:solidFill>
                <a:srgbClr val="595959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Right Arrow 17"/>
            <p:cNvSpPr>
              <a:spLocks noChangeArrowheads="1"/>
            </p:cNvSpPr>
            <p:nvPr/>
          </p:nvSpPr>
          <p:spPr bwMode="auto">
            <a:xfrm rot="16200000">
              <a:off x="3268122" y="2631985"/>
              <a:ext cx="564667" cy="177629"/>
            </a:xfrm>
            <a:prstGeom prst="rightArrow">
              <a:avLst>
                <a:gd name="adj1" fmla="val 25046"/>
                <a:gd name="adj2" fmla="val 45832"/>
              </a:avLst>
            </a:prstGeom>
            <a:gradFill rotWithShape="1">
              <a:gsLst>
                <a:gs pos="0">
                  <a:srgbClr val="BFBFBF"/>
                </a:gs>
                <a:gs pos="100000">
                  <a:srgbClr val="7F7F7F"/>
                </a:gs>
              </a:gsLst>
              <a:lin ang="5400000"/>
            </a:gradFill>
            <a:ln w="9525">
              <a:solidFill>
                <a:srgbClr val="595959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" name="Diamond 5"/>
            <p:cNvSpPr>
              <a:spLocks noChangeArrowheads="1"/>
            </p:cNvSpPr>
            <p:nvPr/>
          </p:nvSpPr>
          <p:spPr bwMode="auto">
            <a:xfrm>
              <a:off x="2580564" y="2973702"/>
              <a:ext cx="1901825" cy="1076325"/>
            </a:xfrm>
            <a:prstGeom prst="diamond">
              <a:avLst/>
            </a:prstGeom>
            <a:gradFill rotWithShape="1">
              <a:gsLst>
                <a:gs pos="0">
                  <a:srgbClr val="00D1CF"/>
                </a:gs>
                <a:gs pos="49001">
                  <a:srgbClr val="00F3F0"/>
                </a:gs>
                <a:gs pos="100000">
                  <a:srgbClr val="008C8B"/>
                </a:gs>
              </a:gsLst>
              <a:lin ang="0"/>
            </a:gradFill>
            <a:ln w="9525">
              <a:solidFill>
                <a:srgbClr val="008C8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" name="Rektangel 101"/>
            <p:cNvSpPr>
              <a:spLocks noChangeArrowheads="1"/>
            </p:cNvSpPr>
            <p:nvPr/>
          </p:nvSpPr>
          <p:spPr bwMode="auto">
            <a:xfrm>
              <a:off x="2578771" y="1748427"/>
              <a:ext cx="1905410" cy="647280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49723" y="3109853"/>
              <a:ext cx="759920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200" dirty="0" smtClean="0">
                  <a:latin typeface="+mn-lt"/>
                  <a:ea typeface="ＭＳ Ｐゴシック" charset="-128"/>
                  <a:cs typeface="ＭＳ Ｐゴシック" charset="-128"/>
                </a:rPr>
                <a:t>Rev 3:20</a:t>
              </a:r>
              <a:endParaRPr lang="en-US" sz="12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11339" y="1779679"/>
              <a:ext cx="1436688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Experience River of life</a:t>
              </a:r>
              <a:endParaRPr lang="en-US" sz="16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91468" y="3247266"/>
              <a:ext cx="1436687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Opening First Love Gate</a:t>
              </a:r>
              <a:endParaRPr lang="en-US" sz="16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" name="Rektangel 101"/>
            <p:cNvSpPr>
              <a:spLocks noChangeArrowheads="1"/>
            </p:cNvSpPr>
            <p:nvPr/>
          </p:nvSpPr>
          <p:spPr bwMode="auto">
            <a:xfrm>
              <a:off x="2657106" y="4626032"/>
              <a:ext cx="1905410" cy="647280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90155" y="4657284"/>
              <a:ext cx="16763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Experience God’s Presence</a:t>
              </a:r>
              <a:endParaRPr lang="en-US" sz="16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1" name="Right Arrow 40"/>
          <p:cNvSpPr>
            <a:spLocks noChangeArrowheads="1"/>
          </p:cNvSpPr>
          <p:nvPr/>
        </p:nvSpPr>
        <p:spPr bwMode="auto">
          <a:xfrm rot="10800000">
            <a:off x="4460715" y="3412969"/>
            <a:ext cx="465943" cy="206375"/>
          </a:xfrm>
          <a:prstGeom prst="rightArrow">
            <a:avLst>
              <a:gd name="adj1" fmla="val 25046"/>
              <a:gd name="adj2" fmla="val 45833"/>
            </a:avLst>
          </a:prstGeom>
          <a:gradFill rotWithShape="1">
            <a:gsLst>
              <a:gs pos="0">
                <a:srgbClr val="BFBFBF"/>
              </a:gs>
              <a:gs pos="100000">
                <a:srgbClr val="7F7F7F"/>
              </a:gs>
            </a:gsLst>
            <a:lin ang="5400000"/>
          </a:gradFill>
          <a:ln w="9525">
            <a:solidFill>
              <a:srgbClr val="595959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Right Arrow 10"/>
          <p:cNvSpPr>
            <a:spLocks noChangeArrowheads="1"/>
          </p:cNvSpPr>
          <p:nvPr/>
        </p:nvSpPr>
        <p:spPr bwMode="auto">
          <a:xfrm rot="10800000">
            <a:off x="2093276" y="3456076"/>
            <a:ext cx="536022" cy="177800"/>
          </a:xfrm>
          <a:prstGeom prst="rightArrow">
            <a:avLst>
              <a:gd name="adj1" fmla="val 25046"/>
              <a:gd name="adj2" fmla="val 45833"/>
            </a:avLst>
          </a:prstGeom>
          <a:gradFill rotWithShape="1">
            <a:gsLst>
              <a:gs pos="0">
                <a:srgbClr val="BFBFBF"/>
              </a:gs>
              <a:gs pos="100000">
                <a:srgbClr val="7F7F7F"/>
              </a:gs>
            </a:gsLst>
            <a:lin ang="5400000"/>
          </a:gradFill>
          <a:ln w="9525">
            <a:solidFill>
              <a:srgbClr val="595959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Right Arrow 44"/>
          <p:cNvSpPr>
            <a:spLocks noChangeArrowheads="1"/>
          </p:cNvSpPr>
          <p:nvPr/>
        </p:nvSpPr>
        <p:spPr bwMode="auto">
          <a:xfrm rot="10800000">
            <a:off x="6803149" y="3422963"/>
            <a:ext cx="332795" cy="196381"/>
          </a:xfrm>
          <a:prstGeom prst="rightArrow">
            <a:avLst>
              <a:gd name="adj1" fmla="val 25046"/>
              <a:gd name="adj2" fmla="val 45833"/>
            </a:avLst>
          </a:prstGeom>
          <a:gradFill rotWithShape="1">
            <a:gsLst>
              <a:gs pos="0">
                <a:srgbClr val="BFBFBF"/>
              </a:gs>
              <a:gs pos="100000">
                <a:srgbClr val="7F7F7F"/>
              </a:gs>
            </a:gsLst>
            <a:lin ang="5400000"/>
          </a:gradFill>
          <a:ln w="9525">
            <a:solidFill>
              <a:srgbClr val="595959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87866" y="1732833"/>
            <a:ext cx="2027837" cy="3548068"/>
            <a:chOff x="4897740" y="1698925"/>
            <a:chExt cx="2027837" cy="3548068"/>
          </a:xfrm>
        </p:grpSpPr>
        <p:sp>
          <p:nvSpPr>
            <p:cNvPr id="7" name="Diamond 6"/>
            <p:cNvSpPr>
              <a:spLocks noChangeArrowheads="1"/>
            </p:cNvSpPr>
            <p:nvPr/>
          </p:nvSpPr>
          <p:spPr bwMode="auto">
            <a:xfrm>
              <a:off x="4901325" y="2973700"/>
              <a:ext cx="1901825" cy="1074737"/>
            </a:xfrm>
            <a:prstGeom prst="diamond">
              <a:avLst/>
            </a:prstGeom>
            <a:gradFill rotWithShape="1">
              <a:gsLst>
                <a:gs pos="0">
                  <a:srgbClr val="00D1CF"/>
                </a:gs>
                <a:gs pos="49001">
                  <a:srgbClr val="00F3F0"/>
                </a:gs>
                <a:gs pos="100000">
                  <a:srgbClr val="008C8B"/>
                </a:gs>
              </a:gsLst>
              <a:lin ang="0"/>
            </a:gradFill>
            <a:ln w="9525">
              <a:solidFill>
                <a:srgbClr val="008C8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897740" y="1698925"/>
              <a:ext cx="2027837" cy="3548068"/>
              <a:chOff x="4892450" y="1706930"/>
              <a:chExt cx="2027837" cy="3548068"/>
            </a:xfrm>
          </p:grpSpPr>
          <p:sp>
            <p:nvSpPr>
              <p:cNvPr id="17" name="Right Arrow 16"/>
              <p:cNvSpPr>
                <a:spLocks noChangeArrowheads="1"/>
              </p:cNvSpPr>
              <p:nvPr/>
            </p:nvSpPr>
            <p:spPr bwMode="auto">
              <a:xfrm rot="5400000">
                <a:off x="5583518" y="2591379"/>
                <a:ext cx="551459" cy="176214"/>
              </a:xfrm>
              <a:prstGeom prst="rightArrow">
                <a:avLst>
                  <a:gd name="adj1" fmla="val 25046"/>
                  <a:gd name="adj2" fmla="val 45832"/>
                </a:avLst>
              </a:prstGeom>
              <a:gradFill rotWithShape="1">
                <a:gsLst>
                  <a:gs pos="0">
                    <a:srgbClr val="BFBFBF"/>
                  </a:gs>
                  <a:gs pos="100000">
                    <a:srgbClr val="7F7F7F"/>
                  </a:gs>
                </a:gsLst>
                <a:lin ang="5400000"/>
              </a:gradFill>
              <a:ln w="9525">
                <a:solidFill>
                  <a:srgbClr val="595959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" name="Rektangel 101"/>
              <p:cNvSpPr>
                <a:spLocks noChangeArrowheads="1"/>
              </p:cNvSpPr>
              <p:nvPr/>
            </p:nvSpPr>
            <p:spPr bwMode="auto">
              <a:xfrm>
                <a:off x="5014877" y="4607718"/>
                <a:ext cx="1905410" cy="647280"/>
              </a:xfrm>
              <a:prstGeom prst="rect">
                <a:avLst/>
              </a:prstGeom>
              <a:gradFill flip="none" rotWithShape="1">
                <a:gsLst>
                  <a:gs pos="22000">
                    <a:schemeClr val="tx1">
                      <a:lumMod val="65000"/>
                      <a:lumOff val="35000"/>
                    </a:schemeClr>
                  </a:gs>
                  <a:gs pos="77000">
                    <a:schemeClr val="bg1">
                      <a:lumMod val="7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13500000" scaled="1"/>
                <a:tileRect/>
              </a:gra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>
                  <a:solidFill>
                    <a:sysClr val="window" lastClr="FFFFFF"/>
                  </a:solidFill>
                  <a:latin typeface="Calibri"/>
                  <a:ea typeface="ＭＳ Ｐゴシック" pitchFamily="-97" charset="-128"/>
                  <a:cs typeface="ＭＳ Ｐゴシック" charset="-128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166744" y="4762081"/>
                <a:ext cx="167906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600" dirty="0" smtClean="0">
                    <a:latin typeface="+mn-lt"/>
                    <a:ea typeface="ＭＳ Ｐゴシック" charset="-128"/>
                    <a:cs typeface="ＭＳ Ｐゴシック" charset="-128"/>
                  </a:rPr>
                  <a:t>Cultivate &amp; Tend</a:t>
                </a:r>
                <a:endParaRPr lang="en-US" sz="1600" dirty="0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141056" y="3241988"/>
                <a:ext cx="1436687" cy="5847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00" dirty="0" smtClean="0">
                    <a:latin typeface="+mn-lt"/>
                    <a:ea typeface="ＭＳ Ｐゴシック" charset="-128"/>
                    <a:cs typeface="ＭＳ Ｐゴシック" charset="-128"/>
                  </a:rPr>
                  <a:t>Garden of Heart</a:t>
                </a:r>
                <a:endParaRPr lang="en-US" sz="1600" dirty="0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" name="Rektangel 101"/>
              <p:cNvSpPr>
                <a:spLocks noChangeArrowheads="1"/>
              </p:cNvSpPr>
              <p:nvPr/>
            </p:nvSpPr>
            <p:spPr bwMode="auto">
              <a:xfrm>
                <a:off x="4892450" y="1706930"/>
                <a:ext cx="1905410" cy="647280"/>
              </a:xfrm>
              <a:prstGeom prst="rect">
                <a:avLst/>
              </a:prstGeom>
              <a:gradFill flip="none" rotWithShape="1">
                <a:gsLst>
                  <a:gs pos="22000">
                    <a:schemeClr val="tx1">
                      <a:lumMod val="65000"/>
                      <a:lumOff val="35000"/>
                    </a:schemeClr>
                  </a:gs>
                  <a:gs pos="77000">
                    <a:schemeClr val="bg1">
                      <a:lumMod val="7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13500000" scaled="1"/>
                <a:tileRect/>
              </a:gra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>
                  <a:solidFill>
                    <a:sysClr val="window" lastClr="FFFFFF"/>
                  </a:solidFill>
                  <a:latin typeface="Calibri"/>
                  <a:ea typeface="ＭＳ Ｐゴシック" pitchFamily="-97" charset="-128"/>
                  <a:cs typeface="ＭＳ Ｐゴシック" charset="-128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039211" y="1727669"/>
                <a:ext cx="167906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600" dirty="0" smtClean="0">
                    <a:latin typeface="+mn-lt"/>
                    <a:ea typeface="ＭＳ Ｐゴシック" charset="-128"/>
                    <a:cs typeface="ＭＳ Ｐゴシック" charset="-128"/>
                  </a:rPr>
                  <a:t>Plant Seeds of</a:t>
                </a:r>
                <a:br>
                  <a:rPr lang="en-US" sz="1600" dirty="0" smtClean="0">
                    <a:latin typeface="+mn-lt"/>
                    <a:ea typeface="ＭＳ Ｐゴシック" charset="-128"/>
                    <a:cs typeface="ＭＳ Ｐゴシック" charset="-128"/>
                  </a:rPr>
                </a:br>
                <a:r>
                  <a:rPr lang="en-US" sz="1600" dirty="0" smtClean="0">
                    <a:latin typeface="+mn-lt"/>
                    <a:ea typeface="ＭＳ Ｐゴシック" charset="-128"/>
                    <a:cs typeface="ＭＳ Ｐゴシック" charset="-128"/>
                  </a:rPr>
                  <a:t>Testimony</a:t>
                </a:r>
                <a:endParaRPr lang="en-US" sz="1600" dirty="0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466987" y="3090615"/>
                <a:ext cx="759920" cy="18466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200" dirty="0" smtClean="0">
                    <a:latin typeface="+mn-lt"/>
                    <a:ea typeface="ＭＳ Ｐゴシック" charset="-128"/>
                    <a:cs typeface="ＭＳ Ｐゴシック" charset="-128"/>
                  </a:rPr>
                  <a:t>Ps 23</a:t>
                </a:r>
                <a:endParaRPr lang="en-US" sz="1200" dirty="0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" name="Right Arrow 45"/>
              <p:cNvSpPr>
                <a:spLocks noChangeArrowheads="1"/>
              </p:cNvSpPr>
              <p:nvPr/>
            </p:nvSpPr>
            <p:spPr bwMode="auto">
              <a:xfrm rot="16200000">
                <a:off x="5563046" y="4261966"/>
                <a:ext cx="564218" cy="153358"/>
              </a:xfrm>
              <a:prstGeom prst="rightArrow">
                <a:avLst>
                  <a:gd name="adj1" fmla="val 25046"/>
                  <a:gd name="adj2" fmla="val 45833"/>
                </a:avLst>
              </a:prstGeom>
              <a:gradFill rotWithShape="1">
                <a:gsLst>
                  <a:gs pos="0">
                    <a:srgbClr val="BFBFBF"/>
                  </a:gs>
                  <a:gs pos="100000">
                    <a:srgbClr val="7F7F7F"/>
                  </a:gs>
                </a:gsLst>
                <a:lin ang="5400000"/>
              </a:gradFill>
              <a:ln w="9525">
                <a:solidFill>
                  <a:srgbClr val="595959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4260001" y="2449713"/>
            <a:ext cx="831850" cy="831850"/>
          </a:xfrm>
          <a:prstGeom prst="ellipse">
            <a:avLst/>
          </a:prstGeom>
          <a:gradFill rotWithShape="1">
            <a:gsLst>
              <a:gs pos="0">
                <a:srgbClr val="336FFA"/>
              </a:gs>
              <a:gs pos="2000">
                <a:srgbClr val="336FFA"/>
              </a:gs>
              <a:gs pos="39999">
                <a:srgbClr val="00B0FF"/>
              </a:gs>
              <a:gs pos="100000">
                <a:srgbClr val="2856BF"/>
              </a:gs>
            </a:gsLst>
            <a:lin ang="3660000"/>
          </a:gradFill>
          <a:ln w="9525">
            <a:solidFill>
              <a:srgbClr val="2856B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17138" y="2755636"/>
            <a:ext cx="927100" cy="4308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400" dirty="0" smtClean="0">
                <a:latin typeface="+mn-lt"/>
                <a:ea typeface="ＭＳ Ｐゴシック" charset="-128"/>
                <a:cs typeface="ＭＳ Ｐゴシック" charset="-128"/>
              </a:rPr>
              <a:t>Yoked to Jesus</a:t>
            </a:r>
            <a:endParaRPr lang="en-US" sz="140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293681" y="3687352"/>
            <a:ext cx="831850" cy="831850"/>
          </a:xfrm>
          <a:prstGeom prst="ellipse">
            <a:avLst/>
          </a:prstGeom>
          <a:gradFill rotWithShape="1">
            <a:gsLst>
              <a:gs pos="0">
                <a:srgbClr val="336FFA"/>
              </a:gs>
              <a:gs pos="2000">
                <a:srgbClr val="336FFA"/>
              </a:gs>
              <a:gs pos="39999">
                <a:srgbClr val="00B0FF"/>
              </a:gs>
              <a:gs pos="100000">
                <a:srgbClr val="2856BF"/>
              </a:gs>
            </a:gsLst>
            <a:lin ang="3660000"/>
          </a:gradFill>
          <a:ln w="9525">
            <a:solidFill>
              <a:srgbClr val="2856B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50818" y="3820702"/>
            <a:ext cx="9271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 smtClean="0">
                <a:latin typeface="+mn-lt"/>
                <a:ea typeface="ＭＳ Ｐゴシック" charset="-128"/>
                <a:cs typeface="ＭＳ Ｐゴシック" charset="-128"/>
              </a:rPr>
              <a:t>Jesus is </a:t>
            </a:r>
            <a:br>
              <a:rPr lang="en-US" sz="1400" dirty="0" smtClean="0"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1400" dirty="0" smtClean="0">
                <a:latin typeface="+mn-lt"/>
                <a:ea typeface="ＭＳ Ｐゴシック" charset="-128"/>
                <a:cs typeface="ＭＳ Ｐゴシック" charset="-128"/>
              </a:rPr>
              <a:t>Lord</a:t>
            </a:r>
            <a:endParaRPr lang="en-US" sz="140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58289" y="1731640"/>
            <a:ext cx="2090450" cy="3529851"/>
            <a:chOff x="6997357" y="1712208"/>
            <a:chExt cx="2090450" cy="3529851"/>
          </a:xfrm>
        </p:grpSpPr>
        <p:sp>
          <p:nvSpPr>
            <p:cNvPr id="5" name="Rektangel 101"/>
            <p:cNvSpPr>
              <a:spLocks noChangeArrowheads="1"/>
            </p:cNvSpPr>
            <p:nvPr/>
          </p:nvSpPr>
          <p:spPr bwMode="auto">
            <a:xfrm>
              <a:off x="7182397" y="4594779"/>
              <a:ext cx="1905410" cy="647280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16758" y="4588061"/>
              <a:ext cx="1436687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Invite Jesus to walk through</a:t>
              </a:r>
            </a:p>
          </p:txBody>
        </p:sp>
        <p:sp>
          <p:nvSpPr>
            <p:cNvPr id="42" name="Diamond 41"/>
            <p:cNvSpPr>
              <a:spLocks noChangeArrowheads="1"/>
            </p:cNvSpPr>
            <p:nvPr/>
          </p:nvSpPr>
          <p:spPr bwMode="auto">
            <a:xfrm>
              <a:off x="7097958" y="2972112"/>
              <a:ext cx="1901825" cy="1076325"/>
            </a:xfrm>
            <a:prstGeom prst="diamond">
              <a:avLst/>
            </a:prstGeom>
            <a:gradFill rotWithShape="1">
              <a:gsLst>
                <a:gs pos="0">
                  <a:srgbClr val="00D1CF"/>
                </a:gs>
                <a:gs pos="49001">
                  <a:srgbClr val="00F3F0"/>
                </a:gs>
                <a:gs pos="100000">
                  <a:srgbClr val="008C8B"/>
                </a:gs>
              </a:gsLst>
              <a:lin ang="0"/>
            </a:gradFill>
            <a:ln w="9525">
              <a:solidFill>
                <a:srgbClr val="008C8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359842" y="3172751"/>
              <a:ext cx="1436687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Opening gateways</a:t>
              </a:r>
              <a:endParaRPr lang="en-US" sz="16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" name="Rektangel 101"/>
            <p:cNvSpPr>
              <a:spLocks noChangeArrowheads="1"/>
            </p:cNvSpPr>
            <p:nvPr/>
          </p:nvSpPr>
          <p:spPr bwMode="auto">
            <a:xfrm>
              <a:off x="6997357" y="1718926"/>
              <a:ext cx="1905410" cy="647280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231718" y="1712208"/>
              <a:ext cx="1436687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Enlarge Spirit</a:t>
              </a:r>
              <a:b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Flowing</a:t>
              </a:r>
            </a:p>
          </p:txBody>
        </p:sp>
        <p:sp>
          <p:nvSpPr>
            <p:cNvPr id="53" name="Right Arrow 52"/>
            <p:cNvSpPr>
              <a:spLocks noChangeArrowheads="1"/>
            </p:cNvSpPr>
            <p:nvPr/>
          </p:nvSpPr>
          <p:spPr bwMode="auto">
            <a:xfrm rot="16200000">
              <a:off x="7764354" y="2618113"/>
              <a:ext cx="564218" cy="153358"/>
            </a:xfrm>
            <a:prstGeom prst="rightArrow">
              <a:avLst>
                <a:gd name="adj1" fmla="val 25046"/>
                <a:gd name="adj2" fmla="val 45833"/>
              </a:avLst>
            </a:prstGeom>
            <a:gradFill rotWithShape="1">
              <a:gsLst>
                <a:gs pos="0">
                  <a:srgbClr val="BFBFBF"/>
                </a:gs>
                <a:gs pos="100000">
                  <a:srgbClr val="7F7F7F"/>
                </a:gs>
              </a:gsLst>
              <a:lin ang="5400000"/>
            </a:gradFill>
            <a:ln w="9525">
              <a:solidFill>
                <a:srgbClr val="595959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Right Arrow 36"/>
            <p:cNvSpPr>
              <a:spLocks noChangeArrowheads="1"/>
            </p:cNvSpPr>
            <p:nvPr/>
          </p:nvSpPr>
          <p:spPr bwMode="auto">
            <a:xfrm rot="16200000">
              <a:off x="7752694" y="4204705"/>
              <a:ext cx="587538" cy="202767"/>
            </a:xfrm>
            <a:prstGeom prst="rightArrow">
              <a:avLst>
                <a:gd name="adj1" fmla="val 25046"/>
                <a:gd name="adj2" fmla="val 45833"/>
              </a:avLst>
            </a:prstGeom>
            <a:gradFill rotWithShape="1">
              <a:gsLst>
                <a:gs pos="0">
                  <a:srgbClr val="BFBFBF"/>
                </a:gs>
                <a:gs pos="100000">
                  <a:srgbClr val="7F7F7F"/>
                </a:gs>
              </a:gsLst>
              <a:lin ang="5400000"/>
            </a:gradFill>
            <a:ln w="9525">
              <a:solidFill>
                <a:srgbClr val="595959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284581" y="2511342"/>
            <a:ext cx="75992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200" dirty="0" smtClean="0">
                <a:latin typeface="+mn-lt"/>
                <a:ea typeface="ＭＳ Ｐゴシック" charset="-128"/>
                <a:cs typeface="ＭＳ Ｐゴシック" charset="-128"/>
              </a:rPr>
              <a:t>Matt 11</a:t>
            </a:r>
            <a:endParaRPr lang="en-US" sz="120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820677" y="3738398"/>
            <a:ext cx="927100" cy="831850"/>
            <a:chOff x="1966414" y="3720391"/>
            <a:chExt cx="927100" cy="831850"/>
          </a:xfrm>
        </p:grpSpPr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2013695" y="3720391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966414" y="3806808"/>
              <a:ext cx="927100" cy="67710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100" dirty="0" smtClean="0">
                  <a:latin typeface="+mn-lt"/>
                  <a:ea typeface="ＭＳ Ｐゴシック" charset="-128"/>
                  <a:cs typeface="ＭＳ Ｐゴシック" charset="-128"/>
                </a:rPr>
                <a:t>Deal with stones,</a:t>
              </a:r>
              <a:br>
                <a:rPr lang="en-US" sz="11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100" dirty="0" smtClean="0">
                  <a:latin typeface="+mn-lt"/>
                  <a:ea typeface="ＭＳ Ｐゴシック" charset="-128"/>
                  <a:cs typeface="ＭＳ Ｐゴシック" charset="-128"/>
                </a:rPr>
                <a:t> weeds hardness</a:t>
              </a:r>
              <a:endParaRPr lang="en-US" sz="11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20677" y="2487533"/>
            <a:ext cx="927100" cy="831850"/>
            <a:chOff x="1820677" y="2487533"/>
            <a:chExt cx="927100" cy="831850"/>
          </a:xfrm>
        </p:grpSpPr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868302" y="2487533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820677" y="2762864"/>
              <a:ext cx="927100" cy="369332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200" dirty="0" smtClean="0">
                  <a:latin typeface="+mn-lt"/>
                  <a:ea typeface="ＭＳ Ｐゴシック" charset="-128"/>
                  <a:cs typeface="ＭＳ Ｐゴシック" charset="-128"/>
                </a:rPr>
                <a:t>Cultivate </a:t>
              </a:r>
              <a:br>
                <a:rPr lang="en-US" sz="12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200" dirty="0" smtClean="0">
                  <a:latin typeface="+mn-lt"/>
                  <a:ea typeface="ＭＳ Ｐゴシック" charset="-128"/>
                  <a:cs typeface="ＭＳ Ｐゴシック" charset="-128"/>
                </a:rPr>
                <a:t>good soil</a:t>
              </a:r>
              <a:endParaRPr lang="en-US" sz="12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3409" y="2541212"/>
              <a:ext cx="759920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200" dirty="0" smtClean="0">
                  <a:latin typeface="+mn-lt"/>
                  <a:ea typeface="ＭＳ Ｐゴシック" charset="-128"/>
                  <a:cs typeface="ＭＳ Ｐゴシック" charset="-128"/>
                </a:rPr>
                <a:t>Matt 13</a:t>
              </a:r>
              <a:endParaRPr lang="en-US" sz="12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2692650" y="656570"/>
            <a:ext cx="3446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Flow from heaven inside out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915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>
            <a:normAutofit/>
          </a:bodyPr>
          <a:lstStyle/>
          <a:p>
            <a:pPr marL="360000" indent="-360000">
              <a:lnSpc>
                <a:spcPct val="90000"/>
              </a:lnSpc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deep inner knowing (spontaneous flow) in our spirits that each of us can experience when we quiet our flesh and our minds. </a:t>
            </a:r>
            <a:endParaRPr lang="en-GB" alt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not still, we will sense only our own thoughts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thoughts come of things I have forgotten to do, W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rite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 down and dismiss them. </a:t>
            </a:r>
          </a:p>
        </p:txBody>
      </p:sp>
    </p:spTree>
    <p:extLst>
      <p:ext uri="{BB962C8B-B14F-4D97-AF65-F5344CB8AC3E}">
        <p14:creationId xmlns:p14="http://schemas.microsoft.com/office/powerpoint/2010/main" val="33730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>
            <a:normAutofit/>
          </a:bodyPr>
          <a:lstStyle/>
          <a:p>
            <a:pPr marL="360000" indent="-360000">
              <a:lnSpc>
                <a:spcPct val="90000"/>
              </a:lnSpc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thoughts of guilt or unworthiness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tactic of enemy)</a:t>
            </a:r>
            <a:endParaRPr lang="en-GB" alt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epent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thoroughly,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 forgiveness,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putting on His robe of righteousness, seeing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 as spotless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God (Is. 61:10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Col 1:22</a:t>
            </a:r>
            <a:endParaRPr lang="en-GB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220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49300"/>
          </a:xfrm>
          <a:noFill/>
        </p:spPr>
        <p:txBody>
          <a:bodyPr anchor="t"/>
          <a:lstStyle/>
          <a:p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000" dirty="0"/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>
          <a:xfrm>
            <a:off x="0" y="765175"/>
            <a:ext cx="9144000" cy="6092825"/>
          </a:xfrm>
        </p:spPr>
        <p:txBody>
          <a:bodyPr>
            <a:normAutofit/>
          </a:bodyPr>
          <a:lstStyle/>
          <a:p>
            <a:pPr marL="360000" indent="-360000">
              <a:spcBef>
                <a:spcPts val="600"/>
              </a:spcBef>
            </a:pP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11:28 Come to Me, all you who labour and are heavy-laden and overburdened, and I will cause you to rest. [I will ease and relieve and refresh your souls.]</a:t>
            </a:r>
          </a:p>
          <a:p>
            <a:pPr marL="360000" indent="-360000">
              <a:spcBef>
                <a:spcPts val="600"/>
              </a:spcBef>
            </a:pP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Peter 5:7 Casting the whole of your care [all your anxieties, all your worries, all your concerns, once and for all] on Him, for He cares for you affectionately and cares about you watchfully</a:t>
            </a:r>
            <a:r>
              <a:rPr lang="en-GB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3651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8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23256"/>
            <a:ext cx="9144000" cy="5834743"/>
          </a:xfrm>
        </p:spPr>
        <p:txBody>
          <a:bodyPr>
            <a:normAutofit/>
          </a:bodyPr>
          <a:lstStyle/>
          <a:p>
            <a:pPr marL="360000" indent="-360000">
              <a:lnSpc>
                <a:spcPct val="90000"/>
              </a:lnSpc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receive the pure word of God, it is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key that our hearts are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properly focused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of the intuitive flow. </a:t>
            </a:r>
            <a:endParaRPr lang="en-GB" alt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fix my eyes upon Jesus, the intuitive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comes from Jesus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fix my gaze upon some desire of my heart, the intuitive flow comes out of that desire. </a:t>
            </a:r>
          </a:p>
        </p:txBody>
      </p:sp>
    </p:spTree>
    <p:extLst>
      <p:ext uri="{BB962C8B-B14F-4D97-AF65-F5344CB8AC3E}">
        <p14:creationId xmlns:p14="http://schemas.microsoft.com/office/powerpoint/2010/main" val="355000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>
            <a:normAutofit/>
          </a:bodyPr>
          <a:lstStyle/>
          <a:p>
            <a:pPr marL="360000" indent="-360000">
              <a:spcBef>
                <a:spcPts val="600"/>
              </a:spcBef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 your gaze upon Jesus (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Heb12:2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becoming quiet in His presence and sharing with Him what is on your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heart.</a:t>
            </a:r>
          </a:p>
          <a:p>
            <a:pPr marL="360000" indent="-360000">
              <a:spcBef>
                <a:spcPts val="600"/>
              </a:spcBef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Spontaneous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thoughts will begin to flow from the throne of God to you, and you will actually be conversing with the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</a:t>
            </a:r>
            <a:endParaRPr lang="en-GB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931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>
            <a:normAutofit/>
          </a:bodyPr>
          <a:lstStyle/>
          <a:p>
            <a:pPr marL="360000" indent="-360000">
              <a:lnSpc>
                <a:spcPct val="90000"/>
              </a:lnSpc>
            </a:pP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Journaling, the writing out of your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God’s answers, brings great freedom in hearing God’s voice.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told Habakkuk to record the vision (Hab. 2:2).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not an isolated command. </a:t>
            </a:r>
            <a:endParaRPr lang="en-GB" alt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bible records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examples of individual’s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conversations with God’s and His replies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(e.g. the Psalms, many of the prophets, Revelation).</a:t>
            </a:r>
          </a:p>
        </p:txBody>
      </p:sp>
    </p:spTree>
    <p:extLst>
      <p:ext uri="{BB962C8B-B14F-4D97-AF65-F5344CB8AC3E}">
        <p14:creationId xmlns:p14="http://schemas.microsoft.com/office/powerpoint/2010/main" val="231810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>
            <a:normAutofit/>
          </a:bodyPr>
          <a:lstStyle/>
          <a:p>
            <a:pPr marL="360000" indent="-360000">
              <a:lnSpc>
                <a:spcPct val="90000"/>
              </a:lnSpc>
            </a:pPr>
            <a:r>
              <a:rPr lang="en-GB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GB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wo-way </a:t>
            </a:r>
            <a:r>
              <a:rPr lang="en-GB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journaling,” </a:t>
            </a:r>
            <a:r>
              <a:rPr lang="en-GB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 catalyst </a:t>
            </a:r>
            <a:r>
              <a:rPr lang="en-GB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clearly discerning God’s inner, spontaneous flow, 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you practice you will become able </a:t>
            </a:r>
            <a:r>
              <a:rPr lang="en-GB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write in faith for long periods of time, simply believing it is God. </a:t>
            </a:r>
            <a:endParaRPr lang="en-GB" altLang="en-US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963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>
            <a:normAutofit/>
          </a:bodyPr>
          <a:lstStyle/>
          <a:p>
            <a:pPr marL="360000" indent="-360000">
              <a:lnSpc>
                <a:spcPct val="90000"/>
              </a:lnSpc>
            </a:pP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 we have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received from God must be tested. </a:t>
            </a:r>
            <a:endParaRPr lang="en-GB" alt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testing involves doubt and doubt blocks divine communication, so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best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while I am trying to receive. </a:t>
            </a:r>
            <a:endParaRPr lang="en-GB" alt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receive in faith, knowing that when the flow has ended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test and examine it carefully, making sure that it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not conflict 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with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bible</a:t>
            </a:r>
            <a:endParaRPr lang="en-GB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64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>
            <a:normAutofit lnSpcReduction="10000"/>
          </a:bodyPr>
          <a:lstStyle/>
          <a:p>
            <a:pPr marL="360000" indent="-360000">
              <a:lnSpc>
                <a:spcPct val="90000"/>
              </a:lnSpc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Journaling is a biblical concept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let doubt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hinder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and is speaking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His children. </a:t>
            </a:r>
            <a:endParaRPr lang="en-GB" alt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4:10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one who has entered His rest has himself also rested from his works, as God did from His.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Relax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cease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striving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enter His rest, God is free to flow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575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>
            <a:normAutofit fontScale="92500" lnSpcReduction="10000"/>
          </a:bodyPr>
          <a:lstStyle/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 back comfortably, take out your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 paper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smile, and turn your attention toward the Lord in praise and worship, seeking His face. </a:t>
            </a:r>
            <a:endParaRPr lang="en-GB" alt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write your question to Him, become still, fixing your gaze on Jesus You will suddenly have a very good thought. </a:t>
            </a:r>
            <a:endParaRPr lang="en-GB" alt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doubt it; simply write it down. Later, as you read your journaling,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will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blessed to discover that you are indeed dialoguing with God</a:t>
            </a:r>
          </a:p>
        </p:txBody>
      </p:sp>
    </p:spTree>
    <p:extLst>
      <p:ext uri="{BB962C8B-B14F-4D97-AF65-F5344CB8AC3E}">
        <p14:creationId xmlns:p14="http://schemas.microsoft.com/office/powerpoint/2010/main" val="364880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6774" y="541145"/>
            <a:ext cx="2206974" cy="989249"/>
            <a:chOff x="3301192" y="2191893"/>
            <a:chExt cx="1905410" cy="633112"/>
          </a:xfrm>
        </p:grpSpPr>
        <p:sp>
          <p:nvSpPr>
            <p:cNvPr id="8" name="Rektangel 101"/>
            <p:cNvSpPr>
              <a:spLocks noChangeArrowheads="1"/>
            </p:cNvSpPr>
            <p:nvPr/>
          </p:nvSpPr>
          <p:spPr bwMode="auto">
            <a:xfrm>
              <a:off x="3301192" y="2191893"/>
              <a:ext cx="1905410" cy="633112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64103" y="2248340"/>
              <a:ext cx="1779585" cy="287366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defRPr/>
              </a:pPr>
              <a:r>
                <a:rPr lang="en-US" sz="2800" dirty="0" smtClean="0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Tongues</a:t>
              </a:r>
              <a:br>
                <a:rPr lang="en-US" sz="2800" dirty="0" smtClean="0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rPr>
              </a:br>
              <a:r>
                <a:rPr lang="en-US" sz="2800" dirty="0" smtClean="0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3 ways</a:t>
              </a:r>
              <a:endParaRPr lang="en-US" sz="2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45221" y="4495800"/>
            <a:ext cx="2374433" cy="1156991"/>
            <a:chOff x="3301192" y="2191893"/>
            <a:chExt cx="1905410" cy="633112"/>
          </a:xfrm>
        </p:grpSpPr>
        <p:sp>
          <p:nvSpPr>
            <p:cNvPr id="11" name="Rektangel 101"/>
            <p:cNvSpPr>
              <a:spLocks noChangeArrowheads="1"/>
            </p:cNvSpPr>
            <p:nvPr/>
          </p:nvSpPr>
          <p:spPr bwMode="auto">
            <a:xfrm>
              <a:off x="3301192" y="2191893"/>
              <a:ext cx="1905410" cy="633112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01192" y="2234127"/>
              <a:ext cx="1865725" cy="5908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rPr>
                <a:t>Eyes of heart Activating </a:t>
              </a:r>
              <a:r>
                <a:rPr lang="en-US" sz="2000" dirty="0" smtClean="0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rPr>
                <a:t>Imagination</a:t>
              </a:r>
              <a:endParaRPr lang="en-US" sz="20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35703" y="603075"/>
            <a:ext cx="2173978" cy="956684"/>
            <a:chOff x="3301192" y="2191893"/>
            <a:chExt cx="1922649" cy="633112"/>
          </a:xfrm>
        </p:grpSpPr>
        <p:sp>
          <p:nvSpPr>
            <p:cNvPr id="14" name="Rektangel 101"/>
            <p:cNvSpPr>
              <a:spLocks noChangeArrowheads="1"/>
            </p:cNvSpPr>
            <p:nvPr/>
          </p:nvSpPr>
          <p:spPr bwMode="auto">
            <a:xfrm>
              <a:off x="3301192" y="2191893"/>
              <a:ext cx="1905410" cy="633112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18431" y="2386243"/>
              <a:ext cx="1905410" cy="244416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 algn="ctr">
                <a:defRPr/>
              </a:pPr>
              <a:endParaRPr lang="en-US" sz="2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6472" y="4495800"/>
            <a:ext cx="2284238" cy="1131023"/>
            <a:chOff x="3301192" y="2191893"/>
            <a:chExt cx="1905411" cy="633112"/>
          </a:xfrm>
        </p:grpSpPr>
        <p:sp>
          <p:nvSpPr>
            <p:cNvPr id="17" name="Rektangel 101"/>
            <p:cNvSpPr>
              <a:spLocks noChangeArrowheads="1"/>
            </p:cNvSpPr>
            <p:nvPr/>
          </p:nvSpPr>
          <p:spPr bwMode="auto">
            <a:xfrm>
              <a:off x="3301192" y="2191893"/>
              <a:ext cx="1905410" cy="633112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01193" y="2275591"/>
              <a:ext cx="1905410" cy="46571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rPr>
                <a:t>Eyes of Spirit </a:t>
              </a:r>
              <a:r>
                <a:rPr lang="en-US" sz="2400" dirty="0" smtClean="0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rPr>
                <a:t>Activation</a:t>
              </a:r>
              <a:endParaRPr lang="en-US" sz="2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3146568" y="2048400"/>
            <a:ext cx="2602460" cy="2204864"/>
          </a:xfrm>
          <a:prstGeom prst="ellipse">
            <a:avLst/>
          </a:prstGeom>
          <a:gradFill flip="none" rotWithShape="1">
            <a:gsLst>
              <a:gs pos="22000">
                <a:srgbClr val="008000"/>
              </a:gs>
              <a:gs pos="77000">
                <a:srgbClr val="4FF600"/>
              </a:gs>
              <a:gs pos="100000">
                <a:srgbClr val="00B300"/>
              </a:gs>
            </a:gsLst>
            <a:lin ang="13500000" scaled="1"/>
            <a:tileRect/>
          </a:gradFill>
          <a:ln w="12700"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800" kern="0" dirty="0">
                <a:solidFill>
                  <a:prstClr val="black"/>
                </a:solidFill>
                <a:latin typeface="Calibri"/>
                <a:ea typeface="ＭＳ Ｐゴシック" pitchFamily="-97" charset="-128"/>
                <a:cs typeface="ＭＳ Ｐゴシック" charset="-128"/>
              </a:rPr>
              <a:t>Base Camp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800" kern="0" dirty="0" smtClean="0">
                <a:solidFill>
                  <a:prstClr val="black"/>
                </a:solidFill>
                <a:latin typeface="Calibri"/>
                <a:ea typeface="ＭＳ Ｐゴシック" pitchFamily="-97" charset="-128"/>
                <a:cs typeface="ＭＳ Ｐゴシック" charset="-128"/>
              </a:rPr>
              <a:t>Spirit </a:t>
            </a:r>
            <a:r>
              <a:rPr lang="en-GB" sz="2800" kern="0" dirty="0">
                <a:solidFill>
                  <a:prstClr val="black"/>
                </a:solidFill>
                <a:latin typeface="Calibri"/>
                <a:ea typeface="ＭＳ Ｐゴシック" pitchFamily="-97" charset="-128"/>
                <a:cs typeface="ＭＳ Ｐゴシック" charset="-128"/>
              </a:rPr>
              <a:t>Building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6774" y="1866943"/>
            <a:ext cx="2263936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prstClr val="black"/>
                </a:solidFill>
              </a:rPr>
              <a:t>JOURNEY </a:t>
            </a:r>
            <a:r>
              <a:rPr lang="en-GB" sz="2800" dirty="0" smtClean="0">
                <a:solidFill>
                  <a:prstClr val="black"/>
                </a:solidFill>
                <a:hlinkClick r:id="rId2" action="ppaction://hlinkpres?slideindex=1&amp;slidetitle="/>
              </a:rPr>
              <a:t>MAPS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24" name="Notched Right Arrow 23"/>
          <p:cNvSpPr/>
          <p:nvPr/>
        </p:nvSpPr>
        <p:spPr>
          <a:xfrm>
            <a:off x="4018208" y="792295"/>
            <a:ext cx="1056068" cy="57824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Notched Right Arrow 24"/>
          <p:cNvSpPr/>
          <p:nvPr/>
        </p:nvSpPr>
        <p:spPr>
          <a:xfrm rot="5400000">
            <a:off x="6913922" y="3059962"/>
            <a:ext cx="1056068" cy="57824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Notched Right Arrow 25"/>
          <p:cNvSpPr/>
          <p:nvPr/>
        </p:nvSpPr>
        <p:spPr>
          <a:xfrm rot="10800000">
            <a:off x="3935954" y="4835615"/>
            <a:ext cx="1056068" cy="57824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Notched Right Arrow 26"/>
          <p:cNvSpPr/>
          <p:nvPr/>
        </p:nvSpPr>
        <p:spPr>
          <a:xfrm rot="16200000">
            <a:off x="843152" y="3253984"/>
            <a:ext cx="1056068" cy="57824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55195" y="636429"/>
            <a:ext cx="2154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Meditation Word</a:t>
            </a:r>
            <a:br>
              <a:rPr lang="en-US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Flow God’s thoughts</a:t>
            </a:r>
          </a:p>
        </p:txBody>
      </p:sp>
    </p:spTree>
    <p:extLst>
      <p:ext uri="{BB962C8B-B14F-4D97-AF65-F5344CB8AC3E}">
        <p14:creationId xmlns:p14="http://schemas.microsoft.com/office/powerpoint/2010/main" val="66285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4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</p:spPr>
        <p:txBody>
          <a:bodyPr>
            <a:normAutofit fontScale="92500" lnSpcReduction="10000"/>
          </a:bodyPr>
          <a:lstStyle/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Knowing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through the Bible is a vital foundation to hearing His voice in your heart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olid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commitment to knowing and obeying the Scriptures. </a:t>
            </a:r>
            <a:endParaRPr lang="en-GB" alt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also very important for your growth and safety that you be related to solid, spiritual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counsellors </a:t>
            </a:r>
          </a:p>
          <a:p>
            <a:pPr marL="360000" indent="-360000">
              <a:lnSpc>
                <a:spcPct val="110000"/>
              </a:lnSpc>
              <a:spcBef>
                <a:spcPts val="600"/>
              </a:spcBef>
            </a:pP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directional moves that come through journaling should be confirmed by your </a:t>
            </a:r>
            <a:r>
              <a:rPr lang="en-GB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counsellors </a:t>
            </a:r>
            <a:r>
              <a:rPr lang="en-GB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you act upon them.</a:t>
            </a:r>
          </a:p>
        </p:txBody>
      </p:sp>
    </p:spTree>
    <p:extLst>
      <p:ext uri="{BB962C8B-B14F-4D97-AF65-F5344CB8AC3E}">
        <p14:creationId xmlns:p14="http://schemas.microsoft.com/office/powerpoint/2010/main" val="373262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967205"/>
      </p:ext>
    </p:extLst>
  </p:cSld>
  <p:clrMapOvr>
    <a:masterClrMapping/>
  </p:clrMapOvr>
  <p:transition spd="med" advClick="0" advTm="34000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882" y="0"/>
            <a:ext cx="51470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6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90152" y="0"/>
            <a:ext cx="8950817" cy="785611"/>
          </a:xfrm>
          <a:noFill/>
        </p:spPr>
        <p:txBody>
          <a:bodyPr lIns="0" tIns="0" rIns="0" bIns="0" anchor="t">
            <a:normAutofit/>
          </a:bodyPr>
          <a:lstStyle/>
          <a:p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000" dirty="0"/>
          </a:p>
        </p:txBody>
      </p:sp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>
          <a:xfrm>
            <a:off x="0" y="854579"/>
            <a:ext cx="9144000" cy="6003421"/>
          </a:xfrm>
        </p:spPr>
        <p:txBody>
          <a:bodyPr>
            <a:normAutofit/>
          </a:bodyPr>
          <a:lstStyle/>
          <a:p>
            <a:pPr marL="432000" indent="-432000">
              <a:spcBef>
                <a:spcPts val="1200"/>
              </a:spcBef>
            </a:pP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 in tongues	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GB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mins</a:t>
            </a: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 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loud or within</a:t>
            </a:r>
            <a:endParaRPr lang="en-GB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32000" indent="-432000">
              <a:spcBef>
                <a:spcPts val="1200"/>
              </a:spcBef>
            </a:pP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 in tongues	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mins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 </a:t>
            </a: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mind, 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</a:t>
            </a: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23 relax 						lie in </a:t>
            </a: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pasture</a:t>
            </a:r>
          </a:p>
          <a:p>
            <a:pPr marL="432000" indent="-432000">
              <a:spcBef>
                <a:spcPts val="1200"/>
              </a:spcBef>
            </a:pP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 </a:t>
            </a: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the question how do you feel about me?</a:t>
            </a:r>
          </a:p>
          <a:p>
            <a:pPr marL="432000" indent="-432000">
              <a:spcBef>
                <a:spcPts val="1200"/>
              </a:spcBef>
            </a:pP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to the thoughts and write them 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</a:t>
            </a:r>
            <a:endParaRPr lang="en-GB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06 Track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628" y="6137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4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545" numSld="2" showWhenStopped="0">
                <p:cTn id="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354178"/>
      </p:ext>
    </p:extLst>
  </p:cSld>
  <p:clrMapOvr>
    <a:masterClrMapping/>
  </p:clrMapOvr>
  <p:transition spd="med" advClick="0" advTm="34000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4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10 Tra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250" out="2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7029" y="5762398"/>
            <a:ext cx="609600" cy="60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3514"/>
            <a:ext cx="9144000" cy="5954486"/>
          </a:xfrm>
        </p:spPr>
        <p:txBody>
          <a:bodyPr/>
          <a:lstStyle/>
          <a:p>
            <a:pPr marL="609600" lvl="0" indent="-609600">
              <a:lnSpc>
                <a:spcPct val="120000"/>
              </a:lnSpc>
              <a:spcBef>
                <a:spcPts val="1200"/>
              </a:spcBef>
            </a:pPr>
            <a:r>
              <a:rPr lang="en-GB" alt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 Jesus kneeling before you</a:t>
            </a:r>
          </a:p>
          <a:p>
            <a:pPr marL="609600" lvl="0" indent="-609600">
              <a:lnSpc>
                <a:spcPct val="120000"/>
              </a:lnSpc>
              <a:spcBef>
                <a:spcPts val="1200"/>
              </a:spcBef>
            </a:pPr>
            <a:r>
              <a:rPr lang="en-GB" alt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 load all your burdens to Jesus Share you heart with Him</a:t>
            </a:r>
          </a:p>
          <a:p>
            <a:pPr marL="609600" lvl="0" indent="-609600">
              <a:lnSpc>
                <a:spcPct val="120000"/>
              </a:lnSpc>
              <a:spcBef>
                <a:spcPts val="1200"/>
              </a:spcBef>
            </a:pPr>
            <a:r>
              <a:rPr lang="en-GB" alt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 him lift off the weight from your shoulders</a:t>
            </a:r>
          </a:p>
          <a:p>
            <a:pPr marL="609600" lvl="0" indent="-609600">
              <a:lnSpc>
                <a:spcPct val="120000"/>
              </a:lnSpc>
              <a:spcBef>
                <a:spcPts val="1200"/>
              </a:spcBef>
            </a:pPr>
            <a:r>
              <a:rPr lang="en-GB" alt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 to </a:t>
            </a:r>
            <a:r>
              <a:rPr lang="en-GB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 Listen to Him</a:t>
            </a:r>
            <a:endParaRPr lang="en-GB" alt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182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numSld="2" showWhenStopped="0">
                <p:cTn id="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882" y="0"/>
            <a:ext cx="51470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36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49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25092" y="1840921"/>
            <a:ext cx="1905410" cy="633112"/>
            <a:chOff x="3301192" y="2191893"/>
            <a:chExt cx="1905410" cy="633112"/>
          </a:xfrm>
        </p:grpSpPr>
        <p:sp>
          <p:nvSpPr>
            <p:cNvPr id="3" name="Rektangel 101"/>
            <p:cNvSpPr>
              <a:spLocks noChangeArrowheads="1"/>
            </p:cNvSpPr>
            <p:nvPr/>
          </p:nvSpPr>
          <p:spPr bwMode="auto">
            <a:xfrm>
              <a:off x="3301192" y="2191893"/>
              <a:ext cx="1905410" cy="633112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40877" y="2221083"/>
              <a:ext cx="1779585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>
                <a:defRPr/>
              </a:pP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Tongues </a:t>
              </a:r>
              <a:b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Development</a:t>
              </a:r>
              <a:endParaRPr lang="en-US" sz="16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30015" y="1770587"/>
            <a:ext cx="1905410" cy="633112"/>
            <a:chOff x="3301192" y="2191893"/>
            <a:chExt cx="1905410" cy="633112"/>
          </a:xfrm>
        </p:grpSpPr>
        <p:sp>
          <p:nvSpPr>
            <p:cNvPr id="16" name="Rektangel 101"/>
            <p:cNvSpPr>
              <a:spLocks noChangeArrowheads="1"/>
            </p:cNvSpPr>
            <p:nvPr/>
          </p:nvSpPr>
          <p:spPr bwMode="auto">
            <a:xfrm>
              <a:off x="3301192" y="2191893"/>
              <a:ext cx="1905410" cy="633112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40877" y="2221083"/>
              <a:ext cx="1865725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Meditation Word</a:t>
              </a:r>
              <a:b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Flow God’s thoughts</a:t>
              </a:r>
              <a:endParaRPr lang="en-US" sz="16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17778" y="480576"/>
            <a:ext cx="927100" cy="831850"/>
            <a:chOff x="5074915" y="463506"/>
            <a:chExt cx="927100" cy="831850"/>
          </a:xfrm>
        </p:grpSpPr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5117778" y="463506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74915" y="596856"/>
              <a:ext cx="927100" cy="646331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Be still</a:t>
              </a:r>
            </a:p>
            <a:p>
              <a:pPr algn="ctr">
                <a:defRPr/>
              </a:pP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Psa 46:10</a:t>
              </a:r>
            </a:p>
            <a:p>
              <a:pPr algn="ctr">
                <a:defRPr/>
              </a:pP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Relax  </a:t>
              </a:r>
              <a:endParaRPr lang="en-US" sz="14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810591" y="480576"/>
            <a:ext cx="927100" cy="831850"/>
            <a:chOff x="5070153" y="463506"/>
            <a:chExt cx="927100" cy="831850"/>
          </a:xfrm>
        </p:grpSpPr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5117778" y="463506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70153" y="771709"/>
              <a:ext cx="927100" cy="21544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Journaling  </a:t>
              </a:r>
              <a:endParaRPr lang="en-US" sz="14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51485" y="480576"/>
            <a:ext cx="927100" cy="831850"/>
            <a:chOff x="5074915" y="463506"/>
            <a:chExt cx="927100" cy="831850"/>
          </a:xfrm>
        </p:grpSpPr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117778" y="463506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74915" y="577230"/>
              <a:ext cx="927100" cy="646331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Hearing God’s</a:t>
              </a:r>
              <a:b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voice  </a:t>
              </a:r>
              <a:endParaRPr lang="en-US" sz="14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81191" y="5816694"/>
            <a:ext cx="927100" cy="831850"/>
            <a:chOff x="5074915" y="463506"/>
            <a:chExt cx="927100" cy="831850"/>
          </a:xfrm>
        </p:grpSpPr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5117778" y="463506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74915" y="596856"/>
              <a:ext cx="9271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Picture Objects </a:t>
              </a:r>
              <a:endParaRPr lang="en-US" sz="14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255106" y="480576"/>
            <a:ext cx="927100" cy="831850"/>
            <a:chOff x="5074915" y="463506"/>
            <a:chExt cx="927100" cy="831850"/>
          </a:xfrm>
        </p:grpSpPr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5117778" y="463506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74915" y="596856"/>
              <a:ext cx="9271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Tongues</a:t>
              </a:r>
            </a:p>
            <a:p>
              <a:pPr algn="ctr">
                <a:defRPr/>
              </a:pP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Vision </a:t>
              </a:r>
              <a:endParaRPr lang="en-US" sz="14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72603" y="4668024"/>
            <a:ext cx="1905411" cy="633112"/>
            <a:chOff x="3301192" y="2191893"/>
            <a:chExt cx="1905411" cy="633112"/>
          </a:xfrm>
        </p:grpSpPr>
        <p:sp>
          <p:nvSpPr>
            <p:cNvPr id="34" name="Rektangel 101"/>
            <p:cNvSpPr>
              <a:spLocks noChangeArrowheads="1"/>
            </p:cNvSpPr>
            <p:nvPr/>
          </p:nvSpPr>
          <p:spPr bwMode="auto">
            <a:xfrm>
              <a:off x="3301192" y="2191893"/>
              <a:ext cx="1905410" cy="633112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1193" y="2221083"/>
              <a:ext cx="1905410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Eyes of Spirit Activation</a:t>
              </a:r>
              <a:endParaRPr lang="en-US" sz="16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02134" y="480576"/>
            <a:ext cx="927100" cy="831850"/>
            <a:chOff x="5074915" y="463506"/>
            <a:chExt cx="927100" cy="831850"/>
          </a:xfrm>
        </p:grpSpPr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5117778" y="463506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074915" y="596856"/>
              <a:ext cx="9271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Tongues</a:t>
              </a:r>
              <a:b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3 ways </a:t>
              </a:r>
              <a:endParaRPr lang="en-US" sz="14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47250" y="480576"/>
            <a:ext cx="927100" cy="831850"/>
            <a:chOff x="5074915" y="463506"/>
            <a:chExt cx="927100" cy="831850"/>
          </a:xfrm>
        </p:grpSpPr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5117778" y="463506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74915" y="596856"/>
              <a:ext cx="9271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Tongues</a:t>
              </a:r>
              <a:b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Word </a:t>
              </a:r>
              <a:endParaRPr lang="en-US" sz="14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481646" y="5816694"/>
            <a:ext cx="927100" cy="831850"/>
            <a:chOff x="5074915" y="463506"/>
            <a:chExt cx="927100" cy="831850"/>
          </a:xfrm>
        </p:grpSpPr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117778" y="463506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074915" y="596856"/>
              <a:ext cx="9271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Picture</a:t>
              </a:r>
              <a:b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Word </a:t>
              </a:r>
              <a:endParaRPr lang="en-US" sz="14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581299" y="5816694"/>
            <a:ext cx="927100" cy="831850"/>
            <a:chOff x="5074915" y="463506"/>
            <a:chExt cx="927100" cy="831850"/>
          </a:xfrm>
        </p:grpSpPr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5117778" y="463506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074915" y="596856"/>
              <a:ext cx="9271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Picture</a:t>
              </a:r>
              <a:b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Doorways </a:t>
              </a:r>
              <a:endParaRPr lang="en-US" sz="14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76194" y="4873101"/>
            <a:ext cx="1905411" cy="633112"/>
            <a:chOff x="3301192" y="2191893"/>
            <a:chExt cx="1905411" cy="633112"/>
          </a:xfrm>
        </p:grpSpPr>
        <p:sp>
          <p:nvSpPr>
            <p:cNvPr id="52" name="Rektangel 101"/>
            <p:cNvSpPr>
              <a:spLocks noChangeArrowheads="1"/>
            </p:cNvSpPr>
            <p:nvPr/>
          </p:nvSpPr>
          <p:spPr bwMode="auto">
            <a:xfrm>
              <a:off x="3301192" y="2191893"/>
              <a:ext cx="1905410" cy="633112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01193" y="2221083"/>
              <a:ext cx="1905410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latin typeface="+mn-lt"/>
                  <a:ea typeface="ＭＳ Ｐゴシック" charset="-128"/>
                  <a:cs typeface="ＭＳ Ｐゴシック" charset="-128"/>
                </a:rPr>
                <a:t>Eyes of heart Activating Imagination</a:t>
              </a:r>
              <a:endParaRPr lang="en-US" sz="16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75034" y="5816694"/>
            <a:ext cx="927100" cy="831850"/>
            <a:chOff x="5074915" y="463506"/>
            <a:chExt cx="927100" cy="831850"/>
          </a:xfrm>
        </p:grpSpPr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5117778" y="463506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074915" y="654434"/>
              <a:ext cx="927100" cy="43088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Black </a:t>
              </a:r>
              <a:b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Veil  </a:t>
              </a:r>
              <a:endParaRPr lang="en-US" sz="14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521442" y="5816694"/>
            <a:ext cx="927100" cy="831850"/>
            <a:chOff x="5111189" y="463506"/>
            <a:chExt cx="927100" cy="831850"/>
          </a:xfrm>
        </p:grpSpPr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5117778" y="463506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111189" y="596857"/>
              <a:ext cx="927100" cy="43088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Spirit</a:t>
              </a:r>
              <a:b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perception  </a:t>
              </a:r>
              <a:endParaRPr lang="en-US" sz="14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675793" y="5816694"/>
            <a:ext cx="927100" cy="831850"/>
            <a:chOff x="5074915" y="463506"/>
            <a:chExt cx="927100" cy="831850"/>
          </a:xfrm>
        </p:grpSpPr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5117778" y="463506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074915" y="577230"/>
              <a:ext cx="927100" cy="646331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3 levels</a:t>
              </a:r>
              <a:b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400" dirty="0" smtClean="0">
                  <a:latin typeface="+mn-lt"/>
                  <a:ea typeface="ＭＳ Ｐゴシック" charset="-128"/>
                  <a:cs typeface="ＭＳ Ｐゴシック" charset="-128"/>
                </a:rPr>
                <a:t> of spirit realm  </a:t>
              </a:r>
              <a:endParaRPr lang="en-US" sz="14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65" name="Notched Right Arrow 64"/>
          <p:cNvSpPr/>
          <p:nvPr/>
        </p:nvSpPr>
        <p:spPr>
          <a:xfrm>
            <a:off x="4018208" y="792295"/>
            <a:ext cx="1056068" cy="57824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Notched Right Arrow 65"/>
          <p:cNvSpPr/>
          <p:nvPr/>
        </p:nvSpPr>
        <p:spPr>
          <a:xfrm rot="5400000">
            <a:off x="6913922" y="3059962"/>
            <a:ext cx="1056068" cy="57824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Notched Right Arrow 66"/>
          <p:cNvSpPr/>
          <p:nvPr/>
        </p:nvSpPr>
        <p:spPr>
          <a:xfrm rot="10800000">
            <a:off x="3935954" y="4835615"/>
            <a:ext cx="1056068" cy="57824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Notched Right Arrow 67"/>
          <p:cNvSpPr/>
          <p:nvPr/>
        </p:nvSpPr>
        <p:spPr>
          <a:xfrm rot="16200000">
            <a:off x="843152" y="3253984"/>
            <a:ext cx="1056068" cy="57824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/>
          <p:nvPr/>
        </p:nvSpPr>
        <p:spPr>
          <a:xfrm>
            <a:off x="2978868" y="2157477"/>
            <a:ext cx="2602460" cy="2204864"/>
          </a:xfrm>
          <a:prstGeom prst="ellipse">
            <a:avLst/>
          </a:prstGeom>
          <a:gradFill flip="none" rotWithShape="1">
            <a:gsLst>
              <a:gs pos="22000">
                <a:srgbClr val="008000"/>
              </a:gs>
              <a:gs pos="77000">
                <a:srgbClr val="4FF600"/>
              </a:gs>
              <a:gs pos="100000">
                <a:srgbClr val="00B300"/>
              </a:gs>
            </a:gsLst>
            <a:lin ang="13500000" scaled="1"/>
            <a:tileRect/>
          </a:gradFill>
          <a:ln w="12700"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800" kern="0" dirty="0">
                <a:latin typeface="Calibri"/>
                <a:ea typeface="ＭＳ Ｐゴシック" pitchFamily="-97" charset="-128"/>
                <a:cs typeface="ＭＳ Ｐゴシック" charset="-128"/>
              </a:rPr>
              <a:t>Base Camp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800" kern="0" dirty="0">
                <a:latin typeface="Calibri"/>
                <a:ea typeface="ＭＳ Ｐゴシック" pitchFamily="-97" charset="-128"/>
                <a:cs typeface="ＭＳ Ｐゴシック" charset="-128"/>
              </a:rPr>
              <a:t>Spirit Building</a:t>
            </a:r>
          </a:p>
        </p:txBody>
      </p:sp>
    </p:spTree>
    <p:extLst>
      <p:ext uri="{BB962C8B-B14F-4D97-AF65-F5344CB8AC3E}">
        <p14:creationId xmlns:p14="http://schemas.microsoft.com/office/powerpoint/2010/main" val="238764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826736" y="4655454"/>
            <a:ext cx="2970187" cy="1423374"/>
            <a:chOff x="3301192" y="2191893"/>
            <a:chExt cx="1905410" cy="633112"/>
          </a:xfrm>
        </p:grpSpPr>
        <p:sp>
          <p:nvSpPr>
            <p:cNvPr id="16" name="Rektangel 101"/>
            <p:cNvSpPr>
              <a:spLocks noChangeArrowheads="1"/>
            </p:cNvSpPr>
            <p:nvPr/>
          </p:nvSpPr>
          <p:spPr bwMode="auto">
            <a:xfrm>
              <a:off x="3301192" y="2191893"/>
              <a:ext cx="1905410" cy="633112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40877" y="2221083"/>
              <a:ext cx="1865725" cy="57497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800" dirty="0" smtClean="0">
                  <a:latin typeface="+mn-lt"/>
                  <a:ea typeface="ＭＳ Ｐゴシック" charset="-128"/>
                  <a:cs typeface="ＭＳ Ｐゴシック" charset="-128"/>
                </a:rPr>
                <a:t>Meditation Word</a:t>
              </a:r>
              <a:br>
                <a:rPr lang="en-US" sz="28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2800" dirty="0" smtClean="0">
                  <a:latin typeface="+mn-lt"/>
                  <a:ea typeface="ＭＳ Ｐゴシック" charset="-128"/>
                  <a:cs typeface="ＭＳ Ｐゴシック" charset="-128"/>
                </a:rPr>
                <a:t>Flow of God’s thoughts</a:t>
              </a:r>
              <a:endParaRPr lang="en-US" sz="28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557785" y="1165764"/>
            <a:ext cx="1677600" cy="1679132"/>
            <a:chOff x="5074915" y="463506"/>
            <a:chExt cx="927100" cy="831850"/>
          </a:xfrm>
        </p:grpSpPr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5117778" y="463506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74915" y="596856"/>
              <a:ext cx="927100" cy="54890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400" dirty="0" smtClean="0">
                  <a:latin typeface="+mn-lt"/>
                  <a:ea typeface="ＭＳ Ｐゴシック" charset="-128"/>
                  <a:cs typeface="ＭＳ Ｐゴシック" charset="-128"/>
                </a:rPr>
                <a:t>Be still</a:t>
              </a:r>
            </a:p>
            <a:p>
              <a:pPr algn="ctr">
                <a:defRPr/>
              </a:pPr>
              <a:r>
                <a:rPr lang="en-US" sz="2400" dirty="0" smtClean="0">
                  <a:latin typeface="+mn-lt"/>
                  <a:ea typeface="ＭＳ Ｐゴシック" charset="-128"/>
                  <a:cs typeface="ＭＳ Ｐゴシック" charset="-128"/>
                </a:rPr>
                <a:t>Psa 46:10</a:t>
              </a:r>
            </a:p>
            <a:p>
              <a:pPr algn="ctr">
                <a:defRPr/>
              </a:pPr>
              <a:r>
                <a:rPr lang="en-US" sz="2400" dirty="0" smtClean="0">
                  <a:latin typeface="+mn-lt"/>
                  <a:ea typeface="ＭＳ Ｐゴシック" charset="-128"/>
                  <a:cs typeface="ＭＳ Ｐゴシック" charset="-128"/>
                </a:rPr>
                <a:t>Relax  </a:t>
              </a:r>
              <a:endParaRPr lang="en-US" sz="24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6299871" y="1210812"/>
            <a:ext cx="1677600" cy="1677600"/>
            <a:chOff x="5070153" y="463506"/>
            <a:chExt cx="927100" cy="831850"/>
          </a:xfrm>
        </p:grpSpPr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5117778" y="463506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70153" y="771709"/>
              <a:ext cx="927100" cy="183136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400" dirty="0" smtClean="0">
                  <a:latin typeface="+mn-lt"/>
                  <a:ea typeface="ＭＳ Ｐゴシック" charset="-128"/>
                  <a:cs typeface="ＭＳ Ｐゴシック" charset="-128"/>
                </a:rPr>
                <a:t>Journaling  </a:t>
              </a:r>
              <a:endParaRPr lang="en-US" sz="24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3486880" y="1210812"/>
            <a:ext cx="1676297" cy="1677600"/>
            <a:chOff x="5074915" y="463506"/>
            <a:chExt cx="927100" cy="831850"/>
          </a:xfrm>
        </p:grpSpPr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117778" y="463506"/>
              <a:ext cx="831850" cy="831850"/>
            </a:xfrm>
            <a:prstGeom prst="ellipse">
              <a:avLst/>
            </a:prstGeom>
            <a:gradFill rotWithShape="1">
              <a:gsLst>
                <a:gs pos="0">
                  <a:srgbClr val="336FFA"/>
                </a:gs>
                <a:gs pos="2000">
                  <a:srgbClr val="336FFA"/>
                </a:gs>
                <a:gs pos="39999">
                  <a:srgbClr val="00B0FF"/>
                </a:gs>
                <a:gs pos="100000">
                  <a:srgbClr val="2856BF"/>
                </a:gs>
              </a:gsLst>
              <a:lin ang="3660000"/>
            </a:gradFill>
            <a:ln w="9525">
              <a:solidFill>
                <a:srgbClr val="2856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74915" y="577230"/>
              <a:ext cx="927100" cy="582745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400" dirty="0" smtClean="0">
                  <a:latin typeface="+mn-lt"/>
                  <a:ea typeface="ＭＳ Ｐゴシック" charset="-128"/>
                  <a:cs typeface="ＭＳ Ｐゴシック" charset="-128"/>
                </a:rPr>
                <a:t>Hearing God’s</a:t>
              </a:r>
              <a:br>
                <a:rPr lang="en-US" sz="2400" dirty="0" smtClean="0"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2400" dirty="0" smtClean="0">
                  <a:latin typeface="+mn-lt"/>
                  <a:ea typeface="ＭＳ Ｐゴシック" charset="-128"/>
                  <a:cs typeface="ＭＳ Ｐゴシック" charset="-128"/>
                </a:rPr>
                <a:t>voice  </a:t>
              </a:r>
              <a:endParaRPr lang="en-US" sz="24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7" name="Oval Callout 26"/>
          <p:cNvSpPr/>
          <p:nvPr/>
        </p:nvSpPr>
        <p:spPr>
          <a:xfrm>
            <a:off x="6904677" y="4867282"/>
            <a:ext cx="1317315" cy="1210108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hlinkClick r:id="rId2"/>
              </a:rPr>
              <a:t>Further Info 2</a:t>
            </a:r>
            <a:endParaRPr lang="en-GB" dirty="0"/>
          </a:p>
        </p:txBody>
      </p:sp>
      <p:sp>
        <p:nvSpPr>
          <p:cNvPr id="28" name="Oval Callout 27"/>
          <p:cNvSpPr/>
          <p:nvPr/>
        </p:nvSpPr>
        <p:spPr>
          <a:xfrm>
            <a:off x="706037" y="4821617"/>
            <a:ext cx="1317315" cy="1210108"/>
          </a:xfrm>
          <a:prstGeom prst="wedgeEllipseCallout">
            <a:avLst>
              <a:gd name="adj1" fmla="val 30005"/>
              <a:gd name="adj2" fmla="val 646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hlinkClick r:id="rId3"/>
              </a:rPr>
              <a:t>Further Info 1</a:t>
            </a:r>
            <a:endParaRPr lang="en-GB" dirty="0"/>
          </a:p>
        </p:txBody>
      </p:sp>
      <p:sp>
        <p:nvSpPr>
          <p:cNvPr id="29" name="Notched Right Arrow 28"/>
          <p:cNvSpPr/>
          <p:nvPr/>
        </p:nvSpPr>
        <p:spPr>
          <a:xfrm rot="16200000">
            <a:off x="3814726" y="3447967"/>
            <a:ext cx="1056068" cy="57824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Notched Right Arrow 29"/>
          <p:cNvSpPr/>
          <p:nvPr/>
        </p:nvSpPr>
        <p:spPr>
          <a:xfrm rot="14196431">
            <a:off x="1830107" y="3506244"/>
            <a:ext cx="1056068" cy="57824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Notched Right Arrow 30"/>
          <p:cNvSpPr/>
          <p:nvPr/>
        </p:nvSpPr>
        <p:spPr>
          <a:xfrm rot="18336473">
            <a:off x="5858015" y="3517574"/>
            <a:ext cx="1056068" cy="57824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0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4" name="Text Box 44"/>
          <p:cNvSpPr txBox="1">
            <a:spLocks noChangeArrowheads="1"/>
          </p:cNvSpPr>
          <p:nvPr/>
        </p:nvSpPr>
        <p:spPr bwMode="auto">
          <a:xfrm>
            <a:off x="4500563" y="1341438"/>
            <a:ext cx="576262" cy="469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  <a:t>H</a:t>
            </a:r>
            <a:b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</a:br>
            <a: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  <a:t>I</a:t>
            </a:r>
            <a:b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</a:br>
            <a: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  <a:t>P</a:t>
            </a:r>
            <a:b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</a:br>
            <a:r>
              <a:rPr lang="en-GB" altLang="en-US" sz="2800" dirty="0" err="1" smtClean="0">
                <a:solidFill>
                  <a:srgbClr val="CC0000"/>
                </a:solidFill>
                <a:cs typeface="Arial" charset="0"/>
              </a:rPr>
              <a:t>P</a:t>
            </a:r>
            <a: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  <a:t/>
            </a:r>
            <a:b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</a:br>
            <a: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  <a:t>O</a:t>
            </a:r>
            <a:b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</a:br>
            <a: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  <a:t>C</a:t>
            </a:r>
            <a:b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</a:br>
            <a: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  <a:t>A</a:t>
            </a:r>
            <a:b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</a:br>
            <a: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  <a:t>M</a:t>
            </a:r>
            <a:b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</a:br>
            <a: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  <a:t>P</a:t>
            </a:r>
            <a:b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</a:br>
            <a: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  <a:t>U</a:t>
            </a:r>
            <a:b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</a:br>
            <a:r>
              <a:rPr lang="en-GB" altLang="en-US" sz="2800" dirty="0" smtClean="0">
                <a:solidFill>
                  <a:srgbClr val="CC0000"/>
                </a:solidFill>
                <a:cs typeface="Arial" charset="0"/>
              </a:rPr>
              <a:t>S</a:t>
            </a:r>
          </a:p>
        </p:txBody>
      </p:sp>
      <p:sp>
        <p:nvSpPr>
          <p:cNvPr id="81931" name="Line 11"/>
          <p:cNvSpPr>
            <a:spLocks noChangeShapeType="1"/>
          </p:cNvSpPr>
          <p:nvPr/>
        </p:nvSpPr>
        <p:spPr bwMode="auto">
          <a:xfrm>
            <a:off x="1619250" y="2997200"/>
            <a:ext cx="2905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GB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1932" name="Line 12"/>
          <p:cNvSpPr>
            <a:spLocks noChangeShapeType="1"/>
          </p:cNvSpPr>
          <p:nvPr/>
        </p:nvSpPr>
        <p:spPr bwMode="auto">
          <a:xfrm>
            <a:off x="1619250" y="3789363"/>
            <a:ext cx="2905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GB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641231" y="2468563"/>
            <a:ext cx="647700" cy="192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See</a:t>
            </a:r>
          </a:p>
          <a:p>
            <a:pPr defTabSz="914400">
              <a:spcBef>
                <a:spcPct val="50000"/>
              </a:spcBef>
            </a:pP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Smell</a:t>
            </a:r>
          </a:p>
          <a:p>
            <a:pPr defTabSz="914400">
              <a:spcBef>
                <a:spcPct val="50000"/>
              </a:spcBef>
            </a:pP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Hear</a:t>
            </a:r>
          </a:p>
          <a:p>
            <a:pPr defTabSz="914400">
              <a:spcBef>
                <a:spcPct val="50000"/>
              </a:spcBef>
            </a:pP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Taste</a:t>
            </a:r>
          </a:p>
          <a:p>
            <a:pPr defTabSz="914400">
              <a:spcBef>
                <a:spcPct val="50000"/>
              </a:spcBef>
            </a:pP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Touch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636963" y="115888"/>
            <a:ext cx="10795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sz="2400" dirty="0" smtClean="0">
                <a:solidFill>
                  <a:srgbClr val="000000"/>
                </a:solidFill>
                <a:cs typeface="Arial" charset="0"/>
              </a:rPr>
              <a:t>MIND</a:t>
            </a:r>
          </a:p>
        </p:txBody>
      </p:sp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09763" y="2205038"/>
            <a:ext cx="2000250" cy="226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6" name="Line 6"/>
          <p:cNvSpPr>
            <a:spLocks noChangeShapeType="1"/>
          </p:cNvSpPr>
          <p:nvPr/>
        </p:nvSpPr>
        <p:spPr bwMode="auto">
          <a:xfrm flipV="1">
            <a:off x="61126" y="2636838"/>
            <a:ext cx="5056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GB" dirty="0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1927" name="Line 7"/>
          <p:cNvSpPr>
            <a:spLocks noChangeShapeType="1"/>
          </p:cNvSpPr>
          <p:nvPr/>
        </p:nvSpPr>
        <p:spPr bwMode="auto">
          <a:xfrm>
            <a:off x="64656" y="3030177"/>
            <a:ext cx="485787" cy="58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GB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1928" name="Line 8"/>
          <p:cNvSpPr>
            <a:spLocks noChangeShapeType="1"/>
          </p:cNvSpPr>
          <p:nvPr/>
        </p:nvSpPr>
        <p:spPr bwMode="auto">
          <a:xfrm>
            <a:off x="96676" y="3431382"/>
            <a:ext cx="453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GB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>
            <a:off x="88119" y="4214019"/>
            <a:ext cx="45162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GB" dirty="0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323850" y="1341438"/>
            <a:ext cx="7921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Natural</a:t>
            </a: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323850" y="4868863"/>
            <a:ext cx="10080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Spiritual</a:t>
            </a:r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2231232" y="5018088"/>
            <a:ext cx="11541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b="1" dirty="0" smtClean="0">
                <a:solidFill>
                  <a:srgbClr val="000000"/>
                </a:solidFill>
                <a:cs typeface="Arial" charset="0"/>
              </a:rPr>
              <a:t>TONGUES</a:t>
            </a:r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 flipV="1">
            <a:off x="2480158" y="45815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GB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 flipV="1">
            <a:off x="2911958" y="45815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GB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1938" name="Text Box 18"/>
          <p:cNvSpPr txBox="1">
            <a:spLocks noChangeArrowheads="1"/>
          </p:cNvSpPr>
          <p:nvPr/>
        </p:nvSpPr>
        <p:spPr bwMode="auto">
          <a:xfrm>
            <a:off x="4211638" y="2133600"/>
            <a:ext cx="215900" cy="288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V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A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L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U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E</a:t>
            </a:r>
          </a:p>
          <a:p>
            <a:pPr algn="ctr" defTabSz="914400">
              <a:spcBef>
                <a:spcPct val="50000"/>
              </a:spcBef>
            </a:pP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V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A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L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U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E</a:t>
            </a:r>
          </a:p>
        </p:txBody>
      </p:sp>
      <p:sp>
        <p:nvSpPr>
          <p:cNvPr id="81939" name="Text Box 19"/>
          <p:cNvSpPr txBox="1">
            <a:spLocks noChangeArrowheads="1"/>
          </p:cNvSpPr>
          <p:nvPr/>
        </p:nvSpPr>
        <p:spPr bwMode="auto">
          <a:xfrm>
            <a:off x="3924300" y="2133600"/>
            <a:ext cx="215900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R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E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P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E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T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I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T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I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O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N</a:t>
            </a:r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>
            <a:off x="4427538" y="306863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GB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1941" name="Line 21"/>
          <p:cNvSpPr>
            <a:spLocks noChangeShapeType="1"/>
          </p:cNvSpPr>
          <p:nvPr/>
        </p:nvSpPr>
        <p:spPr bwMode="auto">
          <a:xfrm>
            <a:off x="4427538" y="38608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GB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1942" name="Text Box 22"/>
          <p:cNvSpPr txBox="1">
            <a:spLocks noChangeArrowheads="1"/>
          </p:cNvSpPr>
          <p:nvPr/>
        </p:nvSpPr>
        <p:spPr bwMode="auto">
          <a:xfrm>
            <a:off x="5076825" y="1989138"/>
            <a:ext cx="215900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M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E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M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O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R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Y</a:t>
            </a:r>
          </a:p>
          <a:p>
            <a:pPr algn="ctr" defTabSz="914400">
              <a:spcBef>
                <a:spcPct val="50000"/>
              </a:spcBef>
            </a:pP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B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A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NK</a:t>
            </a:r>
            <a:br>
              <a:rPr lang="en-GB" altLang="en-US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mtClean="0">
                <a:solidFill>
                  <a:srgbClr val="000000"/>
                </a:solidFill>
                <a:cs typeface="Arial" charset="0"/>
              </a:rPr>
              <a:t>S</a:t>
            </a:r>
          </a:p>
        </p:txBody>
      </p:sp>
      <p:sp>
        <p:nvSpPr>
          <p:cNvPr id="81943" name="Text Box 23"/>
          <p:cNvSpPr txBox="1">
            <a:spLocks noChangeArrowheads="1"/>
          </p:cNvSpPr>
          <p:nvPr/>
        </p:nvSpPr>
        <p:spPr bwMode="auto">
          <a:xfrm>
            <a:off x="5437188" y="2205038"/>
            <a:ext cx="1298463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Words</a:t>
            </a:r>
            <a:br>
              <a:rPr lang="en-GB" altLang="en-US" dirty="0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Thoughts</a:t>
            </a:r>
            <a:br>
              <a:rPr lang="en-GB" altLang="en-US" dirty="0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dirty="0">
                <a:solidFill>
                  <a:srgbClr val="000000"/>
                </a:solidFill>
                <a:cs typeface="Arial" charset="0"/>
              </a:rPr>
              <a:t>Meditations</a:t>
            </a:r>
            <a:br>
              <a:rPr lang="en-GB" altLang="en-US" dirty="0">
                <a:solidFill>
                  <a:srgbClr val="000000"/>
                </a:solidFill>
                <a:cs typeface="Arial" charset="0"/>
              </a:rPr>
            </a:b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Imagination</a:t>
            </a:r>
            <a:r>
              <a:rPr lang="en-GB" altLang="en-US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GB" altLang="en-US" dirty="0">
                <a:solidFill>
                  <a:srgbClr val="000000"/>
                </a:solidFill>
                <a:cs typeface="Arial" charset="0"/>
              </a:rPr>
            </a:b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Doors</a:t>
            </a:r>
            <a:br>
              <a:rPr lang="en-GB" altLang="en-US" dirty="0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Encounters</a:t>
            </a:r>
          </a:p>
        </p:txBody>
      </p:sp>
      <p:sp>
        <p:nvSpPr>
          <p:cNvPr id="81944" name="Text Box 24"/>
          <p:cNvSpPr txBox="1">
            <a:spLocks noChangeArrowheads="1"/>
          </p:cNvSpPr>
          <p:nvPr/>
        </p:nvSpPr>
        <p:spPr bwMode="auto">
          <a:xfrm>
            <a:off x="5510213" y="4149725"/>
            <a:ext cx="136683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Anchor</a:t>
            </a:r>
            <a:br>
              <a:rPr lang="en-GB" altLang="en-US" dirty="0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Doors</a:t>
            </a:r>
            <a:br>
              <a:rPr lang="en-GB" altLang="en-US" dirty="0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Meditation</a:t>
            </a:r>
            <a:r>
              <a:rPr lang="en-GB" altLang="en-US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GB" altLang="en-US" dirty="0">
                <a:solidFill>
                  <a:srgbClr val="000000"/>
                </a:solidFill>
                <a:cs typeface="Arial" charset="0"/>
              </a:rPr>
            </a:b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Words</a:t>
            </a:r>
          </a:p>
        </p:txBody>
      </p:sp>
      <p:sp>
        <p:nvSpPr>
          <p:cNvPr id="81945" name="Line 25"/>
          <p:cNvSpPr>
            <a:spLocks noChangeShapeType="1"/>
          </p:cNvSpPr>
          <p:nvPr/>
        </p:nvSpPr>
        <p:spPr bwMode="auto">
          <a:xfrm>
            <a:off x="5148263" y="306863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GB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1946" name="Line 26"/>
          <p:cNvSpPr>
            <a:spLocks noChangeShapeType="1"/>
          </p:cNvSpPr>
          <p:nvPr/>
        </p:nvSpPr>
        <p:spPr bwMode="auto">
          <a:xfrm>
            <a:off x="5148263" y="40767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GB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1947" name="Text Box 27"/>
          <p:cNvSpPr txBox="1">
            <a:spLocks noChangeArrowheads="1"/>
          </p:cNvSpPr>
          <p:nvPr/>
        </p:nvSpPr>
        <p:spPr bwMode="auto">
          <a:xfrm>
            <a:off x="6589713" y="2060575"/>
            <a:ext cx="79057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dirty="0" smtClean="0">
                <a:solidFill>
                  <a:srgbClr val="FF9900"/>
                </a:solidFill>
                <a:cs typeface="Arial" charset="0"/>
              </a:rPr>
              <a:t>Write</a:t>
            </a:r>
          </a:p>
          <a:p>
            <a:pPr algn="ctr" defTabSz="914400">
              <a:spcBef>
                <a:spcPct val="50000"/>
              </a:spcBef>
            </a:pPr>
            <a:endParaRPr lang="en-GB" altLang="en-US" dirty="0" smtClean="0">
              <a:solidFill>
                <a:srgbClr val="FF9900"/>
              </a:solidFill>
              <a:cs typeface="Arial" charset="0"/>
            </a:endParaRPr>
          </a:p>
          <a:p>
            <a:pPr algn="ctr" defTabSz="914400">
              <a:spcBef>
                <a:spcPct val="50000"/>
              </a:spcBef>
            </a:pPr>
            <a:r>
              <a:rPr lang="en-GB" altLang="en-US" dirty="0" smtClean="0">
                <a:solidFill>
                  <a:srgbClr val="FF9900"/>
                </a:solidFill>
                <a:cs typeface="Arial" charset="0"/>
              </a:rPr>
              <a:t/>
            </a:r>
            <a:br>
              <a:rPr lang="en-GB" altLang="en-US" dirty="0" smtClean="0">
                <a:solidFill>
                  <a:srgbClr val="FF9900"/>
                </a:solidFill>
                <a:cs typeface="Arial" charset="0"/>
              </a:rPr>
            </a:br>
            <a:endParaRPr lang="en-GB" altLang="en-US" dirty="0" smtClean="0">
              <a:solidFill>
                <a:srgbClr val="FF9900"/>
              </a:solidFill>
              <a:cs typeface="Arial" charset="0"/>
            </a:endParaRPr>
          </a:p>
          <a:p>
            <a:pPr algn="ctr" defTabSz="914400">
              <a:spcBef>
                <a:spcPct val="50000"/>
              </a:spcBef>
            </a:pPr>
            <a:r>
              <a:rPr lang="en-GB" altLang="en-US" dirty="0" smtClean="0">
                <a:solidFill>
                  <a:srgbClr val="FF9900"/>
                </a:solidFill>
                <a:cs typeface="Arial" charset="0"/>
              </a:rPr>
              <a:t>Review</a:t>
            </a:r>
          </a:p>
          <a:p>
            <a:pPr algn="ctr" defTabSz="914400">
              <a:spcBef>
                <a:spcPct val="50000"/>
              </a:spcBef>
            </a:pPr>
            <a:endParaRPr lang="en-GB" altLang="en-US" dirty="0" smtClean="0">
              <a:solidFill>
                <a:srgbClr val="FF9900"/>
              </a:solidFill>
              <a:cs typeface="Arial" charset="0"/>
            </a:endParaRPr>
          </a:p>
          <a:p>
            <a:pPr algn="ctr" defTabSz="914400">
              <a:spcBef>
                <a:spcPct val="50000"/>
              </a:spcBef>
            </a:pPr>
            <a:endParaRPr lang="en-GB" altLang="en-US" dirty="0" smtClean="0">
              <a:solidFill>
                <a:srgbClr val="FF9900"/>
              </a:solidFill>
              <a:cs typeface="Arial" charset="0"/>
            </a:endParaRPr>
          </a:p>
          <a:p>
            <a:pPr algn="ctr" defTabSz="914400">
              <a:spcBef>
                <a:spcPct val="50000"/>
              </a:spcBef>
            </a:pPr>
            <a:endParaRPr lang="en-GB" altLang="en-US" dirty="0" smtClean="0">
              <a:solidFill>
                <a:srgbClr val="FF9900"/>
              </a:solidFill>
              <a:cs typeface="Arial" charset="0"/>
            </a:endParaRPr>
          </a:p>
          <a:p>
            <a:pPr algn="ctr" defTabSz="914400">
              <a:spcBef>
                <a:spcPct val="50000"/>
              </a:spcBef>
            </a:pPr>
            <a:r>
              <a:rPr lang="en-GB" altLang="en-US" dirty="0" smtClean="0">
                <a:solidFill>
                  <a:srgbClr val="FF9900"/>
                </a:solidFill>
                <a:cs typeface="Arial" charset="0"/>
              </a:rPr>
              <a:t>Revisit</a:t>
            </a:r>
          </a:p>
        </p:txBody>
      </p:sp>
      <p:sp>
        <p:nvSpPr>
          <p:cNvPr id="81948" name="Text Box 28"/>
          <p:cNvSpPr txBox="1">
            <a:spLocks noChangeArrowheads="1"/>
          </p:cNvSpPr>
          <p:nvPr/>
        </p:nvSpPr>
        <p:spPr bwMode="auto">
          <a:xfrm>
            <a:off x="6589713" y="2636838"/>
            <a:ext cx="10064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smtClean="0">
                <a:solidFill>
                  <a:srgbClr val="0000FF"/>
                </a:solidFill>
                <a:cs typeface="Arial" charset="0"/>
              </a:rPr>
              <a:t>Meditate</a:t>
            </a:r>
          </a:p>
        </p:txBody>
      </p:sp>
      <p:sp>
        <p:nvSpPr>
          <p:cNvPr id="81949" name="Text Box 29"/>
          <p:cNvSpPr txBox="1">
            <a:spLocks noChangeArrowheads="1"/>
          </p:cNvSpPr>
          <p:nvPr/>
        </p:nvSpPr>
        <p:spPr bwMode="auto">
          <a:xfrm>
            <a:off x="6516688" y="4076700"/>
            <a:ext cx="1152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smtClean="0">
                <a:solidFill>
                  <a:srgbClr val="0000FF"/>
                </a:solidFill>
                <a:cs typeface="Arial" charset="0"/>
              </a:rPr>
              <a:t>Repetition</a:t>
            </a:r>
          </a:p>
        </p:txBody>
      </p:sp>
      <p:sp>
        <p:nvSpPr>
          <p:cNvPr id="81951" name="Text Box 31"/>
          <p:cNvSpPr txBox="1">
            <a:spLocks noChangeArrowheads="1"/>
          </p:cNvSpPr>
          <p:nvPr/>
        </p:nvSpPr>
        <p:spPr bwMode="auto">
          <a:xfrm>
            <a:off x="7308850" y="2565400"/>
            <a:ext cx="14033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Synapses</a:t>
            </a:r>
            <a:br>
              <a:rPr lang="en-GB" altLang="en-US" dirty="0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Close</a:t>
            </a:r>
            <a:br>
              <a:rPr lang="en-GB" altLang="en-US" dirty="0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&amp;</a:t>
            </a:r>
            <a:br>
              <a:rPr lang="en-GB" altLang="en-US" dirty="0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Form</a:t>
            </a:r>
            <a:br>
              <a:rPr lang="en-GB" altLang="en-US" dirty="0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Neural</a:t>
            </a:r>
            <a:br>
              <a:rPr lang="en-GB" altLang="en-US" dirty="0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Pathways</a:t>
            </a:r>
          </a:p>
          <a:p>
            <a:pPr algn="ctr" defTabSz="914400">
              <a:spcBef>
                <a:spcPct val="50000"/>
              </a:spcBef>
            </a:pP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Links</a:t>
            </a:r>
            <a:br>
              <a:rPr lang="en-GB" altLang="en-US" dirty="0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to</a:t>
            </a:r>
            <a:br>
              <a:rPr lang="en-GB" altLang="en-US" dirty="0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dirty="0" smtClean="0">
                <a:solidFill>
                  <a:srgbClr val="000000"/>
                </a:solidFill>
                <a:cs typeface="Arial" charset="0"/>
              </a:rPr>
              <a:t>Memories</a:t>
            </a:r>
          </a:p>
        </p:txBody>
      </p:sp>
      <p:sp>
        <p:nvSpPr>
          <p:cNvPr id="81952" name="Text Box 32"/>
          <p:cNvSpPr txBox="1">
            <a:spLocks noChangeArrowheads="1"/>
          </p:cNvSpPr>
          <p:nvPr/>
        </p:nvSpPr>
        <p:spPr bwMode="auto">
          <a:xfrm>
            <a:off x="1477963" y="6308725"/>
            <a:ext cx="69103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b="1" dirty="0" smtClean="0">
                <a:solidFill>
                  <a:srgbClr val="000000"/>
                </a:solidFill>
                <a:cs typeface="Arial" charset="0"/>
              </a:rPr>
              <a:t>Words become doorways to spiritual experiences</a:t>
            </a:r>
            <a:br>
              <a:rPr lang="en-GB" altLang="en-US" b="1" dirty="0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b="1" dirty="0" smtClean="0">
                <a:solidFill>
                  <a:srgbClr val="000000"/>
                </a:solidFill>
                <a:cs typeface="Arial" charset="0"/>
              </a:rPr>
              <a:t>Words become anchors of experiences to keep doors open</a:t>
            </a:r>
          </a:p>
        </p:txBody>
      </p:sp>
      <p:sp>
        <p:nvSpPr>
          <p:cNvPr id="81953" name="Text Box 33"/>
          <p:cNvSpPr txBox="1">
            <a:spLocks noChangeArrowheads="1"/>
          </p:cNvSpPr>
          <p:nvPr/>
        </p:nvSpPr>
        <p:spPr bwMode="auto">
          <a:xfrm>
            <a:off x="137200" y="5364639"/>
            <a:ext cx="1842412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sz="1600" dirty="0" smtClean="0">
                <a:solidFill>
                  <a:srgbClr val="000000"/>
                </a:solidFill>
                <a:cs typeface="Arial" charset="0"/>
              </a:rPr>
              <a:t>We all see spiritual realms most have no reference points or anchor so all info gets shredded</a:t>
            </a:r>
          </a:p>
        </p:txBody>
      </p:sp>
      <p:sp>
        <p:nvSpPr>
          <p:cNvPr id="81954" name="Text Box 34"/>
          <p:cNvSpPr txBox="1">
            <a:spLocks noChangeArrowheads="1"/>
          </p:cNvSpPr>
          <p:nvPr/>
        </p:nvSpPr>
        <p:spPr bwMode="auto">
          <a:xfrm>
            <a:off x="4716463" y="0"/>
            <a:ext cx="165735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sz="1400" smtClean="0">
                <a:solidFill>
                  <a:srgbClr val="000000"/>
                </a:solidFill>
                <a:cs typeface="Arial" charset="0"/>
              </a:rPr>
              <a:t>Hippocampus is a shredding machine for irrelevant information</a:t>
            </a:r>
            <a:br>
              <a:rPr lang="en-GB" altLang="en-US" sz="1400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z="1400" smtClean="0">
                <a:solidFill>
                  <a:srgbClr val="000000"/>
                </a:solidFill>
                <a:cs typeface="Arial" charset="0"/>
              </a:rPr>
              <a:t>100 billion instructions /sec</a:t>
            </a:r>
          </a:p>
        </p:txBody>
      </p:sp>
      <p:sp>
        <p:nvSpPr>
          <p:cNvPr id="81955" name="Text Box 35"/>
          <p:cNvSpPr txBox="1">
            <a:spLocks noChangeArrowheads="1"/>
          </p:cNvSpPr>
          <p:nvPr/>
        </p:nvSpPr>
        <p:spPr bwMode="auto">
          <a:xfrm>
            <a:off x="1979613" y="188913"/>
            <a:ext cx="1657350" cy="159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sz="1400" smtClean="0">
                <a:solidFill>
                  <a:srgbClr val="000000"/>
                </a:solidFill>
                <a:cs typeface="Arial" charset="0"/>
              </a:rPr>
              <a:t>Trauma forms instant neural pathways</a:t>
            </a:r>
          </a:p>
          <a:p>
            <a:pPr algn="ctr" defTabSz="914400">
              <a:spcBef>
                <a:spcPct val="50000"/>
              </a:spcBef>
            </a:pPr>
            <a:r>
              <a:rPr lang="en-GB" altLang="en-US" sz="1400" smtClean="0">
                <a:solidFill>
                  <a:srgbClr val="000000"/>
                </a:solidFill>
                <a:cs typeface="Arial" charset="0"/>
              </a:rPr>
              <a:t>Or forms pathways around the memories to block them</a:t>
            </a:r>
          </a:p>
        </p:txBody>
      </p:sp>
      <p:sp>
        <p:nvSpPr>
          <p:cNvPr id="81957" name="Text Box 37"/>
          <p:cNvSpPr txBox="1">
            <a:spLocks noChangeArrowheads="1"/>
          </p:cNvSpPr>
          <p:nvPr/>
        </p:nvSpPr>
        <p:spPr bwMode="auto">
          <a:xfrm>
            <a:off x="6877050" y="260350"/>
            <a:ext cx="165576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sz="1400" dirty="0" smtClean="0">
                <a:solidFill>
                  <a:srgbClr val="000000"/>
                </a:solidFill>
                <a:cs typeface="Arial" charset="0"/>
              </a:rPr>
              <a:t>Experiences are forgotten if they are not used</a:t>
            </a:r>
            <a:br>
              <a:rPr lang="en-GB" altLang="en-US" sz="1400" dirty="0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sz="1400" dirty="0" smtClean="0">
                <a:solidFill>
                  <a:srgbClr val="000000"/>
                </a:solidFill>
                <a:cs typeface="Arial" charset="0"/>
              </a:rPr>
              <a:t>Use it or lose it </a:t>
            </a:r>
          </a:p>
        </p:txBody>
      </p:sp>
      <p:sp>
        <p:nvSpPr>
          <p:cNvPr id="81958" name="Text Box 38"/>
          <p:cNvSpPr txBox="1">
            <a:spLocks noChangeArrowheads="1"/>
          </p:cNvSpPr>
          <p:nvPr/>
        </p:nvSpPr>
        <p:spPr bwMode="auto">
          <a:xfrm>
            <a:off x="1979611" y="5300186"/>
            <a:ext cx="205263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sz="1600" b="1" dirty="0" smtClean="0">
                <a:solidFill>
                  <a:srgbClr val="000000"/>
                </a:solidFill>
                <a:cs typeface="Arial" charset="0"/>
              </a:rPr>
              <a:t>Use visions, dreams, Imagination, meditation, words</a:t>
            </a:r>
          </a:p>
        </p:txBody>
      </p:sp>
      <p:sp>
        <p:nvSpPr>
          <p:cNvPr id="81960" name="Line 40"/>
          <p:cNvSpPr>
            <a:spLocks noChangeShapeType="1"/>
          </p:cNvSpPr>
          <p:nvPr/>
        </p:nvSpPr>
        <p:spPr bwMode="auto">
          <a:xfrm flipV="1">
            <a:off x="2330383" y="3992563"/>
            <a:ext cx="0" cy="358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GB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1966" name="Text Box 46"/>
          <p:cNvSpPr txBox="1">
            <a:spLocks noChangeArrowheads="1"/>
          </p:cNvSpPr>
          <p:nvPr/>
        </p:nvSpPr>
        <p:spPr bwMode="auto">
          <a:xfrm>
            <a:off x="8566150" y="2636838"/>
            <a:ext cx="577850" cy="243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sz="3200" dirty="0" smtClean="0">
                <a:solidFill>
                  <a:srgbClr val="CC0000"/>
                </a:solidFill>
                <a:cs typeface="Arial" charset="0"/>
              </a:rPr>
              <a:t>H</a:t>
            </a:r>
            <a:br>
              <a:rPr lang="en-GB" altLang="en-US" sz="3200" dirty="0" smtClean="0">
                <a:solidFill>
                  <a:srgbClr val="CC0000"/>
                </a:solidFill>
                <a:cs typeface="Arial" charset="0"/>
              </a:rPr>
            </a:br>
            <a:r>
              <a:rPr lang="en-GB" altLang="en-US" sz="3200" dirty="0" smtClean="0">
                <a:solidFill>
                  <a:srgbClr val="CC0000"/>
                </a:solidFill>
                <a:cs typeface="Arial" charset="0"/>
              </a:rPr>
              <a:t>E</a:t>
            </a:r>
            <a:br>
              <a:rPr lang="en-GB" altLang="en-US" sz="3200" dirty="0" smtClean="0">
                <a:solidFill>
                  <a:srgbClr val="CC0000"/>
                </a:solidFill>
                <a:cs typeface="Arial" charset="0"/>
              </a:rPr>
            </a:br>
            <a:r>
              <a:rPr lang="en-GB" altLang="en-US" sz="3200" dirty="0" smtClean="0">
                <a:solidFill>
                  <a:srgbClr val="CC0000"/>
                </a:solidFill>
                <a:cs typeface="Arial" charset="0"/>
              </a:rPr>
              <a:t>A</a:t>
            </a:r>
            <a:br>
              <a:rPr lang="en-GB" altLang="en-US" sz="3200" dirty="0" smtClean="0">
                <a:solidFill>
                  <a:srgbClr val="CC0000"/>
                </a:solidFill>
                <a:cs typeface="Arial" charset="0"/>
              </a:rPr>
            </a:br>
            <a:r>
              <a:rPr lang="en-GB" altLang="en-US" sz="3200" dirty="0" smtClean="0">
                <a:solidFill>
                  <a:srgbClr val="CC0000"/>
                </a:solidFill>
                <a:cs typeface="Arial" charset="0"/>
              </a:rPr>
              <a:t>R</a:t>
            </a:r>
            <a:br>
              <a:rPr lang="en-GB" altLang="en-US" sz="3200" dirty="0" smtClean="0">
                <a:solidFill>
                  <a:srgbClr val="CC0000"/>
                </a:solidFill>
                <a:cs typeface="Arial" charset="0"/>
              </a:rPr>
            </a:br>
            <a:r>
              <a:rPr lang="en-GB" altLang="en-US" sz="3200" dirty="0" smtClean="0">
                <a:solidFill>
                  <a:srgbClr val="CC0000"/>
                </a:solidFill>
                <a:cs typeface="Arial" charset="0"/>
              </a:rPr>
              <a:t>T</a:t>
            </a: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1477963" y="1989138"/>
            <a:ext cx="215900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dirty="0">
                <a:solidFill>
                  <a:srgbClr val="000000"/>
                </a:solidFill>
              </a:rPr>
              <a:t>C</a:t>
            </a:r>
            <a:br>
              <a:rPr lang="en-GB" altLang="en-US" dirty="0">
                <a:solidFill>
                  <a:srgbClr val="000000"/>
                </a:solidFill>
              </a:rPr>
            </a:br>
            <a:r>
              <a:rPr lang="en-GB" altLang="en-US" dirty="0">
                <a:solidFill>
                  <a:srgbClr val="000000"/>
                </a:solidFill>
              </a:rPr>
              <a:t>ON</a:t>
            </a:r>
            <a:br>
              <a:rPr lang="en-GB" altLang="en-US" dirty="0">
                <a:solidFill>
                  <a:srgbClr val="000000"/>
                </a:solidFill>
              </a:rPr>
            </a:br>
            <a:r>
              <a:rPr lang="en-GB" altLang="en-US" dirty="0">
                <a:solidFill>
                  <a:srgbClr val="000000"/>
                </a:solidFill>
              </a:rPr>
              <a:t>SC</a:t>
            </a:r>
            <a:br>
              <a:rPr lang="en-GB" altLang="en-US" dirty="0">
                <a:solidFill>
                  <a:srgbClr val="000000"/>
                </a:solidFill>
              </a:rPr>
            </a:br>
            <a:r>
              <a:rPr lang="en-GB" altLang="en-US" dirty="0">
                <a:solidFill>
                  <a:srgbClr val="000000"/>
                </a:solidFill>
              </a:rPr>
              <a:t>I</a:t>
            </a:r>
            <a:br>
              <a:rPr lang="en-GB" altLang="en-US" dirty="0">
                <a:solidFill>
                  <a:srgbClr val="000000"/>
                </a:solidFill>
              </a:rPr>
            </a:br>
            <a:r>
              <a:rPr lang="en-GB" altLang="en-US" dirty="0">
                <a:solidFill>
                  <a:srgbClr val="000000"/>
                </a:solidFill>
              </a:rPr>
              <a:t>E</a:t>
            </a:r>
            <a:br>
              <a:rPr lang="en-GB" altLang="en-US" dirty="0">
                <a:solidFill>
                  <a:srgbClr val="000000"/>
                </a:solidFill>
              </a:rPr>
            </a:br>
            <a:r>
              <a:rPr lang="en-GB" altLang="en-US" dirty="0">
                <a:solidFill>
                  <a:srgbClr val="000000"/>
                </a:solidFill>
              </a:rPr>
              <a:t>N</a:t>
            </a:r>
            <a:br>
              <a:rPr lang="en-GB" altLang="en-US" dirty="0">
                <a:solidFill>
                  <a:srgbClr val="000000"/>
                </a:solidFill>
              </a:rPr>
            </a:br>
            <a:r>
              <a:rPr lang="en-GB" altLang="en-US" dirty="0">
                <a:solidFill>
                  <a:srgbClr val="000000"/>
                </a:solidFill>
              </a:rPr>
              <a:t>C</a:t>
            </a:r>
            <a:br>
              <a:rPr lang="en-GB" altLang="en-US" dirty="0">
                <a:solidFill>
                  <a:srgbClr val="000000"/>
                </a:solidFill>
              </a:rPr>
            </a:br>
            <a:r>
              <a:rPr lang="en-GB" altLang="en-US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2525758" y="1920876"/>
            <a:ext cx="215900" cy="302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b="1" dirty="0">
                <a:solidFill>
                  <a:srgbClr val="000000"/>
                </a:solidFill>
              </a:rPr>
              <a:t>I</a:t>
            </a:r>
            <a:br>
              <a:rPr lang="en-GB" altLang="en-US" b="1" dirty="0">
                <a:solidFill>
                  <a:srgbClr val="000000"/>
                </a:solidFill>
              </a:rPr>
            </a:br>
            <a:r>
              <a:rPr lang="en-GB" altLang="en-US" b="1" dirty="0">
                <a:solidFill>
                  <a:srgbClr val="000000"/>
                </a:solidFill>
              </a:rPr>
              <a:t>M</a:t>
            </a:r>
            <a:br>
              <a:rPr lang="en-GB" altLang="en-US" b="1" dirty="0">
                <a:solidFill>
                  <a:srgbClr val="000000"/>
                </a:solidFill>
              </a:rPr>
            </a:br>
            <a:r>
              <a:rPr lang="en-GB" altLang="en-US" b="1" dirty="0">
                <a:solidFill>
                  <a:srgbClr val="000000"/>
                </a:solidFill>
              </a:rPr>
              <a:t>A</a:t>
            </a:r>
            <a:br>
              <a:rPr lang="en-GB" altLang="en-US" b="1" dirty="0">
                <a:solidFill>
                  <a:srgbClr val="000000"/>
                </a:solidFill>
              </a:rPr>
            </a:br>
            <a:r>
              <a:rPr lang="en-GB" altLang="en-US" b="1" dirty="0">
                <a:solidFill>
                  <a:srgbClr val="000000"/>
                </a:solidFill>
              </a:rPr>
              <a:t>G</a:t>
            </a:r>
            <a:br>
              <a:rPr lang="en-GB" altLang="en-US" b="1" dirty="0">
                <a:solidFill>
                  <a:srgbClr val="000000"/>
                </a:solidFill>
              </a:rPr>
            </a:br>
            <a:r>
              <a:rPr lang="en-GB" altLang="en-US" b="1" dirty="0">
                <a:solidFill>
                  <a:srgbClr val="000000"/>
                </a:solidFill>
              </a:rPr>
              <a:t>I</a:t>
            </a:r>
            <a:br>
              <a:rPr lang="en-GB" altLang="en-US" b="1" dirty="0">
                <a:solidFill>
                  <a:srgbClr val="000000"/>
                </a:solidFill>
              </a:rPr>
            </a:br>
            <a:r>
              <a:rPr lang="en-GB" altLang="en-US" b="1" dirty="0">
                <a:solidFill>
                  <a:srgbClr val="000000"/>
                </a:solidFill>
              </a:rPr>
              <a:t>N</a:t>
            </a:r>
            <a:br>
              <a:rPr lang="en-GB" altLang="en-US" b="1" dirty="0">
                <a:solidFill>
                  <a:srgbClr val="000000"/>
                </a:solidFill>
              </a:rPr>
            </a:br>
            <a:r>
              <a:rPr lang="en-GB" altLang="en-US" b="1" dirty="0">
                <a:solidFill>
                  <a:srgbClr val="000000"/>
                </a:solidFill>
              </a:rPr>
              <a:t>A</a:t>
            </a:r>
            <a:br>
              <a:rPr lang="en-GB" altLang="en-US" b="1" dirty="0">
                <a:solidFill>
                  <a:srgbClr val="000000"/>
                </a:solidFill>
              </a:rPr>
            </a:br>
            <a:r>
              <a:rPr lang="en-GB" altLang="en-US" b="1" dirty="0">
                <a:solidFill>
                  <a:srgbClr val="000000"/>
                </a:solidFill>
              </a:rPr>
              <a:t>T</a:t>
            </a:r>
            <a:br>
              <a:rPr lang="en-GB" altLang="en-US" b="1" dirty="0">
                <a:solidFill>
                  <a:srgbClr val="000000"/>
                </a:solidFill>
              </a:rPr>
            </a:br>
            <a:r>
              <a:rPr lang="en-GB" altLang="en-US" b="1" dirty="0">
                <a:solidFill>
                  <a:srgbClr val="000000"/>
                </a:solidFill>
              </a:rPr>
              <a:t>I</a:t>
            </a:r>
            <a:br>
              <a:rPr lang="en-GB" altLang="en-US" b="1" dirty="0">
                <a:solidFill>
                  <a:srgbClr val="000000"/>
                </a:solidFill>
              </a:rPr>
            </a:br>
            <a:r>
              <a:rPr lang="en-GB" altLang="en-US" b="1" dirty="0">
                <a:solidFill>
                  <a:srgbClr val="000000"/>
                </a:solidFill>
              </a:rPr>
              <a:t>O</a:t>
            </a:r>
            <a:br>
              <a:rPr lang="en-GB" altLang="en-US" b="1" dirty="0">
                <a:solidFill>
                  <a:srgbClr val="000000"/>
                </a:solidFill>
              </a:rPr>
            </a:br>
            <a:r>
              <a:rPr lang="en-GB" altLang="en-US" b="1" dirty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42" name="Line 8"/>
          <p:cNvSpPr>
            <a:spLocks noChangeShapeType="1"/>
          </p:cNvSpPr>
          <p:nvPr/>
        </p:nvSpPr>
        <p:spPr bwMode="auto">
          <a:xfrm>
            <a:off x="66633" y="3842682"/>
            <a:ext cx="453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GB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769571" y="1385242"/>
            <a:ext cx="13676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altLang="en-US" sz="1200" b="1" dirty="0" smtClean="0">
                <a:solidFill>
                  <a:srgbClr val="000000"/>
                </a:solidFill>
                <a:cs typeface="Arial" charset="0"/>
              </a:rPr>
              <a:t>SUBCONSCIOUS</a:t>
            </a:r>
            <a:br>
              <a:rPr lang="en-GB" altLang="en-US" sz="1200" b="1" dirty="0" smtClean="0">
                <a:solidFill>
                  <a:srgbClr val="000000"/>
                </a:solidFill>
                <a:cs typeface="Arial" charset="0"/>
              </a:rPr>
            </a:br>
            <a:r>
              <a:rPr lang="en-GB" altLang="en-US" b="1" dirty="0" smtClean="0">
                <a:solidFill>
                  <a:srgbClr val="000000"/>
                </a:solidFill>
                <a:cs typeface="Arial" charset="0"/>
              </a:rPr>
              <a:t>MIND</a:t>
            </a:r>
          </a:p>
        </p:txBody>
      </p:sp>
    </p:spTree>
    <p:extLst>
      <p:ext uri="{BB962C8B-B14F-4D97-AF65-F5344CB8AC3E}">
        <p14:creationId xmlns:p14="http://schemas.microsoft.com/office/powerpoint/2010/main" val="54038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</a:t>
            </a:r>
            <a:r>
              <a:rPr lang="en-GB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altLang="en-US" sz="48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175656"/>
            <a:ext cx="9144000" cy="5682343"/>
          </a:xfrm>
        </p:spPr>
        <p:txBody>
          <a:bodyPr>
            <a:normAutofit/>
          </a:bodyPr>
          <a:lstStyle/>
          <a:p>
            <a:pPr marL="360000" indent="-360000">
              <a:lnSpc>
                <a:spcPct val="90000"/>
              </a:lnSpc>
            </a:pPr>
            <a:r>
              <a:rPr lang="en-GB" alt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</a:t>
            </a:r>
            <a:r>
              <a:rPr lang="en-GB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5:14 But solid food is for the mature, who because of practice have their senses trained to discern good and evil</a:t>
            </a:r>
            <a:r>
              <a:rPr lang="en-GB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60000" indent="-360000">
              <a:lnSpc>
                <a:spcPct val="90000"/>
              </a:lnSpc>
            </a:pPr>
            <a:r>
              <a:rPr lang="en-GB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</a:t>
            </a:r>
            <a:r>
              <a:rPr lang="en-GB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  <a:r>
              <a:rPr lang="en-GB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  <a:endParaRPr lang="en-GB" altLang="en-US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 </a:t>
            </a:r>
            <a:r>
              <a:rPr lang="en-GB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</a:t>
            </a:r>
            <a:r>
              <a:rPr lang="en-GB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</a:t>
            </a:r>
            <a:endParaRPr lang="en-GB" altLang="en-US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r>
              <a:rPr lang="en-GB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Mature to discern</a:t>
            </a:r>
            <a:endParaRPr lang="en-GB" altLang="en-US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lnSpc>
                <a:spcPct val="90000"/>
              </a:lnSpc>
            </a:pPr>
            <a:endParaRPr lang="en-GB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90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49300"/>
          </a:xfrm>
          <a:noFill/>
        </p:spPr>
        <p:txBody>
          <a:bodyPr anchor="t">
            <a:normAutofit/>
          </a:bodyPr>
          <a:lstStyle/>
          <a:p>
            <a:r>
              <a:rPr lang="en-GB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Camp Spirit Building 4</a:t>
            </a:r>
            <a:endParaRPr lang="en-GB" altLang="en-US" sz="4800" dirty="0"/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>
          <a:xfrm>
            <a:off x="0" y="957943"/>
            <a:ext cx="9144000" cy="6286423"/>
          </a:xfrm>
        </p:spPr>
        <p:txBody>
          <a:bodyPr>
            <a:normAutofit/>
          </a:bodyPr>
          <a:lstStyle/>
          <a:p>
            <a:pPr marL="360000" indent="-360000">
              <a:spcBef>
                <a:spcPts val="600"/>
              </a:spcBef>
            </a:pP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 46:10 Let be and be </a:t>
            </a:r>
            <a:r>
              <a:rPr lang="en-GB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</a:t>
            </a: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know that I am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</a:t>
            </a:r>
          </a:p>
          <a:p>
            <a:pPr marL="360000" indent="-360000">
              <a:spcBef>
                <a:spcPts val="600"/>
              </a:spcBef>
            </a:pPr>
            <a:r>
              <a:rPr lang="en-GB" altLang="en-US" sz="4000" dirty="0" err="1"/>
              <a:t>Psa</a:t>
            </a:r>
            <a:r>
              <a:rPr lang="en-GB" altLang="en-US" sz="4000" dirty="0"/>
              <a:t> 46:10 Cease striving, Let be and be still and know that I am God</a:t>
            </a:r>
            <a:r>
              <a:rPr lang="en-GB" altLang="en-US" sz="4000" dirty="0" smtClean="0"/>
              <a:t>;</a:t>
            </a:r>
            <a:endParaRPr lang="en-GB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spcBef>
                <a:spcPts val="600"/>
              </a:spcBef>
            </a:pPr>
            <a:r>
              <a:rPr lang="en-GB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 40:31 But those who wait on the Lord shall change and renew their strength and power; </a:t>
            </a:r>
            <a:endParaRPr lang="en-GB" alt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indent="-360000">
              <a:spcBef>
                <a:spcPts val="600"/>
              </a:spcBef>
            </a:pP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listening</a:t>
            </a:r>
            <a:endParaRPr lang="en-GB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79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build="p"/>
    </p:bldLst>
  </p:timing>
</p:sld>
</file>

<file path=ppt/theme/theme1.xml><?xml version="1.0" encoding="utf-8"?>
<a:theme xmlns:a="http://schemas.openxmlformats.org/drawingml/2006/main" name="Slideshop_flowcha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eme1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1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hop_flowcha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Theme1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heme1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2AEDEFC-91D4-4A73-89B4-58D0C1C657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Slideshop_flowchart</Template>
  <TotalTime>83696</TotalTime>
  <Words>2426</Words>
  <Application>Microsoft Office PowerPoint</Application>
  <PresentationFormat>On-screen Show (4:3)</PresentationFormat>
  <Paragraphs>270</Paragraphs>
  <Slides>47</Slides>
  <Notes>7</Notes>
  <HiddenSlides>1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Slideshop_flowchart</vt:lpstr>
      <vt:lpstr>Theme1</vt:lpstr>
      <vt:lpstr>1_Theme1</vt:lpstr>
      <vt:lpstr>1_Slideshop_flowchart</vt:lpstr>
      <vt:lpstr>2_Theme1</vt:lpstr>
      <vt:lpstr>3_Theme1</vt:lpstr>
      <vt:lpstr>Default Design</vt:lpstr>
      <vt:lpstr>Base Camp</vt:lpstr>
      <vt:lpstr>Base Camp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Base Camp Spirit Building 4</vt:lpstr>
      <vt:lpstr>Base Camp Spirit Building 4</vt:lpstr>
      <vt:lpstr>Base Camp Spirit Building 4</vt:lpstr>
      <vt:lpstr>PowerPoint Presentation</vt:lpstr>
      <vt:lpstr>Base Camp Spirit Building 4</vt:lpstr>
      <vt:lpstr>PowerPoint Presentation</vt:lpstr>
      <vt:lpstr>Base Camp Spirit Building 4</vt:lpstr>
      <vt:lpstr>PowerPoint Presentation</vt:lpstr>
      <vt:lpstr>Base Camp Spirit Building 4 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Base Camp Spirit Building 4</vt:lpstr>
      <vt:lpstr>PowerPoint Presentation</vt:lpstr>
      <vt:lpstr>PowerPoint Presentation</vt:lpstr>
      <vt:lpstr>Base Camp Spirit Building 4</vt:lpstr>
      <vt:lpstr>PowerPoint Presentation</vt:lpstr>
      <vt:lpstr>Base Camp Spirit Building 4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Parsons</dc:creator>
  <cp:lastModifiedBy>Mike Parsons</cp:lastModifiedBy>
  <cp:revision>289</cp:revision>
  <cp:lastPrinted>2013-11-28T15:48:49Z</cp:lastPrinted>
  <dcterms:created xsi:type="dcterms:W3CDTF">2013-11-21T11:57:26Z</dcterms:created>
  <dcterms:modified xsi:type="dcterms:W3CDTF">2014-08-24T08:04:23Z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TC018754909991</vt:lpwstr>
  </property>
</Properties>
</file>