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698" r:id="rId3"/>
    <p:sldMasterId id="2147483760" r:id="rId4"/>
  </p:sldMasterIdLst>
  <p:notesMasterIdLst>
    <p:notesMasterId r:id="rId45"/>
  </p:notesMasterIdLst>
  <p:sldIdLst>
    <p:sldId id="700" r:id="rId5"/>
    <p:sldId id="748" r:id="rId6"/>
    <p:sldId id="703" r:id="rId7"/>
    <p:sldId id="704" r:id="rId8"/>
    <p:sldId id="720" r:id="rId9"/>
    <p:sldId id="771" r:id="rId10"/>
    <p:sldId id="721" r:id="rId11"/>
    <p:sldId id="770" r:id="rId12"/>
    <p:sldId id="718" r:id="rId13"/>
    <p:sldId id="736" r:id="rId14"/>
    <p:sldId id="713" r:id="rId15"/>
    <p:sldId id="733" r:id="rId16"/>
    <p:sldId id="722" r:id="rId17"/>
    <p:sldId id="750" r:id="rId18"/>
    <p:sldId id="751" r:id="rId19"/>
    <p:sldId id="772" r:id="rId20"/>
    <p:sldId id="752" r:id="rId21"/>
    <p:sldId id="731" r:id="rId22"/>
    <p:sldId id="740" r:id="rId23"/>
    <p:sldId id="753" r:id="rId24"/>
    <p:sldId id="773" r:id="rId25"/>
    <p:sldId id="749" r:id="rId26"/>
    <p:sldId id="767" r:id="rId27"/>
    <p:sldId id="768" r:id="rId28"/>
    <p:sldId id="769" r:id="rId29"/>
    <p:sldId id="774" r:id="rId30"/>
    <p:sldId id="754" r:id="rId31"/>
    <p:sldId id="755" r:id="rId32"/>
    <p:sldId id="756" r:id="rId33"/>
    <p:sldId id="757" r:id="rId34"/>
    <p:sldId id="758" r:id="rId35"/>
    <p:sldId id="759" r:id="rId36"/>
    <p:sldId id="760" r:id="rId37"/>
    <p:sldId id="761" r:id="rId38"/>
    <p:sldId id="762" r:id="rId39"/>
    <p:sldId id="763" r:id="rId40"/>
    <p:sldId id="764" r:id="rId41"/>
    <p:sldId id="765" r:id="rId42"/>
    <p:sldId id="766" r:id="rId43"/>
    <p:sldId id="690"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4595370-A736-4B65-AE93-F2745C763627}">
          <p14:sldIdLst>
            <p14:sldId id="700"/>
            <p14:sldId id="748"/>
            <p14:sldId id="703"/>
            <p14:sldId id="704"/>
            <p14:sldId id="720"/>
            <p14:sldId id="771"/>
            <p14:sldId id="721"/>
            <p14:sldId id="770"/>
            <p14:sldId id="718"/>
            <p14:sldId id="736"/>
            <p14:sldId id="713"/>
            <p14:sldId id="733"/>
            <p14:sldId id="722"/>
            <p14:sldId id="750"/>
            <p14:sldId id="751"/>
            <p14:sldId id="772"/>
            <p14:sldId id="752"/>
            <p14:sldId id="731"/>
            <p14:sldId id="740"/>
            <p14:sldId id="753"/>
            <p14:sldId id="773"/>
            <p14:sldId id="749"/>
            <p14:sldId id="767"/>
            <p14:sldId id="768"/>
            <p14:sldId id="769"/>
            <p14:sldId id="774"/>
            <p14:sldId id="754"/>
            <p14:sldId id="755"/>
            <p14:sldId id="756"/>
            <p14:sldId id="757"/>
            <p14:sldId id="758"/>
            <p14:sldId id="759"/>
            <p14:sldId id="760"/>
            <p14:sldId id="761"/>
            <p14:sldId id="762"/>
            <p14:sldId id="763"/>
            <p14:sldId id="764"/>
            <p14:sldId id="765"/>
            <p14:sldId id="766"/>
          </p14:sldIdLst>
        </p14:section>
        <p14:section name="Untitled Section" id="{A3F16772-4661-4E18-AE54-A8E6F14FEA0F}">
          <p14:sldIdLst>
            <p14:sldId id="69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097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1247" autoAdjust="0"/>
    <p:restoredTop sz="94660"/>
  </p:normalViewPr>
  <p:slideViewPr>
    <p:cSldViewPr>
      <p:cViewPr>
        <p:scale>
          <a:sx n="74" d="100"/>
          <a:sy n="74" d="100"/>
        </p:scale>
        <p:origin x="-366" y="-96"/>
      </p:cViewPr>
      <p:guideLst>
        <p:guide orient="horz" pos="2160"/>
        <p:guide pos="2880"/>
      </p:guideLst>
    </p:cSldViewPr>
  </p:slideViewPr>
  <p:notesTextViewPr>
    <p:cViewPr>
      <p:scale>
        <a:sx n="1" d="1"/>
        <a:sy n="1" d="1"/>
      </p:scale>
      <p:origin x="0" y="0"/>
    </p:cViewPr>
  </p:notesTextViewPr>
  <p:sorterViewPr>
    <p:cViewPr>
      <p:scale>
        <a:sx n="100" d="100"/>
        <a:sy n="100" d="100"/>
      </p:scale>
      <p:origin x="0" y="724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A4EF2E-F8A3-4D5C-A2AD-A94570C26DF3}" type="datetimeFigureOut">
              <a:rPr lang="en-GB" smtClean="0"/>
              <a:t>09/08/2014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EAEB1E-4FB3-4F42-9B19-5A5A4C92ED16}" type="slidenum">
              <a:rPr lang="en-GB" smtClean="0"/>
              <a:t>‹#›</a:t>
            </a:fld>
            <a:endParaRPr lang="en-GB"/>
          </a:p>
        </p:txBody>
      </p:sp>
    </p:spTree>
    <p:extLst>
      <p:ext uri="{BB962C8B-B14F-4D97-AF65-F5344CB8AC3E}">
        <p14:creationId xmlns:p14="http://schemas.microsoft.com/office/powerpoint/2010/main" val="2015797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defTabSz="781050" eaLnBrk="0" hangingPunct="0">
              <a:defRPr>
                <a:solidFill>
                  <a:schemeClr val="tx1"/>
                </a:solidFill>
                <a:latin typeface="Arial" charset="0"/>
                <a:cs typeface="Arial" charset="0"/>
              </a:defRPr>
            </a:lvl1pPr>
            <a:lvl2pPr marL="742950" indent="-285750" defTabSz="781050" eaLnBrk="0" hangingPunct="0">
              <a:defRPr>
                <a:solidFill>
                  <a:schemeClr val="tx1"/>
                </a:solidFill>
                <a:latin typeface="Arial" charset="0"/>
                <a:cs typeface="Arial" charset="0"/>
              </a:defRPr>
            </a:lvl2pPr>
            <a:lvl3pPr marL="1143000" indent="-228600" defTabSz="781050" eaLnBrk="0" hangingPunct="0">
              <a:defRPr>
                <a:solidFill>
                  <a:schemeClr val="tx1"/>
                </a:solidFill>
                <a:latin typeface="Arial" charset="0"/>
                <a:cs typeface="Arial" charset="0"/>
              </a:defRPr>
            </a:lvl3pPr>
            <a:lvl4pPr marL="1600200" indent="-228600" defTabSz="781050" eaLnBrk="0" hangingPunct="0">
              <a:defRPr>
                <a:solidFill>
                  <a:schemeClr val="tx1"/>
                </a:solidFill>
                <a:latin typeface="Arial" charset="0"/>
                <a:cs typeface="Arial" charset="0"/>
              </a:defRPr>
            </a:lvl4pPr>
            <a:lvl5pPr marL="2057400" indent="-228600" defTabSz="781050" eaLnBrk="0" hangingPunct="0">
              <a:defRPr>
                <a:solidFill>
                  <a:schemeClr val="tx1"/>
                </a:solidFill>
                <a:latin typeface="Arial" charset="0"/>
                <a:cs typeface="Arial" charset="0"/>
              </a:defRPr>
            </a:lvl5pPr>
            <a:lvl6pPr marL="2514600" indent="-228600" defTabSz="781050" eaLnBrk="0" fontAlgn="base" hangingPunct="0">
              <a:spcBef>
                <a:spcPct val="0"/>
              </a:spcBef>
              <a:spcAft>
                <a:spcPct val="0"/>
              </a:spcAft>
              <a:defRPr>
                <a:solidFill>
                  <a:schemeClr val="tx1"/>
                </a:solidFill>
                <a:latin typeface="Arial" charset="0"/>
                <a:cs typeface="Arial" charset="0"/>
              </a:defRPr>
            </a:lvl6pPr>
            <a:lvl7pPr marL="2971800" indent="-228600" defTabSz="781050" eaLnBrk="0" fontAlgn="base" hangingPunct="0">
              <a:spcBef>
                <a:spcPct val="0"/>
              </a:spcBef>
              <a:spcAft>
                <a:spcPct val="0"/>
              </a:spcAft>
              <a:defRPr>
                <a:solidFill>
                  <a:schemeClr val="tx1"/>
                </a:solidFill>
                <a:latin typeface="Arial" charset="0"/>
                <a:cs typeface="Arial" charset="0"/>
              </a:defRPr>
            </a:lvl7pPr>
            <a:lvl8pPr marL="3429000" indent="-228600" defTabSz="781050" eaLnBrk="0" fontAlgn="base" hangingPunct="0">
              <a:spcBef>
                <a:spcPct val="0"/>
              </a:spcBef>
              <a:spcAft>
                <a:spcPct val="0"/>
              </a:spcAft>
              <a:defRPr>
                <a:solidFill>
                  <a:schemeClr val="tx1"/>
                </a:solidFill>
                <a:latin typeface="Arial" charset="0"/>
                <a:cs typeface="Arial" charset="0"/>
              </a:defRPr>
            </a:lvl8pPr>
            <a:lvl9pPr marL="3886200" indent="-228600" defTabSz="781050" eaLnBrk="0" fontAlgn="base" hangingPunct="0">
              <a:spcBef>
                <a:spcPct val="0"/>
              </a:spcBef>
              <a:spcAft>
                <a:spcPct val="0"/>
              </a:spcAft>
              <a:defRPr>
                <a:solidFill>
                  <a:schemeClr val="tx1"/>
                </a:solidFill>
                <a:latin typeface="Arial" charset="0"/>
                <a:cs typeface="Arial" charset="0"/>
              </a:defRPr>
            </a:lvl9pPr>
          </a:lstStyle>
          <a:p>
            <a:pPr eaLnBrk="1" hangingPunct="1"/>
            <a:fld id="{FBCB69A1-CE21-4B71-9162-B7AB846DA0CE}" type="slidenum">
              <a:rPr lang="en-GB" altLang="en-US" smtClean="0">
                <a:solidFill>
                  <a:prstClr val="black"/>
                </a:solidFill>
              </a:rPr>
              <a:pPr eaLnBrk="1" hangingPunct="1"/>
              <a:t>9</a:t>
            </a:fld>
            <a:endParaRPr lang="en-GB" altLang="en-US" smtClean="0">
              <a:solidFill>
                <a:prstClr val="black"/>
              </a:solidFill>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EAEB1E-4FB3-4F42-9B19-5A5A4C92ED16}" type="slidenum">
              <a:rPr lang="en-GB" smtClean="0"/>
              <a:t>10</a:t>
            </a:fld>
            <a:endParaRPr lang="en-GB"/>
          </a:p>
        </p:txBody>
      </p:sp>
    </p:spTree>
    <p:extLst>
      <p:ext uri="{BB962C8B-B14F-4D97-AF65-F5344CB8AC3E}">
        <p14:creationId xmlns:p14="http://schemas.microsoft.com/office/powerpoint/2010/main" val="3446869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EAEB1E-4FB3-4F42-9B19-5A5A4C92ED16}" type="slidenum">
              <a:rPr lang="en-GB" smtClean="0"/>
              <a:t>11</a:t>
            </a:fld>
            <a:endParaRPr lang="en-GB"/>
          </a:p>
        </p:txBody>
      </p:sp>
    </p:spTree>
    <p:extLst>
      <p:ext uri="{BB962C8B-B14F-4D97-AF65-F5344CB8AC3E}">
        <p14:creationId xmlns:p14="http://schemas.microsoft.com/office/powerpoint/2010/main" val="3446869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EAEB1E-4FB3-4F42-9B19-5A5A4C92ED16}" type="slidenum">
              <a:rPr lang="en-GB" smtClean="0"/>
              <a:t>12</a:t>
            </a:fld>
            <a:endParaRPr lang="en-GB"/>
          </a:p>
        </p:txBody>
      </p:sp>
    </p:spTree>
    <p:extLst>
      <p:ext uri="{BB962C8B-B14F-4D97-AF65-F5344CB8AC3E}">
        <p14:creationId xmlns:p14="http://schemas.microsoft.com/office/powerpoint/2010/main" val="3446869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7BE96A-56CF-4259-8B18-5B206606B45A}"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3722412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8/9/2014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502784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8/9/2014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2449405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8/9/2014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843914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8/9/2014</a:t>
            </a:fld>
            <a:endParaRPr lang="en-US">
              <a:solidFill>
                <a:schemeClr val="tx1">
                  <a:shade val="50000"/>
                </a:schemeClr>
              </a:solidFill>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kumimoji="0" lang="en-US">
              <a:solidFill>
                <a:schemeClr val="tx1">
                  <a:shade val="50000"/>
                </a:schemeClr>
              </a:solidFill>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dirty="0">
              <a:solidFill>
                <a:schemeClr val="tx1">
                  <a:shade val="50000"/>
                </a:schemeClr>
              </a:solidFill>
            </a:endParaRPr>
          </a:p>
        </p:txBody>
      </p:sp>
    </p:spTree>
    <p:extLst>
      <p:ext uri="{BB962C8B-B14F-4D97-AF65-F5344CB8AC3E}">
        <p14:creationId xmlns:p14="http://schemas.microsoft.com/office/powerpoint/2010/main" val="3636137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8/9/2014</a:t>
            </a:fld>
            <a:endParaRPr lang="en-US">
              <a:solidFill>
                <a:schemeClr val="tx1">
                  <a:shade val="50000"/>
                </a:schemeClr>
              </a:solidFill>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kumimoji="0" lang="en-US">
              <a:solidFill>
                <a:schemeClr val="tx1">
                  <a:shade val="50000"/>
                </a:schemeClr>
              </a:solidFill>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dirty="0">
              <a:solidFill>
                <a:schemeClr val="tx1">
                  <a:shade val="50000"/>
                </a:schemeClr>
              </a:solidFill>
            </a:endParaRPr>
          </a:p>
        </p:txBody>
      </p:sp>
    </p:spTree>
    <p:extLst>
      <p:ext uri="{BB962C8B-B14F-4D97-AF65-F5344CB8AC3E}">
        <p14:creationId xmlns:p14="http://schemas.microsoft.com/office/powerpoint/2010/main" val="3682056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9552" y="692696"/>
            <a:ext cx="8424936" cy="108012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EAB0777-4C60-462E-A92C-CDAFD498799C}" type="datetimeFigureOut">
              <a:rPr lang="en-US" smtClean="0">
                <a:solidFill>
                  <a:srgbClr val="DBF5F9">
                    <a:shade val="90000"/>
                  </a:srgbClr>
                </a:solidFill>
              </a:rPr>
              <a:pPr/>
              <a:t>8/9/2014</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139593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708688"/>
          </a:xfrm>
        </p:spPr>
        <p:txBody>
          <a:bodyPr>
            <a:noAutofit/>
          </a:bodyPr>
          <a:lstStyle>
            <a:lvl1pPr>
              <a:defRPr sz="5400" baseline="0">
                <a:effectLst>
                  <a:outerShdw blurRad="50800" dist="38100" dir="5400000" algn="ctr" rotWithShape="0">
                    <a:schemeClr val="bg1"/>
                  </a:outerShdw>
                </a:effectLst>
              </a:defRPr>
            </a:lvl1pPr>
          </a:lstStyle>
          <a:p>
            <a:r>
              <a:rPr kumimoji="0" lang="en-US" smtClean="0"/>
              <a:t>Click to edit Master title style</a:t>
            </a:r>
            <a:endParaRPr kumimoji="0" lang="en-US" dirty="0"/>
          </a:p>
        </p:txBody>
      </p:sp>
      <p:sp>
        <p:nvSpPr>
          <p:cNvPr id="3" name="Content Placeholder 2"/>
          <p:cNvSpPr>
            <a:spLocks noGrp="1"/>
          </p:cNvSpPr>
          <p:nvPr>
            <p:ph idx="1"/>
          </p:nvPr>
        </p:nvSpPr>
        <p:spPr>
          <a:xfrm>
            <a:off x="0" y="980728"/>
            <a:ext cx="9144000" cy="5877272"/>
          </a:xfrm>
        </p:spPr>
        <p:txBody>
          <a:bodyPr lIns="0" tIns="0" rIns="0" bIns="0"/>
          <a:lstStyle>
            <a:lvl1pPr>
              <a:defRPr>
                <a:effectLst>
                  <a:outerShdw blurRad="50800" dist="50800" dir="5400000" algn="ctr" rotWithShape="0">
                    <a:schemeClr val="bg1"/>
                  </a:outerShdw>
                </a:effectLst>
              </a:defRPr>
            </a:lvl1pPr>
            <a:lvl2pPr>
              <a:defRPr>
                <a:effectLst>
                  <a:outerShdw blurRad="50800" dist="50800" dir="5400000" algn="ctr" rotWithShape="0">
                    <a:schemeClr val="bg1"/>
                  </a:outerShdw>
                </a:effectLst>
              </a:defRPr>
            </a:lvl2pPr>
            <a:lvl3pPr>
              <a:defRPr>
                <a:effectLst>
                  <a:outerShdw blurRad="50800" dist="50800" dir="5400000" algn="ctr" rotWithShape="0">
                    <a:schemeClr val="bg1"/>
                  </a:outerShdw>
                </a:effectLst>
              </a:defRPr>
            </a:lvl3pPr>
            <a:lvl4pPr>
              <a:defRPr>
                <a:effectLst>
                  <a:outerShdw blurRad="50800" dist="50800" dir="5400000" algn="ctr" rotWithShape="0">
                    <a:schemeClr val="bg1"/>
                  </a:outerShdw>
                </a:effectLst>
              </a:defRPr>
            </a:lvl4pPr>
            <a:lvl5pPr>
              <a:defRPr>
                <a:effectLst>
                  <a:outerShdw blurRad="50800" dist="50800" dir="5400000" algn="ctr" rotWithShape="0">
                    <a:schemeClr val="bg1"/>
                  </a:outerShdw>
                </a:effectLst>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8/9/2014</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701765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8/9/2014</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078350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8/9/2014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110032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EAB0777-4C60-462E-A92C-CDAFD498799C}" type="datetimeFigureOut">
              <a:rPr lang="en-US" smtClean="0">
                <a:solidFill>
                  <a:srgbClr val="04617B">
                    <a:shade val="90000"/>
                  </a:srgbClr>
                </a:solidFill>
              </a:rPr>
              <a:pPr/>
              <a:t>8/9/2014</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27905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EAB0777-4C60-462E-A92C-CDAFD498799C}" type="datetimeFigureOut">
              <a:rPr lang="en-US" smtClean="0">
                <a:solidFill>
                  <a:srgbClr val="04617B">
                    <a:shade val="90000"/>
                  </a:srgbClr>
                </a:solidFill>
              </a:rPr>
              <a:pPr/>
              <a:t>8/9/2014</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66687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94123"/>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effectLst>
                  <a:outerShdw blurRad="38100" dist="38100" dir="2700000" algn="tl">
                    <a:srgbClr val="000000">
                      <a:alpha val="43137"/>
                    </a:srgbClr>
                  </a:outerShdw>
                </a:effectLs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8/9/2014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4127676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B0777-4C60-462E-A92C-CDAFD498799C}" type="datetimeFigureOut">
              <a:rPr lang="en-US" smtClean="0">
                <a:solidFill>
                  <a:srgbClr val="04617B">
                    <a:shade val="90000"/>
                  </a:srgbClr>
                </a:solidFill>
              </a:rPr>
              <a:pPr/>
              <a:t>8/9/2014</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869477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8/9/2014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03057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8/9/2014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870604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8/9/2014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974254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8/9/2014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7106076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09/08/2014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7751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09/08/2014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251221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09/08/2014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023191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2A4D114-C5C2-4645-A0B7-509F7F8465CC}" type="datetimeFigureOut">
              <a:rPr lang="en-GB" smtClean="0">
                <a:solidFill>
                  <a:prstClr val="black">
                    <a:tint val="75000"/>
                  </a:prstClr>
                </a:solidFill>
              </a:rPr>
              <a:pPr/>
              <a:t>09/08/2014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380931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2A4D114-C5C2-4645-A0B7-509F7F8465CC}" type="datetimeFigureOut">
              <a:rPr lang="en-GB" smtClean="0">
                <a:solidFill>
                  <a:prstClr val="black">
                    <a:tint val="75000"/>
                  </a:prstClr>
                </a:solidFill>
              </a:rPr>
              <a:pPr/>
              <a:t>09/08/2014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418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8/9/2014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772753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2A4D114-C5C2-4645-A0B7-509F7F8465CC}" type="datetimeFigureOut">
              <a:rPr lang="en-GB" smtClean="0">
                <a:solidFill>
                  <a:prstClr val="black">
                    <a:tint val="75000"/>
                  </a:prstClr>
                </a:solidFill>
              </a:rPr>
              <a:pPr/>
              <a:t>09/08/2014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47146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A4D114-C5C2-4645-A0B7-509F7F8465CC}" type="datetimeFigureOut">
              <a:rPr lang="en-GB" smtClean="0">
                <a:solidFill>
                  <a:prstClr val="black">
                    <a:tint val="75000"/>
                  </a:prstClr>
                </a:solidFill>
              </a:rPr>
              <a:pPr/>
              <a:t>09/08/2014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14156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4D114-C5C2-4645-A0B7-509F7F8465CC}" type="datetimeFigureOut">
              <a:rPr lang="en-GB" smtClean="0">
                <a:solidFill>
                  <a:prstClr val="black">
                    <a:tint val="75000"/>
                  </a:prstClr>
                </a:solidFill>
              </a:rPr>
              <a:pPr/>
              <a:t>09/08/2014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23849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4D114-C5C2-4645-A0B7-509F7F8465CC}" type="datetimeFigureOut">
              <a:rPr lang="en-GB" smtClean="0">
                <a:solidFill>
                  <a:prstClr val="black">
                    <a:tint val="75000"/>
                  </a:prstClr>
                </a:solidFill>
              </a:rPr>
              <a:pPr/>
              <a:t>09/08/2014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867802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09/08/2014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301537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09/08/2014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453045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prstClr val="black">
                    <a:tint val="75000"/>
                  </a:prstClr>
                </a:solidFill>
              </a:rPr>
              <a:pPr/>
              <a:t>8/9/2014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52764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prstClr val="black">
                    <a:tint val="75000"/>
                  </a:prstClr>
                </a:solidFill>
              </a:rPr>
              <a:pPr/>
              <a:t>8/9/2014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8541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AB0777-4C60-462E-A92C-CDAFD498799C}" type="datetimeFigureOut">
              <a:rPr lang="en-US" smtClean="0">
                <a:solidFill>
                  <a:prstClr val="black">
                    <a:tint val="75000"/>
                  </a:prstClr>
                </a:solidFill>
              </a:rPr>
              <a:pPr/>
              <a:t>8/9/2014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6834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EAB0777-4C60-462E-A92C-CDAFD498799C}" type="datetimeFigureOut">
              <a:rPr lang="en-US" smtClean="0">
                <a:solidFill>
                  <a:prstClr val="black">
                    <a:tint val="75000"/>
                  </a:prstClr>
                </a:solidFill>
              </a:rPr>
              <a:pPr/>
              <a:t>8/9/2014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188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8/9/2014</a:t>
            </a:fld>
            <a:endParaRPr lang="en-US"/>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4250464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EAB0777-4C60-462E-A92C-CDAFD498799C}" type="datetimeFigureOut">
              <a:rPr lang="en-US" smtClean="0">
                <a:solidFill>
                  <a:prstClr val="black">
                    <a:tint val="75000"/>
                  </a:prstClr>
                </a:solidFill>
              </a:rPr>
              <a:pPr/>
              <a:t>8/9/2014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7009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EAB0777-4C60-462E-A92C-CDAFD498799C}" type="datetimeFigureOut">
              <a:rPr lang="en-US" smtClean="0">
                <a:solidFill>
                  <a:prstClr val="black">
                    <a:tint val="75000"/>
                  </a:prstClr>
                </a:solidFill>
              </a:rPr>
              <a:pPr/>
              <a:t>8/9/2014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07005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B0777-4C60-462E-A92C-CDAFD498799C}" type="datetimeFigureOut">
              <a:rPr lang="en-US" smtClean="0">
                <a:solidFill>
                  <a:prstClr val="black">
                    <a:tint val="75000"/>
                  </a:prstClr>
                </a:solidFill>
              </a:rPr>
              <a:pPr/>
              <a:t>8/9/2014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3142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prstClr val="black">
                    <a:tint val="75000"/>
                  </a:prstClr>
                </a:solidFill>
              </a:rPr>
              <a:pPr/>
              <a:t>8/9/2014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4748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prstClr val="black">
                    <a:tint val="75000"/>
                  </a:prstClr>
                </a:solidFill>
              </a:rPr>
              <a:pPr/>
              <a:t>8/9/2014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94334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prstClr val="black">
                    <a:tint val="75000"/>
                  </a:prstClr>
                </a:solidFill>
              </a:rPr>
              <a:pPr/>
              <a:t>8/9/2014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87100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prstClr val="black">
                    <a:tint val="75000"/>
                  </a:prstClr>
                </a:solidFill>
              </a:rPr>
              <a:pPr/>
              <a:t>8/9/2014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62558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EAB0777-4C60-462E-A92C-CDAFD498799C}" type="datetimeFigureOut">
              <a:rPr lang="en-US" smtClean="0">
                <a:solidFill>
                  <a:prstClr val="black">
                    <a:tint val="75000"/>
                  </a:prstClr>
                </a:solidFill>
              </a:rPr>
              <a:pPr/>
              <a:t>8/9/2014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4700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EAB0777-4C60-462E-A92C-CDAFD498799C}" type="datetimeFigureOut">
              <a:rPr lang="en-US" smtClean="0">
                <a:solidFill>
                  <a:prstClr val="black">
                    <a:tint val="75000"/>
                  </a:prstClr>
                </a:solidFill>
              </a:rPr>
              <a:pPr/>
              <a:t>8/9/2014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046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8/9/2014</a:t>
            </a:fld>
            <a:endParaRPr lang="en-US"/>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9" name="Slide Number Placeholder 8"/>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849335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8/9/2014</a:t>
            </a:fld>
            <a:endParaRPr lang="en-US"/>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843713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8/9/2014</a:t>
            </a:fld>
            <a:endParaRPr lang="en-US"/>
          </a:p>
        </p:txBody>
      </p:sp>
      <p:sp>
        <p:nvSpPr>
          <p:cNvPr id="3" name="Footer Placeholder 2"/>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2312339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8/9/2014</a:t>
            </a:fld>
            <a:endParaRPr lang="en-US"/>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2034336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8/9/2014</a:t>
            </a:fld>
            <a:endParaRPr lang="en-US"/>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3394462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22000" r="-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1388" y="46136"/>
            <a:ext cx="8784976" cy="994123"/>
          </a:xfrm>
          <a:prstGeom prst="rect">
            <a:avLst/>
          </a:prstGeom>
        </p:spPr>
        <p:txBody>
          <a:bodyPr vert="horz" lIns="0" tIns="0" rIns="0" bIns="0" rtlCol="0" anchor="t" anchorCtr="0">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0" y="1196752"/>
            <a:ext cx="9144000" cy="5661248"/>
          </a:xfrm>
          <a:prstGeom prst="rect">
            <a:avLst/>
          </a:prstGeom>
        </p:spPr>
        <p:txBody>
          <a:bodyPr vert="horz" lIns="72000" tIns="0" rIns="0" bIns="0" rtlCol="0">
            <a:normAutofit/>
          </a:bodyPr>
          <a:lstStyle/>
          <a:p>
            <a:pPr lvl="0"/>
            <a:r>
              <a:rPr lang="en-US" dirty="0" smtClean="0"/>
              <a:t>Click to edit Master text styles</a:t>
            </a:r>
          </a:p>
        </p:txBody>
      </p:sp>
    </p:spTree>
    <p:extLst>
      <p:ext uri="{BB962C8B-B14F-4D97-AF65-F5344CB8AC3E}">
        <p14:creationId xmlns:p14="http://schemas.microsoft.com/office/powerpoint/2010/main" val="33637774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914400" rtl="0" eaLnBrk="1" latinLnBrk="0" hangingPunct="1">
        <a:spcBef>
          <a:spcPct val="0"/>
        </a:spcBef>
        <a:buNone/>
        <a:defRPr sz="5400"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60000" indent="-360000" algn="l" defTabSz="914400" rtl="0" eaLnBrk="1" latinLnBrk="0" hangingPunct="1">
        <a:spcBef>
          <a:spcPct val="20000"/>
        </a:spcBef>
        <a:buClr>
          <a:srgbClr val="FFFF00"/>
        </a:buClr>
        <a:buSzPct val="120000"/>
        <a:buFont typeface="Arial" pitchFamily="34" charset="0"/>
        <a:buChar char="•"/>
        <a:defRPr sz="4000" kern="1200" baseline="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539552" y="495174"/>
            <a:ext cx="8229600" cy="708688"/>
          </a:xfrm>
          <a:prstGeom prst="rect">
            <a:avLst/>
          </a:prstGeom>
        </p:spPr>
        <p:txBody>
          <a:bodyPr vert="horz" lIns="0" tIns="0" rIns="0" bIns="0" anchor="t" anchorCtr="0">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251520" y="1628800"/>
            <a:ext cx="8712968" cy="511256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EAB0777-4C60-462E-A92C-CDAFD498799C}" type="datetimeFigureOut">
              <a:rPr lang="en-US" smtClean="0">
                <a:solidFill>
                  <a:srgbClr val="04617B">
                    <a:shade val="90000"/>
                  </a:srgbClr>
                </a:solidFill>
              </a:rPr>
              <a:pPr/>
              <a:t>8/9/2014</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72976372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1" latinLnBrk="0" hangingPunct="1">
        <a:spcBef>
          <a:spcPct val="0"/>
        </a:spcBef>
        <a:buNone/>
        <a:defRPr kumimoji="0" sz="48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3000" kern="1200" baseline="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4D114-C5C2-4645-A0B7-509F7F8465CC}" type="datetimeFigureOut">
              <a:rPr lang="en-GB" smtClean="0">
                <a:solidFill>
                  <a:prstClr val="black">
                    <a:tint val="75000"/>
                  </a:prstClr>
                </a:solidFill>
              </a:rPr>
              <a:pPr/>
              <a:t>09/08/2014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932179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22000" r="-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9512" y="274638"/>
            <a:ext cx="8784976" cy="994122"/>
          </a:xfrm>
          <a:prstGeom prst="rect">
            <a:avLst/>
          </a:prstGeom>
        </p:spPr>
        <p:txBody>
          <a:bodyPr vert="horz" lIns="0" tIns="0" rIns="0" bIns="0" rtlCol="0" anchor="t" anchorCtr="0">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0" y="1484784"/>
            <a:ext cx="9144000" cy="5373216"/>
          </a:xfrm>
          <a:prstGeom prst="rect">
            <a:avLst/>
          </a:prstGeom>
        </p:spPr>
        <p:txBody>
          <a:bodyPr vert="horz" lIns="7200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AB0777-4C60-462E-A92C-CDAFD498799C}" type="datetimeFigureOut">
              <a:rPr lang="en-US" smtClean="0">
                <a:solidFill>
                  <a:prstClr val="black">
                    <a:tint val="75000"/>
                  </a:prstClr>
                </a:solidFill>
              </a:rPr>
              <a:pPr/>
              <a:t>8/9/2014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085661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xStyles>
    <p:titleStyle>
      <a:lvl1pPr algn="ctr" defTabSz="914400" rtl="0" eaLnBrk="1" latinLnBrk="0" hangingPunct="1">
        <a:spcBef>
          <a:spcPct val="0"/>
        </a:spcBef>
        <a:buNone/>
        <a:defRPr sz="5400" kern="1200">
          <a:solidFill>
            <a:srgbClr val="FFFF00"/>
          </a:solidFill>
          <a:latin typeface="+mj-lt"/>
          <a:ea typeface="+mj-ea"/>
          <a:cs typeface="+mj-cs"/>
        </a:defRPr>
      </a:lvl1pPr>
    </p:titleStyle>
    <p:bodyStyle>
      <a:lvl1pPr marL="571500" indent="-571500" algn="l" defTabSz="914400" rtl="0" eaLnBrk="1" latinLnBrk="0" hangingPunct="1">
        <a:spcBef>
          <a:spcPct val="20000"/>
        </a:spcBef>
        <a:buClr>
          <a:srgbClr val="FFFF00"/>
        </a:buClr>
        <a:buSzPct val="120000"/>
        <a:buFont typeface="Arial" pitchFamily="34" charset="0"/>
        <a:buChar char="•"/>
        <a:defRPr sz="36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image" Target="../media/image7.jpg"/></Relationships>
</file>

<file path=ppt/slides/_rels/slide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
        <p:nvSpPr>
          <p:cNvPr id="2" name="Title 1"/>
          <p:cNvSpPr>
            <a:spLocks noGrp="1"/>
          </p:cNvSpPr>
          <p:nvPr>
            <p:ph type="title"/>
          </p:nvPr>
        </p:nvSpPr>
        <p:spPr>
          <a:xfrm>
            <a:off x="467544" y="17161"/>
            <a:ext cx="8229600" cy="708688"/>
          </a:xfrm>
        </p:spPr>
        <p:txBody>
          <a:bodyPr>
            <a:normAutofit fontScale="90000"/>
          </a:bodyPr>
          <a:lstStyle/>
          <a:p>
            <a:r>
              <a:rPr lang="en-GB" b="1" dirty="0">
                <a:ln>
                  <a:solidFill>
                    <a:schemeClr val="tx1"/>
                  </a:solidFill>
                </a:ln>
              </a:rPr>
              <a:t>Deep Calls to Deep</a:t>
            </a:r>
          </a:p>
        </p:txBody>
      </p:sp>
      <p:sp>
        <p:nvSpPr>
          <p:cNvPr id="5" name="Title 1"/>
          <p:cNvSpPr txBox="1">
            <a:spLocks/>
          </p:cNvSpPr>
          <p:nvPr/>
        </p:nvSpPr>
        <p:spPr>
          <a:xfrm>
            <a:off x="395536" y="980728"/>
            <a:ext cx="8229600" cy="708688"/>
          </a:xfrm>
          <a:prstGeom prst="rect">
            <a:avLst/>
          </a:prstGeom>
        </p:spPr>
        <p:txBody>
          <a:bodyPr vert="horz" lIns="0" tIns="0" rIns="0" bIns="0" rtlCol="0" anchor="t" anchorCtr="0">
            <a:normAutofit fontScale="900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r>
              <a:rPr lang="en-GB" b="1" dirty="0" smtClean="0">
                <a:ln>
                  <a:solidFill>
                    <a:schemeClr val="tx1"/>
                  </a:solidFill>
                </a:ln>
                <a:effectLst>
                  <a:outerShdw blurRad="38100" dist="38100" dir="2700000" algn="tl">
                    <a:srgbClr val="000000">
                      <a:alpha val="43137"/>
                    </a:srgbClr>
                  </a:outerShdw>
                </a:effectLst>
              </a:rPr>
              <a:t>Freedom Apostolic Resources </a:t>
            </a:r>
            <a:endParaRPr lang="en-GB" b="1" dirty="0">
              <a:ln>
                <a:solidFill>
                  <a:schemeClr val="tx1"/>
                </a:solidFill>
              </a:ln>
              <a:effectLst>
                <a:outerShdw blurRad="38100" dist="38100" dir="2700000" algn="tl">
                  <a:srgbClr val="000000">
                    <a:alpha val="43137"/>
                  </a:srgbClr>
                </a:outerShdw>
              </a:effectLst>
            </a:endParaRPr>
          </a:p>
        </p:txBody>
      </p:sp>
      <p:sp>
        <p:nvSpPr>
          <p:cNvPr id="6" name="Title 1"/>
          <p:cNvSpPr txBox="1">
            <a:spLocks/>
          </p:cNvSpPr>
          <p:nvPr/>
        </p:nvSpPr>
        <p:spPr>
          <a:xfrm>
            <a:off x="517848" y="3429000"/>
            <a:ext cx="8229600" cy="708688"/>
          </a:xfrm>
          <a:prstGeom prst="rect">
            <a:avLst/>
          </a:prstGeom>
        </p:spPr>
        <p:txBody>
          <a:bodyPr vert="horz" lIns="0" tIns="0" rIns="0" bIns="0" rtlCol="0" anchor="t" anchorCtr="0">
            <a:normAutofit fontScale="900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r>
              <a:rPr lang="en-GB" b="1" dirty="0" smtClean="0">
                <a:ln>
                  <a:solidFill>
                    <a:schemeClr val="bg1"/>
                  </a:solidFill>
                </a:ln>
                <a:solidFill>
                  <a:srgbClr val="002060"/>
                </a:solidFill>
                <a:effectLst>
                  <a:outerShdw blurRad="38100" dist="38100" dir="2700000" algn="tl">
                    <a:srgbClr val="000000">
                      <a:alpha val="43137"/>
                    </a:srgbClr>
                  </a:outerShdw>
                </a:effectLst>
              </a:rPr>
              <a:t>www.freedomtrust.org.uk/AR</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
        <p:nvSpPr>
          <p:cNvPr id="7" name="Title 1"/>
          <p:cNvSpPr txBox="1">
            <a:spLocks/>
          </p:cNvSpPr>
          <p:nvPr/>
        </p:nvSpPr>
        <p:spPr>
          <a:xfrm>
            <a:off x="552999" y="4293096"/>
            <a:ext cx="8229600" cy="708688"/>
          </a:xfrm>
          <a:prstGeom prst="rect">
            <a:avLst/>
          </a:prstGeom>
        </p:spPr>
        <p:txBody>
          <a:bodyPr vert="horz" lIns="0" tIns="0" rIns="0" bIns="0" rtlCol="0" anchor="t" anchorCtr="0">
            <a:normAutofit fontScale="825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a:lnSpc>
                <a:spcPct val="110000"/>
              </a:lnSpc>
            </a:pPr>
            <a:r>
              <a:rPr lang="en-GB" b="1" dirty="0" smtClean="0">
                <a:ln>
                  <a:solidFill>
                    <a:schemeClr val="bg1"/>
                  </a:solidFill>
                </a:ln>
                <a:solidFill>
                  <a:srgbClr val="002060"/>
                </a:solidFill>
                <a:effectLst>
                  <a:outerShdw blurRad="38100" dist="38100" dir="2700000" algn="tl">
                    <a:srgbClr val="000000">
                      <a:alpha val="43137"/>
                    </a:srgbClr>
                  </a:outerShdw>
                </a:effectLst>
              </a:rPr>
              <a:t>www.freedomarc.wordpress.com</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
        <p:nvSpPr>
          <p:cNvPr id="9" name="Title 1"/>
          <p:cNvSpPr txBox="1">
            <a:spLocks/>
          </p:cNvSpPr>
          <p:nvPr/>
        </p:nvSpPr>
        <p:spPr>
          <a:xfrm>
            <a:off x="539552" y="5462426"/>
            <a:ext cx="8229600" cy="708688"/>
          </a:xfrm>
          <a:prstGeom prst="rect">
            <a:avLst/>
          </a:prstGeom>
        </p:spPr>
        <p:txBody>
          <a:bodyPr vert="horz" lIns="0" tIns="0" rIns="0" bIns="0" rtlCol="0" anchor="t" anchorCtr="0">
            <a:normAutofit fontScale="90000" lnSpcReduction="2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a:lnSpc>
                <a:spcPct val="110000"/>
              </a:lnSpc>
            </a:pPr>
            <a:r>
              <a:rPr lang="en-GB" b="1" dirty="0" smtClean="0">
                <a:ln>
                  <a:solidFill>
                    <a:schemeClr val="bg1"/>
                  </a:solidFill>
                </a:ln>
                <a:solidFill>
                  <a:srgbClr val="002060"/>
                </a:solidFill>
                <a:effectLst>
                  <a:outerShdw blurRad="38100" dist="38100" dir="2700000" algn="tl">
                    <a:srgbClr val="000000">
                      <a:alpha val="43137"/>
                    </a:srgbClr>
                  </a:outerShdw>
                </a:effectLst>
              </a:rPr>
              <a:t>mike@freedomarc.org</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21788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Deep Calls to Deep</a:t>
            </a:r>
            <a:endParaRPr lang="en-GB" dirty="0">
              <a:solidFill>
                <a:schemeClr val="tx2"/>
              </a:solidFill>
              <a:effectLst>
                <a:outerShdw blurRad="38100" dist="38100" dir="2700000" algn="tl">
                  <a:srgbClr val="000000"/>
                </a:outerShdw>
              </a:effectLst>
            </a:endParaRPr>
          </a:p>
        </p:txBody>
      </p:sp>
      <p:sp>
        <p:nvSpPr>
          <p:cNvPr id="3" name="Content Placeholder 2"/>
          <p:cNvSpPr>
            <a:spLocks noGrp="1"/>
          </p:cNvSpPr>
          <p:nvPr>
            <p:ph idx="1"/>
          </p:nvPr>
        </p:nvSpPr>
        <p:spPr>
          <a:xfrm>
            <a:off x="0" y="1052736"/>
            <a:ext cx="9144000" cy="5805264"/>
          </a:xfrm>
        </p:spPr>
        <p:txBody>
          <a:bodyPr>
            <a:noAutofit/>
          </a:bodyPr>
          <a:lstStyle/>
          <a:p>
            <a:pPr>
              <a:spcBef>
                <a:spcPts val="600"/>
              </a:spcBef>
            </a:pPr>
            <a:r>
              <a:rPr lang="en-GB" sz="4800" dirty="0" smtClean="0"/>
              <a:t>Cultivate</a:t>
            </a:r>
            <a:r>
              <a:rPr lang="en-GB" sz="4800" dirty="0" smtClean="0"/>
              <a:t>, brood, </a:t>
            </a:r>
            <a:r>
              <a:rPr lang="en-GB" sz="4800" dirty="0"/>
              <a:t>incubate </a:t>
            </a:r>
            <a:r>
              <a:rPr lang="en-GB" sz="4800" dirty="0" smtClean="0"/>
              <a:t>- Desire </a:t>
            </a:r>
          </a:p>
          <a:p>
            <a:pPr>
              <a:spcBef>
                <a:spcPts val="600"/>
              </a:spcBef>
            </a:pPr>
            <a:r>
              <a:rPr lang="en-GB" sz="4800" dirty="0" smtClean="0"/>
              <a:t>To see </a:t>
            </a:r>
            <a:r>
              <a:rPr lang="en-GB" sz="4800" dirty="0"/>
              <a:t>as it </a:t>
            </a:r>
            <a:r>
              <a:rPr lang="en-GB" sz="4800" dirty="0" smtClean="0"/>
              <a:t>WAS </a:t>
            </a:r>
            <a:r>
              <a:rPr lang="en-GB" sz="4800" dirty="0"/>
              <a:t>in the </a:t>
            </a:r>
            <a:r>
              <a:rPr lang="en-GB" sz="4800" dirty="0" smtClean="0"/>
              <a:t>beginning </a:t>
            </a:r>
            <a:r>
              <a:rPr lang="en-GB" sz="4800" dirty="0"/>
              <a:t>to manifest </a:t>
            </a:r>
            <a:r>
              <a:rPr lang="en-GB" sz="4800" dirty="0" smtClean="0"/>
              <a:t>that into </a:t>
            </a:r>
            <a:r>
              <a:rPr lang="en-GB" sz="4800" dirty="0"/>
              <a:t>the IS to transform </a:t>
            </a:r>
            <a:r>
              <a:rPr lang="en-GB" sz="4800" dirty="0" smtClean="0"/>
              <a:t>the what WILL be</a:t>
            </a:r>
          </a:p>
          <a:p>
            <a:pPr>
              <a:spcBef>
                <a:spcPts val="600"/>
              </a:spcBef>
            </a:pPr>
            <a:r>
              <a:rPr lang="en-GB" sz="4800" dirty="0" smtClean="0"/>
              <a:t>Works &amp; will </a:t>
            </a:r>
            <a:r>
              <a:rPr lang="en-GB" sz="4800" dirty="0" smtClean="0"/>
              <a:t>of God to the ways </a:t>
            </a:r>
            <a:r>
              <a:rPr lang="en-GB" sz="4800" dirty="0" smtClean="0"/>
              <a:t>and </a:t>
            </a:r>
            <a:r>
              <a:rPr lang="en-GB" sz="4800" dirty="0" smtClean="0"/>
              <a:t>heart of God</a:t>
            </a:r>
            <a:endParaRPr lang="en-GB" sz="4800" dirty="0" smtClean="0"/>
          </a:p>
          <a:p>
            <a:pPr>
              <a:spcBef>
                <a:spcPts val="600"/>
              </a:spcBef>
            </a:pPr>
            <a:r>
              <a:rPr lang="en-GB" sz="4800" dirty="0" smtClean="0"/>
              <a:t>Call to sonship</a:t>
            </a:r>
            <a:endParaRPr lang="en-GB" sz="4800" dirty="0"/>
          </a:p>
        </p:txBody>
      </p:sp>
    </p:spTree>
    <p:extLst>
      <p:ext uri="{BB962C8B-B14F-4D97-AF65-F5344CB8AC3E}">
        <p14:creationId xmlns:p14="http://schemas.microsoft.com/office/powerpoint/2010/main" val="197295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Deep Calls to Deep</a:t>
            </a:r>
            <a:endParaRPr lang="en-GB" dirty="0">
              <a:solidFill>
                <a:schemeClr val="tx2"/>
              </a:solidFill>
              <a:effectLst>
                <a:outerShdw blurRad="38100" dist="38100" dir="2700000" algn="tl">
                  <a:srgbClr val="000000"/>
                </a:outerShdw>
              </a:effectLst>
            </a:endParaRPr>
          </a:p>
        </p:txBody>
      </p:sp>
      <p:sp>
        <p:nvSpPr>
          <p:cNvPr id="3" name="Content Placeholder 2"/>
          <p:cNvSpPr>
            <a:spLocks noGrp="1"/>
          </p:cNvSpPr>
          <p:nvPr>
            <p:ph idx="1"/>
          </p:nvPr>
        </p:nvSpPr>
        <p:spPr>
          <a:xfrm>
            <a:off x="0" y="1052736"/>
            <a:ext cx="9144000" cy="5805264"/>
          </a:xfrm>
        </p:spPr>
        <p:txBody>
          <a:bodyPr>
            <a:normAutofit/>
          </a:bodyPr>
          <a:lstStyle/>
          <a:p>
            <a:pPr>
              <a:lnSpc>
                <a:spcPct val="120000"/>
              </a:lnSpc>
              <a:spcBef>
                <a:spcPts val="600"/>
              </a:spcBef>
            </a:pPr>
            <a:r>
              <a:rPr lang="en-GB" sz="5400" dirty="0"/>
              <a:t>Invitation to come deeper into Him</a:t>
            </a:r>
          </a:p>
          <a:p>
            <a:pPr>
              <a:lnSpc>
                <a:spcPct val="120000"/>
              </a:lnSpc>
              <a:spcBef>
                <a:spcPts val="600"/>
              </a:spcBef>
            </a:pPr>
            <a:r>
              <a:rPr lang="en-GB" sz="5400" dirty="0"/>
              <a:t>3 levels </a:t>
            </a:r>
            <a:r>
              <a:rPr lang="en-GB" sz="5400" dirty="0" smtClean="0"/>
              <a:t>intimacy</a:t>
            </a:r>
          </a:p>
          <a:p>
            <a:pPr>
              <a:lnSpc>
                <a:spcPct val="120000"/>
              </a:lnSpc>
              <a:spcBef>
                <a:spcPts val="600"/>
              </a:spcBef>
            </a:pPr>
            <a:r>
              <a:rPr lang="en-GB" sz="5400" dirty="0" smtClean="0"/>
              <a:t>Deeper baptism into the Father, Son and Spirit</a:t>
            </a:r>
          </a:p>
        </p:txBody>
      </p:sp>
    </p:spTree>
    <p:extLst>
      <p:ext uri="{BB962C8B-B14F-4D97-AF65-F5344CB8AC3E}">
        <p14:creationId xmlns:p14="http://schemas.microsoft.com/office/powerpoint/2010/main" val="84161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Deep Calls to Deep</a:t>
            </a:r>
            <a:endParaRPr lang="en-GB" dirty="0">
              <a:solidFill>
                <a:schemeClr val="tx2"/>
              </a:solidFill>
              <a:effectLst>
                <a:outerShdw blurRad="38100" dist="38100" dir="2700000" algn="tl">
                  <a:srgbClr val="000000"/>
                </a:outerShdw>
              </a:effectLst>
            </a:endParaRPr>
          </a:p>
        </p:txBody>
      </p:sp>
      <p:sp>
        <p:nvSpPr>
          <p:cNvPr id="3" name="Content Placeholder 2"/>
          <p:cNvSpPr>
            <a:spLocks noGrp="1"/>
          </p:cNvSpPr>
          <p:nvPr>
            <p:ph idx="1"/>
          </p:nvPr>
        </p:nvSpPr>
        <p:spPr>
          <a:xfrm>
            <a:off x="0" y="1052736"/>
            <a:ext cx="9144000" cy="5805264"/>
          </a:xfrm>
        </p:spPr>
        <p:txBody>
          <a:bodyPr>
            <a:noAutofit/>
          </a:bodyPr>
          <a:lstStyle/>
          <a:p>
            <a:pPr>
              <a:spcBef>
                <a:spcPts val="600"/>
              </a:spcBef>
            </a:pPr>
            <a:r>
              <a:rPr lang="en-GB" sz="5400" dirty="0" smtClean="0"/>
              <a:t>Deeper into the river of life to engage the Spirit – source of life</a:t>
            </a:r>
          </a:p>
          <a:p>
            <a:pPr>
              <a:spcBef>
                <a:spcPts val="600"/>
              </a:spcBef>
            </a:pPr>
            <a:r>
              <a:rPr lang="en-GB" sz="5400" dirty="0" smtClean="0"/>
              <a:t>Deeper into the Fire </a:t>
            </a:r>
            <a:r>
              <a:rPr lang="en-GB" sz="5400" dirty="0"/>
              <a:t>stones </a:t>
            </a:r>
            <a:r>
              <a:rPr lang="en-GB" sz="5400" dirty="0" smtClean="0"/>
              <a:t>to engage </a:t>
            </a:r>
            <a:r>
              <a:rPr lang="en-GB" sz="5400" dirty="0" smtClean="0"/>
              <a:t>Jesus</a:t>
            </a:r>
          </a:p>
          <a:p>
            <a:pPr>
              <a:spcBef>
                <a:spcPts val="600"/>
              </a:spcBef>
            </a:pPr>
            <a:r>
              <a:rPr lang="en-GB" sz="5400" dirty="0"/>
              <a:t>Deeper into the Fathers Heart </a:t>
            </a:r>
          </a:p>
        </p:txBody>
      </p:sp>
    </p:spTree>
    <p:extLst>
      <p:ext uri="{BB962C8B-B14F-4D97-AF65-F5344CB8AC3E}">
        <p14:creationId xmlns:p14="http://schemas.microsoft.com/office/powerpoint/2010/main" val="16524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Deep Calls to Deep</a:t>
            </a:r>
            <a:endParaRPr lang="en-GB" dirty="0">
              <a:solidFill>
                <a:schemeClr val="tx2"/>
              </a:solidFill>
              <a:effectLst>
                <a:outerShdw blurRad="38100" dist="38100" dir="2700000" algn="tl">
                  <a:srgbClr val="000000"/>
                </a:outerShdw>
              </a:effectLst>
            </a:endParaRPr>
          </a:p>
        </p:txBody>
      </p:sp>
      <p:sp>
        <p:nvSpPr>
          <p:cNvPr id="3" name="Content Placeholder 2"/>
          <p:cNvSpPr>
            <a:spLocks noGrp="1"/>
          </p:cNvSpPr>
          <p:nvPr>
            <p:ph idx="1"/>
          </p:nvPr>
        </p:nvSpPr>
        <p:spPr>
          <a:xfrm>
            <a:off x="0" y="1052736"/>
            <a:ext cx="9144000" cy="5805264"/>
          </a:xfrm>
        </p:spPr>
        <p:txBody>
          <a:bodyPr>
            <a:normAutofit fontScale="92500" lnSpcReduction="20000"/>
          </a:bodyPr>
          <a:lstStyle/>
          <a:p>
            <a:pPr>
              <a:lnSpc>
                <a:spcPct val="120000"/>
              </a:lnSpc>
              <a:spcBef>
                <a:spcPts val="600"/>
              </a:spcBef>
            </a:pPr>
            <a:r>
              <a:rPr lang="en-GB" sz="5400" dirty="0"/>
              <a:t>Rom 8:19 For the anxious longing of the creation waits eagerly for the </a:t>
            </a:r>
            <a:r>
              <a:rPr lang="en-GB" sz="5400" dirty="0">
                <a:solidFill>
                  <a:srgbClr val="FFFF00"/>
                </a:solidFill>
              </a:rPr>
              <a:t>revealing of the sons of God</a:t>
            </a:r>
            <a:r>
              <a:rPr lang="en-GB" sz="5400" dirty="0"/>
              <a:t>. </a:t>
            </a:r>
            <a:r>
              <a:rPr lang="en-GB" sz="5400" dirty="0" smtClean="0"/>
              <a:t>21 </a:t>
            </a:r>
            <a:r>
              <a:rPr lang="en-GB" sz="5400" dirty="0"/>
              <a:t>that the creation itself also will be set free from its slavery to corruption into the </a:t>
            </a:r>
            <a:r>
              <a:rPr lang="en-GB" sz="5400" dirty="0">
                <a:solidFill>
                  <a:srgbClr val="FFFF00"/>
                </a:solidFill>
              </a:rPr>
              <a:t>freedom of the glory of the children of God</a:t>
            </a:r>
            <a:r>
              <a:rPr lang="en-GB" sz="5400" dirty="0"/>
              <a:t>. </a:t>
            </a:r>
            <a:endParaRPr lang="en-GB" sz="5400" dirty="0" smtClean="0"/>
          </a:p>
        </p:txBody>
      </p:sp>
    </p:spTree>
    <p:extLst>
      <p:ext uri="{BB962C8B-B14F-4D97-AF65-F5344CB8AC3E}">
        <p14:creationId xmlns:p14="http://schemas.microsoft.com/office/powerpoint/2010/main" val="25902091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a:effectLst>
                  <a:outerShdw blurRad="38100" dist="38100" dir="2700000" algn="ctr" rotWithShape="0">
                    <a:schemeClr val="tx1"/>
                  </a:outerShdw>
                </a:effectLst>
              </a:rPr>
              <a:t>Acts 17:28 for in Him we live and move and exist</a:t>
            </a:r>
            <a:r>
              <a:rPr lang="en-GB" sz="4800" dirty="0" smtClean="0">
                <a:effectLst>
                  <a:outerShdw blurRad="38100" dist="38100" dir="2700000" algn="ctr" rotWithShape="0">
                    <a:schemeClr val="tx1"/>
                  </a:outerShdw>
                </a:effectLst>
              </a:rPr>
              <a:t>, (have our being)</a:t>
            </a:r>
          </a:p>
          <a:p>
            <a:r>
              <a:rPr lang="en-GB" sz="4800" dirty="0" smtClean="0">
                <a:effectLst>
                  <a:outerShdw blurRad="38100" dist="38100" dir="2700000" algn="ctr" rotWithShape="0">
                    <a:schemeClr val="tx1"/>
                  </a:outerShdw>
                </a:effectLst>
              </a:rPr>
              <a:t>In Him</a:t>
            </a:r>
          </a:p>
          <a:p>
            <a:r>
              <a:rPr lang="en-GB" sz="4800" dirty="0" smtClean="0">
                <a:effectLst>
                  <a:outerShdw blurRad="38100" dist="38100" dir="2700000" algn="ctr" rotWithShape="0">
                    <a:schemeClr val="tx1"/>
                  </a:outerShdw>
                </a:effectLst>
              </a:rPr>
              <a:t>In Christ</a:t>
            </a:r>
          </a:p>
          <a:p>
            <a:r>
              <a:rPr lang="en-GB" sz="4800" dirty="0" smtClean="0">
                <a:effectLst>
                  <a:outerShdw blurRad="38100" dist="38100" dir="2700000" algn="ctr" rotWithShape="0">
                    <a:schemeClr val="tx1"/>
                  </a:outerShdw>
                </a:effectLst>
              </a:rPr>
              <a:t>In the Holy Spirit</a:t>
            </a:r>
          </a:p>
          <a:p>
            <a:r>
              <a:rPr lang="en-GB" sz="4800" dirty="0" smtClean="0">
                <a:effectLst>
                  <a:outerShdw blurRad="38100" dist="38100" dir="2700000" algn="ctr" rotWithShape="0">
                    <a:schemeClr val="tx1"/>
                  </a:outerShdw>
                </a:effectLst>
              </a:rPr>
              <a:t>In the Father</a:t>
            </a:r>
          </a:p>
        </p:txBody>
      </p:sp>
    </p:spTree>
    <p:extLst>
      <p:ext uri="{BB962C8B-B14F-4D97-AF65-F5344CB8AC3E}">
        <p14:creationId xmlns:p14="http://schemas.microsoft.com/office/powerpoint/2010/main" val="289744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pPr>
              <a:lnSpc>
                <a:spcPct val="120000"/>
              </a:lnSpc>
              <a:spcBef>
                <a:spcPts val="600"/>
              </a:spcBef>
            </a:pPr>
            <a:r>
              <a:rPr lang="en-GB" sz="4400" dirty="0" err="1" smtClean="0">
                <a:effectLst>
                  <a:outerShdw blurRad="38100" dist="38100" dir="2700000" algn="ctr" rotWithShape="0">
                    <a:schemeClr val="tx1"/>
                  </a:outerShdw>
                </a:effectLst>
              </a:rPr>
              <a:t>Eph</a:t>
            </a:r>
            <a:r>
              <a:rPr lang="en-GB" sz="4400" dirty="0" smtClean="0">
                <a:effectLst>
                  <a:outerShdw blurRad="38100" dist="38100" dir="2700000" algn="ctr" rotWithShape="0">
                    <a:schemeClr val="tx1"/>
                  </a:outerShdw>
                </a:effectLst>
              </a:rPr>
              <a:t> </a:t>
            </a:r>
            <a:r>
              <a:rPr lang="en-GB" sz="4400" dirty="0">
                <a:effectLst>
                  <a:outerShdw blurRad="38100" dist="38100" dir="2700000" algn="ctr" rotWithShape="0">
                    <a:schemeClr val="tx1"/>
                  </a:outerShdw>
                </a:effectLst>
              </a:rPr>
              <a:t>3:17 so that Christ may dwell in your hearts through faith; and that you, being rooted and grounded in love, 18 may be able to comprehend with all the saints what is the </a:t>
            </a:r>
            <a:r>
              <a:rPr lang="en-GB" sz="4400" dirty="0">
                <a:solidFill>
                  <a:srgbClr val="FFFF00"/>
                </a:solidFill>
                <a:effectLst>
                  <a:outerShdw blurRad="38100" dist="38100" dir="2700000" algn="ctr" rotWithShape="0">
                    <a:schemeClr val="tx1"/>
                  </a:outerShdw>
                </a:effectLst>
              </a:rPr>
              <a:t>breadth</a:t>
            </a:r>
            <a:r>
              <a:rPr lang="en-GB" sz="4400" dirty="0">
                <a:effectLst>
                  <a:outerShdw blurRad="38100" dist="38100" dir="2700000" algn="ctr" rotWithShape="0">
                    <a:schemeClr val="tx1"/>
                  </a:outerShdw>
                </a:effectLst>
              </a:rPr>
              <a:t> and </a:t>
            </a:r>
            <a:r>
              <a:rPr lang="en-GB" sz="4400" dirty="0">
                <a:solidFill>
                  <a:srgbClr val="FFFF00"/>
                </a:solidFill>
                <a:effectLst>
                  <a:outerShdw blurRad="38100" dist="38100" dir="2700000" algn="ctr" rotWithShape="0">
                    <a:schemeClr val="tx1"/>
                  </a:outerShdw>
                </a:effectLst>
              </a:rPr>
              <a:t>length</a:t>
            </a:r>
            <a:r>
              <a:rPr lang="en-GB" sz="4400" dirty="0">
                <a:effectLst>
                  <a:outerShdw blurRad="38100" dist="38100" dir="2700000" algn="ctr" rotWithShape="0">
                    <a:schemeClr val="tx1"/>
                  </a:outerShdw>
                </a:effectLst>
              </a:rPr>
              <a:t> and </a:t>
            </a:r>
            <a:r>
              <a:rPr lang="en-GB" sz="4400" dirty="0">
                <a:solidFill>
                  <a:srgbClr val="FFFF00"/>
                </a:solidFill>
                <a:effectLst>
                  <a:outerShdw blurRad="38100" dist="38100" dir="2700000" algn="ctr" rotWithShape="0">
                    <a:schemeClr val="tx1"/>
                  </a:outerShdw>
                </a:effectLst>
              </a:rPr>
              <a:t>height</a:t>
            </a:r>
            <a:r>
              <a:rPr lang="en-GB" sz="4400" dirty="0">
                <a:effectLst>
                  <a:outerShdw blurRad="38100" dist="38100" dir="2700000" algn="ctr" rotWithShape="0">
                    <a:schemeClr val="tx1"/>
                  </a:outerShdw>
                </a:effectLst>
              </a:rPr>
              <a:t> and </a:t>
            </a:r>
            <a:r>
              <a:rPr lang="en-GB" sz="4400" dirty="0">
                <a:solidFill>
                  <a:srgbClr val="FFFF00"/>
                </a:solidFill>
                <a:effectLst>
                  <a:outerShdw blurRad="38100" dist="38100" dir="2700000" algn="ctr" rotWithShape="0">
                    <a:schemeClr val="tx1"/>
                  </a:outerShdw>
                </a:effectLst>
              </a:rPr>
              <a:t>depth</a:t>
            </a:r>
            <a:r>
              <a:rPr lang="en-GB" sz="4400" dirty="0">
                <a:effectLst>
                  <a:outerShdw blurRad="38100" dist="38100" dir="2700000" algn="ctr" rotWithShape="0">
                    <a:schemeClr val="tx1"/>
                  </a:outerShdw>
                </a:effectLst>
              </a:rPr>
              <a:t>, 20 Now to Him who is able to do far more abundantly beyond all that we ask or think, according to the power that works within us,</a:t>
            </a:r>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219991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pPr>
              <a:lnSpc>
                <a:spcPct val="120000"/>
              </a:lnSpc>
              <a:spcBef>
                <a:spcPts val="600"/>
              </a:spcBef>
            </a:pPr>
            <a:r>
              <a:rPr lang="en-GB" sz="4400" dirty="0" smtClean="0">
                <a:effectLst>
                  <a:outerShdw blurRad="38100" dist="38100" dir="2700000" algn="ctr" rotWithShape="0">
                    <a:schemeClr val="tx1"/>
                  </a:outerShdw>
                </a:effectLst>
              </a:rPr>
              <a:t>Height up </a:t>
            </a:r>
            <a:r>
              <a:rPr lang="en-GB" sz="4400" dirty="0" smtClean="0">
                <a:effectLst>
                  <a:outerShdw blurRad="38100" dist="38100" dir="2700000" algn="ctr" rotWithShape="0">
                    <a:schemeClr val="tx1"/>
                  </a:outerShdw>
                </a:effectLst>
              </a:rPr>
              <a:t>and down in and out of </a:t>
            </a:r>
            <a:r>
              <a:rPr lang="en-GB" sz="4400" dirty="0" smtClean="0">
                <a:effectLst>
                  <a:outerShdw blurRad="38100" dist="38100" dir="2700000" algn="ctr" rotWithShape="0">
                    <a:schemeClr val="tx1"/>
                  </a:outerShdw>
                </a:effectLst>
              </a:rPr>
              <a:t>heaven and under the earth</a:t>
            </a:r>
            <a:endParaRPr lang="en-GB" sz="4400" dirty="0" smtClean="0">
              <a:effectLst>
                <a:outerShdw blurRad="38100" dist="38100" dir="2700000" algn="ctr" rotWithShape="0">
                  <a:schemeClr val="tx1"/>
                </a:outerShdw>
              </a:effectLst>
            </a:endParaRPr>
          </a:p>
          <a:p>
            <a:pPr>
              <a:lnSpc>
                <a:spcPct val="120000"/>
              </a:lnSpc>
              <a:spcBef>
                <a:spcPts val="600"/>
              </a:spcBef>
            </a:pPr>
            <a:r>
              <a:rPr lang="en-GB" sz="4400" dirty="0" smtClean="0">
                <a:effectLst>
                  <a:outerShdw blurRad="38100" dist="38100" dir="2700000" algn="ctr" rotWithShape="0">
                    <a:schemeClr val="tx1"/>
                  </a:outerShdw>
                </a:effectLst>
              </a:rPr>
              <a:t>To and fro on the earth</a:t>
            </a:r>
          </a:p>
          <a:p>
            <a:pPr>
              <a:lnSpc>
                <a:spcPct val="120000"/>
              </a:lnSpc>
              <a:spcBef>
                <a:spcPts val="600"/>
              </a:spcBef>
            </a:pPr>
            <a:r>
              <a:rPr lang="en-GB" sz="4400" dirty="0" smtClean="0">
                <a:effectLst>
                  <a:outerShdw blurRad="38100" dist="38100" dir="2700000" algn="ctr" rotWithShape="0">
                    <a:schemeClr val="tx1"/>
                  </a:outerShdw>
                </a:effectLst>
              </a:rPr>
              <a:t>Back and forwards in time</a:t>
            </a:r>
          </a:p>
        </p:txBody>
      </p:sp>
    </p:spTree>
    <p:extLst>
      <p:ext uri="{BB962C8B-B14F-4D97-AF65-F5344CB8AC3E}">
        <p14:creationId xmlns:p14="http://schemas.microsoft.com/office/powerpoint/2010/main" val="10331774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47"/>
          <p:cNvSpPr txBox="1">
            <a:spLocks noChangeArrowheads="1"/>
          </p:cNvSpPr>
          <p:nvPr/>
        </p:nvSpPr>
        <p:spPr bwMode="auto">
          <a:xfrm>
            <a:off x="3397922" y="2843644"/>
            <a:ext cx="240331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fontAlgn="base">
              <a:spcBef>
                <a:spcPct val="50000"/>
              </a:spcBef>
              <a:spcAft>
                <a:spcPct val="0"/>
              </a:spcAft>
            </a:pPr>
            <a:r>
              <a:rPr lang="en-GB" altLang="en-US" sz="2400" dirty="0" smtClean="0">
                <a:solidFill>
                  <a:prstClr val="white"/>
                </a:solidFill>
              </a:rPr>
              <a:t>Reflection of heaven on earth</a:t>
            </a:r>
          </a:p>
        </p:txBody>
      </p:sp>
      <p:sp>
        <p:nvSpPr>
          <p:cNvPr id="19" name="Text Box 6"/>
          <p:cNvSpPr txBox="1">
            <a:spLocks noChangeArrowheads="1"/>
          </p:cNvSpPr>
          <p:nvPr/>
        </p:nvSpPr>
        <p:spPr bwMode="auto">
          <a:xfrm>
            <a:off x="3851721" y="489446"/>
            <a:ext cx="115252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Aft>
                <a:spcPct val="0"/>
              </a:spcAft>
            </a:pPr>
            <a:r>
              <a:rPr lang="en-GB" altLang="en-US" sz="2400" b="1" dirty="0" smtClean="0">
                <a:solidFill>
                  <a:srgbClr val="FF0000"/>
                </a:solidFill>
              </a:rPr>
              <a:t>Heaven</a:t>
            </a:r>
          </a:p>
          <a:p>
            <a:pPr algn="ctr" fontAlgn="base">
              <a:spcAft>
                <a:spcPct val="0"/>
              </a:spcAft>
            </a:pPr>
            <a:r>
              <a:rPr lang="en-GB" altLang="en-US" sz="2400" b="1" dirty="0" smtClean="0">
                <a:solidFill>
                  <a:srgbClr val="FF0000"/>
                </a:solidFill>
              </a:rPr>
              <a:t>Up</a:t>
            </a:r>
          </a:p>
        </p:txBody>
      </p:sp>
      <p:sp>
        <p:nvSpPr>
          <p:cNvPr id="20" name="Text Box 6"/>
          <p:cNvSpPr txBox="1">
            <a:spLocks noChangeArrowheads="1"/>
          </p:cNvSpPr>
          <p:nvPr/>
        </p:nvSpPr>
        <p:spPr bwMode="auto">
          <a:xfrm>
            <a:off x="4051128" y="5796201"/>
            <a:ext cx="175011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fontAlgn="base">
              <a:spcAft>
                <a:spcPct val="0"/>
              </a:spcAft>
            </a:pPr>
            <a:r>
              <a:rPr lang="en-GB" altLang="en-US" sz="2400" b="1" dirty="0" smtClean="0">
                <a:solidFill>
                  <a:srgbClr val="FF0000"/>
                </a:solidFill>
              </a:rPr>
              <a:t>Down</a:t>
            </a:r>
          </a:p>
          <a:p>
            <a:pPr algn="ctr" fontAlgn="base">
              <a:spcAft>
                <a:spcPct val="0"/>
              </a:spcAft>
            </a:pPr>
            <a:r>
              <a:rPr lang="en-GB" altLang="en-US" sz="2400" b="1" dirty="0" smtClean="0">
                <a:solidFill>
                  <a:srgbClr val="FF0000"/>
                </a:solidFill>
              </a:rPr>
              <a:t>Under Earth</a:t>
            </a:r>
            <a:endParaRPr lang="en-GB" altLang="en-US" sz="2400" b="1" dirty="0" smtClean="0">
              <a:solidFill>
                <a:srgbClr val="FF0000"/>
              </a:solidFill>
            </a:endParaRPr>
          </a:p>
        </p:txBody>
      </p:sp>
      <p:cxnSp>
        <p:nvCxnSpPr>
          <p:cNvPr id="11" name="Straight Connector 10"/>
          <p:cNvCxnSpPr/>
          <p:nvPr/>
        </p:nvCxnSpPr>
        <p:spPr>
          <a:xfrm>
            <a:off x="4427984" y="1412776"/>
            <a:ext cx="0" cy="4032448"/>
          </a:xfrm>
          <a:prstGeom prst="line">
            <a:avLst/>
          </a:prstGeom>
          <a:ln w="889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2223317" y="3374329"/>
            <a:ext cx="4752528" cy="9292"/>
          </a:xfrm>
          <a:prstGeom prst="line">
            <a:avLst/>
          </a:prstGeom>
          <a:ln w="889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913444" y="2061109"/>
            <a:ext cx="5029079" cy="2645023"/>
          </a:xfrm>
          <a:prstGeom prst="line">
            <a:avLst/>
          </a:prstGeom>
          <a:ln w="889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 Box 6"/>
          <p:cNvSpPr txBox="1">
            <a:spLocks noChangeArrowheads="1"/>
          </p:cNvSpPr>
          <p:nvPr/>
        </p:nvSpPr>
        <p:spPr bwMode="auto">
          <a:xfrm>
            <a:off x="7164287" y="3189663"/>
            <a:ext cx="11525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Aft>
                <a:spcPct val="0"/>
              </a:spcAft>
            </a:pPr>
            <a:r>
              <a:rPr lang="en-GB" altLang="en-US" sz="2400" b="1" dirty="0" smtClean="0">
                <a:solidFill>
                  <a:srgbClr val="FF0000"/>
                </a:solidFill>
              </a:rPr>
              <a:t>Fro</a:t>
            </a:r>
          </a:p>
        </p:txBody>
      </p:sp>
      <p:sp>
        <p:nvSpPr>
          <p:cNvPr id="31" name="Text Box 6"/>
          <p:cNvSpPr txBox="1">
            <a:spLocks noChangeArrowheads="1"/>
          </p:cNvSpPr>
          <p:nvPr/>
        </p:nvSpPr>
        <p:spPr bwMode="auto">
          <a:xfrm>
            <a:off x="946242" y="3157397"/>
            <a:ext cx="11525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Aft>
                <a:spcPct val="0"/>
              </a:spcAft>
            </a:pPr>
            <a:r>
              <a:rPr lang="en-GB" altLang="en-US" sz="2400" b="1" dirty="0" smtClean="0">
                <a:solidFill>
                  <a:srgbClr val="FF0000"/>
                </a:solidFill>
              </a:rPr>
              <a:t>To</a:t>
            </a:r>
          </a:p>
        </p:txBody>
      </p:sp>
      <p:sp>
        <p:nvSpPr>
          <p:cNvPr id="32" name="Text Box 6"/>
          <p:cNvSpPr txBox="1">
            <a:spLocks noChangeArrowheads="1"/>
          </p:cNvSpPr>
          <p:nvPr/>
        </p:nvSpPr>
        <p:spPr bwMode="auto">
          <a:xfrm>
            <a:off x="6926704" y="1648428"/>
            <a:ext cx="13901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fontAlgn="base">
              <a:spcAft>
                <a:spcPct val="0"/>
              </a:spcAft>
            </a:pPr>
            <a:r>
              <a:rPr lang="en-GB" altLang="en-US" sz="2400" b="1" dirty="0">
                <a:solidFill>
                  <a:srgbClr val="FF0000"/>
                </a:solidFill>
              </a:rPr>
              <a:t>B</a:t>
            </a:r>
            <a:r>
              <a:rPr lang="en-GB" altLang="en-US" sz="2400" b="1" dirty="0" smtClean="0">
                <a:solidFill>
                  <a:srgbClr val="FF0000"/>
                </a:solidFill>
              </a:rPr>
              <a:t>ackwards</a:t>
            </a:r>
          </a:p>
        </p:txBody>
      </p:sp>
      <p:sp>
        <p:nvSpPr>
          <p:cNvPr id="33" name="Text Box 6"/>
          <p:cNvSpPr txBox="1">
            <a:spLocks noChangeArrowheads="1"/>
          </p:cNvSpPr>
          <p:nvPr/>
        </p:nvSpPr>
        <p:spPr bwMode="auto">
          <a:xfrm>
            <a:off x="481759" y="4824348"/>
            <a:ext cx="13901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fontAlgn="base">
              <a:spcAft>
                <a:spcPct val="0"/>
              </a:spcAft>
            </a:pPr>
            <a:r>
              <a:rPr lang="en-GB" altLang="en-US" sz="2400" b="1" dirty="0" smtClean="0">
                <a:solidFill>
                  <a:srgbClr val="FF0000"/>
                </a:solidFill>
              </a:rPr>
              <a:t>Forwards</a:t>
            </a:r>
          </a:p>
        </p:txBody>
      </p:sp>
    </p:spTree>
    <p:extLst>
      <p:ext uri="{BB962C8B-B14F-4D97-AF65-F5344CB8AC3E}">
        <p14:creationId xmlns:p14="http://schemas.microsoft.com/office/powerpoint/2010/main" val="99700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9" grpId="0"/>
      <p:bldP spid="20" grpId="0"/>
      <p:bldP spid="30" grpId="0"/>
      <p:bldP spid="31" grpId="0"/>
      <p:bldP spid="32"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Deep Calls to Deep</a:t>
            </a:r>
            <a:endParaRPr lang="en-GB" dirty="0">
              <a:solidFill>
                <a:schemeClr val="tx2"/>
              </a:solidFill>
              <a:effectLst>
                <a:outerShdw blurRad="38100" dist="38100" dir="2700000" algn="tl">
                  <a:srgbClr val="000000"/>
                </a:outerShdw>
              </a:effectLst>
            </a:endParaRPr>
          </a:p>
        </p:txBody>
      </p:sp>
      <p:sp>
        <p:nvSpPr>
          <p:cNvPr id="3" name="Content Placeholder 2"/>
          <p:cNvSpPr>
            <a:spLocks noGrp="1"/>
          </p:cNvSpPr>
          <p:nvPr>
            <p:ph idx="1"/>
          </p:nvPr>
        </p:nvSpPr>
        <p:spPr>
          <a:xfrm>
            <a:off x="0" y="1052736"/>
            <a:ext cx="9144000" cy="5805264"/>
          </a:xfrm>
        </p:spPr>
        <p:txBody>
          <a:bodyPr>
            <a:normAutofit/>
          </a:bodyPr>
          <a:lstStyle/>
          <a:p>
            <a:pPr>
              <a:spcBef>
                <a:spcPts val="600"/>
              </a:spcBef>
            </a:pPr>
            <a:r>
              <a:rPr lang="en-GB" sz="5400" dirty="0" smtClean="0"/>
              <a:t>Help form 3 new Benches of 3</a:t>
            </a:r>
          </a:p>
          <a:p>
            <a:pPr>
              <a:spcBef>
                <a:spcPts val="600"/>
              </a:spcBef>
            </a:pPr>
            <a:r>
              <a:rPr lang="en-GB" sz="5400" dirty="0" smtClean="0"/>
              <a:t>New pattern of heavenly government on earth </a:t>
            </a:r>
          </a:p>
          <a:p>
            <a:pPr>
              <a:spcBef>
                <a:spcPts val="600"/>
              </a:spcBef>
            </a:pPr>
            <a:r>
              <a:rPr lang="en-GB" sz="5400" dirty="0" smtClean="0"/>
              <a:t>Help lay the foundations of 3 new </a:t>
            </a:r>
            <a:r>
              <a:rPr lang="en-GB" sz="5400" dirty="0" err="1" smtClean="0"/>
              <a:t>Ekklesia</a:t>
            </a:r>
            <a:endParaRPr lang="en-GB" sz="5400" dirty="0" smtClean="0"/>
          </a:p>
          <a:p>
            <a:pPr>
              <a:spcBef>
                <a:spcPts val="600"/>
              </a:spcBef>
            </a:pPr>
            <a:r>
              <a:rPr lang="en-GB" sz="5400" dirty="0" smtClean="0"/>
              <a:t>Henry first fruits</a:t>
            </a:r>
            <a:endParaRPr lang="en-GB" sz="5400" dirty="0"/>
          </a:p>
        </p:txBody>
      </p:sp>
    </p:spTree>
    <p:extLst>
      <p:ext uri="{BB962C8B-B14F-4D97-AF65-F5344CB8AC3E}">
        <p14:creationId xmlns:p14="http://schemas.microsoft.com/office/powerpoint/2010/main" val="227431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4646" y="2332"/>
            <a:ext cx="1589346" cy="553998"/>
          </a:xfrm>
          <a:prstGeom prst="rect">
            <a:avLst/>
          </a:prstGeom>
          <a:noFill/>
        </p:spPr>
        <p:txBody>
          <a:bodyPr wrap="none" lIns="0" tIns="0" rIns="0" bIns="0" rtlCol="0">
            <a:noAutofit/>
          </a:bodyPr>
          <a:lstStyle/>
          <a:p>
            <a:pPr algn="ctr"/>
            <a:r>
              <a:rPr lang="en-GB" sz="2800" dirty="0" smtClean="0">
                <a:solidFill>
                  <a:prstClr val="black"/>
                </a:solidFill>
                <a:cs typeface="Arial" charset="0"/>
              </a:rPr>
              <a:t>Bench of 3 </a:t>
            </a:r>
          </a:p>
          <a:p>
            <a:pPr algn="ctr"/>
            <a:r>
              <a:rPr lang="en-GB" sz="2800" dirty="0" smtClean="0">
                <a:solidFill>
                  <a:prstClr val="black"/>
                </a:solidFill>
                <a:cs typeface="Arial" charset="0"/>
              </a:rPr>
              <a:t>Father Son Spirit</a:t>
            </a:r>
            <a:endParaRPr lang="en-GB" sz="2800" dirty="0">
              <a:solidFill>
                <a:prstClr val="black"/>
              </a:solidFill>
              <a:cs typeface="Arial" charset="0"/>
            </a:endParaRPr>
          </a:p>
        </p:txBody>
      </p:sp>
      <p:sp>
        <p:nvSpPr>
          <p:cNvPr id="9" name="Horizontal Scroll 8"/>
          <p:cNvSpPr/>
          <p:nvPr/>
        </p:nvSpPr>
        <p:spPr>
          <a:xfrm>
            <a:off x="3347034" y="1556792"/>
            <a:ext cx="1104571" cy="288032"/>
          </a:xfrm>
          <a:prstGeom prst="horizontalScroll">
            <a:avLst/>
          </a:prstGeom>
          <a:solidFill>
            <a:srgbClr val="5C09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1" name="Straight Connector 10"/>
          <p:cNvCxnSpPr/>
          <p:nvPr/>
        </p:nvCxnSpPr>
        <p:spPr>
          <a:xfrm>
            <a:off x="1415062" y="2204864"/>
            <a:ext cx="5544616" cy="0"/>
          </a:xfrm>
          <a:prstGeom prst="line">
            <a:avLst/>
          </a:prstGeom>
          <a:ln w="63500">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016893" y="831807"/>
            <a:ext cx="1882800" cy="22680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899320" y="841769"/>
            <a:ext cx="1882800" cy="22680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171501" y="2964953"/>
            <a:ext cx="3456384" cy="28963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42" name="Group 41"/>
          <p:cNvGrpSpPr/>
          <p:nvPr/>
        </p:nvGrpSpPr>
        <p:grpSpPr>
          <a:xfrm>
            <a:off x="2016892" y="3099807"/>
            <a:ext cx="3765229" cy="3497545"/>
            <a:chOff x="2016892" y="3099807"/>
            <a:chExt cx="3765229" cy="3497545"/>
          </a:xfrm>
        </p:grpSpPr>
        <p:cxnSp>
          <p:nvCxnSpPr>
            <p:cNvPr id="30" name="Straight Connector 29"/>
            <p:cNvCxnSpPr/>
            <p:nvPr/>
          </p:nvCxnSpPr>
          <p:spPr>
            <a:xfrm>
              <a:off x="2016892" y="3099807"/>
              <a:ext cx="1882800" cy="2269296"/>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899694" y="3101103"/>
              <a:ext cx="1882427" cy="226800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843808" y="5369102"/>
              <a:ext cx="2376264" cy="1228250"/>
            </a:xfrm>
            <a:prstGeom prst="rect">
              <a:avLst/>
            </a:prstGeom>
            <a:noFill/>
          </p:spPr>
          <p:txBody>
            <a:bodyPr wrap="none" lIns="0" tIns="0" rIns="0" bIns="0" rtlCol="0">
              <a:noAutofit/>
            </a:bodyPr>
            <a:lstStyle/>
            <a:p>
              <a:pPr algn="ctr"/>
              <a:r>
                <a:rPr lang="en-GB" sz="2400" dirty="0" smtClean="0">
                  <a:solidFill>
                    <a:prstClr val="black"/>
                  </a:solidFill>
                  <a:cs typeface="Arial" charset="0"/>
                </a:rPr>
                <a:t>Bench of 3 </a:t>
              </a:r>
            </a:p>
            <a:p>
              <a:pPr algn="ctr"/>
              <a:r>
                <a:rPr lang="en-GB" sz="2400" dirty="0" smtClean="0">
                  <a:solidFill>
                    <a:prstClr val="black"/>
                  </a:solidFill>
                  <a:cs typeface="Arial" charset="0"/>
                </a:rPr>
                <a:t> Spirit Soul Body</a:t>
              </a:r>
            </a:p>
            <a:p>
              <a:pPr algn="ctr"/>
              <a:r>
                <a:rPr lang="en-GB" sz="2400" dirty="0" smtClean="0">
                  <a:solidFill>
                    <a:prstClr val="black"/>
                  </a:solidFill>
                  <a:cs typeface="Arial" charset="0"/>
                </a:rPr>
                <a:t>Church, City, Region, Nation</a:t>
              </a:r>
              <a:endParaRPr lang="en-GB" sz="2400" dirty="0">
                <a:solidFill>
                  <a:prstClr val="black"/>
                </a:solidFill>
                <a:cs typeface="Arial" charset="0"/>
              </a:endParaRPr>
            </a:p>
          </p:txBody>
        </p:sp>
      </p:grpSp>
      <p:sp>
        <p:nvSpPr>
          <p:cNvPr id="38" name="TextBox 37"/>
          <p:cNvSpPr txBox="1"/>
          <p:nvPr/>
        </p:nvSpPr>
        <p:spPr>
          <a:xfrm>
            <a:off x="7092280" y="1435574"/>
            <a:ext cx="1589346" cy="553998"/>
          </a:xfrm>
          <a:prstGeom prst="rect">
            <a:avLst/>
          </a:prstGeom>
          <a:noFill/>
        </p:spPr>
        <p:txBody>
          <a:bodyPr wrap="none" lIns="0" tIns="0" rIns="0" bIns="0" rtlCol="0">
            <a:normAutofit/>
          </a:bodyPr>
          <a:lstStyle/>
          <a:p>
            <a:pPr algn="ctr"/>
            <a:r>
              <a:rPr lang="en-GB" dirty="0" smtClean="0">
                <a:solidFill>
                  <a:prstClr val="black"/>
                </a:solidFill>
                <a:cs typeface="Arial" charset="0"/>
              </a:rPr>
              <a:t>Heavenlies</a:t>
            </a:r>
          </a:p>
        </p:txBody>
      </p:sp>
      <p:sp>
        <p:nvSpPr>
          <p:cNvPr id="39" name="TextBox 38"/>
          <p:cNvSpPr txBox="1"/>
          <p:nvPr/>
        </p:nvSpPr>
        <p:spPr>
          <a:xfrm>
            <a:off x="7092280" y="2832770"/>
            <a:ext cx="1589346" cy="553998"/>
          </a:xfrm>
          <a:prstGeom prst="rect">
            <a:avLst/>
          </a:prstGeom>
          <a:noFill/>
        </p:spPr>
        <p:txBody>
          <a:bodyPr wrap="none" lIns="0" tIns="0" rIns="0" bIns="0" rtlCol="0">
            <a:normAutofit/>
          </a:bodyPr>
          <a:lstStyle/>
          <a:p>
            <a:pPr algn="ctr"/>
            <a:r>
              <a:rPr lang="en-GB" dirty="0" smtClean="0">
                <a:solidFill>
                  <a:prstClr val="black"/>
                </a:solidFill>
                <a:cs typeface="Arial" charset="0"/>
              </a:rPr>
              <a:t>Earth</a:t>
            </a:r>
          </a:p>
        </p:txBody>
      </p:sp>
      <p:sp>
        <p:nvSpPr>
          <p:cNvPr id="15" name="TextBox 14"/>
          <p:cNvSpPr txBox="1"/>
          <p:nvPr/>
        </p:nvSpPr>
        <p:spPr>
          <a:xfrm>
            <a:off x="827584" y="1158575"/>
            <a:ext cx="1589346" cy="553998"/>
          </a:xfrm>
          <a:prstGeom prst="rect">
            <a:avLst/>
          </a:prstGeom>
          <a:noFill/>
        </p:spPr>
        <p:txBody>
          <a:bodyPr wrap="none" lIns="0" tIns="0" rIns="0" bIns="0" rtlCol="0">
            <a:normAutofit/>
          </a:bodyPr>
          <a:lstStyle/>
          <a:p>
            <a:pPr algn="ctr"/>
            <a:r>
              <a:rPr lang="en-GB" dirty="0" smtClean="0">
                <a:solidFill>
                  <a:prstClr val="black"/>
                </a:solidFill>
                <a:cs typeface="Arial" charset="0"/>
              </a:rPr>
              <a:t>North Gate</a:t>
            </a:r>
            <a:br>
              <a:rPr lang="en-GB" dirty="0" smtClean="0">
                <a:solidFill>
                  <a:prstClr val="black"/>
                </a:solidFill>
                <a:cs typeface="Arial" charset="0"/>
              </a:rPr>
            </a:br>
            <a:r>
              <a:rPr lang="en-GB" dirty="0" smtClean="0">
                <a:solidFill>
                  <a:prstClr val="black"/>
                </a:solidFill>
                <a:cs typeface="Arial" charset="0"/>
              </a:rPr>
              <a:t>Man Priestly</a:t>
            </a:r>
          </a:p>
        </p:txBody>
      </p:sp>
      <p:sp>
        <p:nvSpPr>
          <p:cNvPr id="16" name="TextBox 15"/>
          <p:cNvSpPr txBox="1"/>
          <p:nvPr/>
        </p:nvSpPr>
        <p:spPr>
          <a:xfrm>
            <a:off x="4987447" y="1136985"/>
            <a:ext cx="1589346" cy="553998"/>
          </a:xfrm>
          <a:prstGeom prst="rect">
            <a:avLst/>
          </a:prstGeom>
          <a:noFill/>
        </p:spPr>
        <p:txBody>
          <a:bodyPr wrap="none" lIns="0" tIns="0" rIns="0" bIns="0" rtlCol="0">
            <a:normAutofit/>
          </a:bodyPr>
          <a:lstStyle/>
          <a:p>
            <a:pPr algn="ctr"/>
            <a:r>
              <a:rPr lang="en-GB" dirty="0" smtClean="0">
                <a:solidFill>
                  <a:prstClr val="black"/>
                </a:solidFill>
                <a:cs typeface="Arial" charset="0"/>
              </a:rPr>
              <a:t>East Gate</a:t>
            </a:r>
            <a:br>
              <a:rPr lang="en-GB" dirty="0" smtClean="0">
                <a:solidFill>
                  <a:prstClr val="black"/>
                </a:solidFill>
                <a:cs typeface="Arial" charset="0"/>
              </a:rPr>
            </a:br>
            <a:r>
              <a:rPr lang="en-GB" dirty="0" smtClean="0">
                <a:solidFill>
                  <a:prstClr val="black"/>
                </a:solidFill>
                <a:cs typeface="Arial" charset="0"/>
              </a:rPr>
              <a:t>Lion Kingly</a:t>
            </a:r>
          </a:p>
        </p:txBody>
      </p:sp>
      <p:sp>
        <p:nvSpPr>
          <p:cNvPr id="17" name="TextBox 16"/>
          <p:cNvSpPr txBox="1"/>
          <p:nvPr/>
        </p:nvSpPr>
        <p:spPr>
          <a:xfrm>
            <a:off x="827584" y="4830680"/>
            <a:ext cx="1589346" cy="553998"/>
          </a:xfrm>
          <a:prstGeom prst="rect">
            <a:avLst/>
          </a:prstGeom>
          <a:noFill/>
        </p:spPr>
        <p:txBody>
          <a:bodyPr wrap="none" lIns="0" tIns="0" rIns="0" bIns="0" rtlCol="0">
            <a:normAutofit/>
          </a:bodyPr>
          <a:lstStyle/>
          <a:p>
            <a:pPr algn="ctr"/>
            <a:r>
              <a:rPr lang="en-GB" dirty="0" smtClean="0">
                <a:solidFill>
                  <a:prstClr val="black"/>
                </a:solidFill>
                <a:cs typeface="Arial" charset="0"/>
              </a:rPr>
              <a:t>West Gate</a:t>
            </a:r>
            <a:br>
              <a:rPr lang="en-GB" dirty="0" smtClean="0">
                <a:solidFill>
                  <a:prstClr val="black"/>
                </a:solidFill>
                <a:cs typeface="Arial" charset="0"/>
              </a:rPr>
            </a:br>
            <a:r>
              <a:rPr lang="en-GB" dirty="0" smtClean="0">
                <a:solidFill>
                  <a:prstClr val="black"/>
                </a:solidFill>
                <a:cs typeface="Arial" charset="0"/>
              </a:rPr>
              <a:t>Eagle Apostolic</a:t>
            </a:r>
          </a:p>
        </p:txBody>
      </p:sp>
      <p:sp>
        <p:nvSpPr>
          <p:cNvPr id="18" name="TextBox 17"/>
          <p:cNvSpPr txBox="1"/>
          <p:nvPr/>
        </p:nvSpPr>
        <p:spPr>
          <a:xfrm>
            <a:off x="5220072" y="4830680"/>
            <a:ext cx="1589346" cy="553998"/>
          </a:xfrm>
          <a:prstGeom prst="rect">
            <a:avLst/>
          </a:prstGeom>
          <a:noFill/>
        </p:spPr>
        <p:txBody>
          <a:bodyPr wrap="none" lIns="0" tIns="0" rIns="0" bIns="0" rtlCol="0">
            <a:normAutofit/>
          </a:bodyPr>
          <a:lstStyle/>
          <a:p>
            <a:pPr algn="ctr"/>
            <a:r>
              <a:rPr lang="en-GB" dirty="0" smtClean="0">
                <a:solidFill>
                  <a:prstClr val="black"/>
                </a:solidFill>
                <a:cs typeface="Arial" charset="0"/>
              </a:rPr>
              <a:t>South Gate</a:t>
            </a:r>
            <a:br>
              <a:rPr lang="en-GB" dirty="0" smtClean="0">
                <a:solidFill>
                  <a:prstClr val="black"/>
                </a:solidFill>
                <a:cs typeface="Arial" charset="0"/>
              </a:rPr>
            </a:br>
            <a:r>
              <a:rPr lang="en-GB" dirty="0" smtClean="0">
                <a:solidFill>
                  <a:prstClr val="black"/>
                </a:solidFill>
                <a:cs typeface="Arial" charset="0"/>
              </a:rPr>
              <a:t>Ox Prophetic</a:t>
            </a:r>
          </a:p>
        </p:txBody>
      </p:sp>
    </p:spTree>
    <p:extLst>
      <p:ext uri="{BB962C8B-B14F-4D97-AF65-F5344CB8AC3E}">
        <p14:creationId xmlns:p14="http://schemas.microsoft.com/office/powerpoint/2010/main" val="686879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P spid="15"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Deep Calls to Deep</a:t>
            </a:r>
            <a:endParaRPr lang="en-GB" dirty="0">
              <a:solidFill>
                <a:schemeClr val="tx2"/>
              </a:solidFill>
              <a:effectLst>
                <a:outerShdw blurRad="38100" dist="38100" dir="2700000" algn="tl">
                  <a:srgbClr val="000000"/>
                </a:outerShdw>
              </a:effectLst>
            </a:endParaRPr>
          </a:p>
        </p:txBody>
      </p:sp>
      <p:sp>
        <p:nvSpPr>
          <p:cNvPr id="3" name="Content Placeholder 2"/>
          <p:cNvSpPr>
            <a:spLocks noGrp="1"/>
          </p:cNvSpPr>
          <p:nvPr>
            <p:ph idx="1"/>
          </p:nvPr>
        </p:nvSpPr>
        <p:spPr>
          <a:xfrm>
            <a:off x="0" y="1052736"/>
            <a:ext cx="9144000" cy="5805264"/>
          </a:xfrm>
        </p:spPr>
        <p:txBody>
          <a:bodyPr>
            <a:normAutofit lnSpcReduction="10000"/>
          </a:bodyPr>
          <a:lstStyle/>
          <a:p>
            <a:pPr>
              <a:spcBef>
                <a:spcPts val="600"/>
              </a:spcBef>
            </a:pPr>
            <a:r>
              <a:rPr lang="en-GB" sz="5400" dirty="0"/>
              <a:t>My </a:t>
            </a:r>
            <a:r>
              <a:rPr lang="en-GB" sz="5400" dirty="0" smtClean="0"/>
              <a:t>mandate or authorisation</a:t>
            </a:r>
            <a:endParaRPr lang="en-GB" sz="5400" dirty="0"/>
          </a:p>
          <a:p>
            <a:pPr>
              <a:spcBef>
                <a:spcPts val="600"/>
              </a:spcBef>
            </a:pPr>
            <a:r>
              <a:rPr lang="en-GB" sz="5400" dirty="0"/>
              <a:t>Establish agreement between heaven and earth </a:t>
            </a:r>
          </a:p>
          <a:p>
            <a:pPr>
              <a:spcBef>
                <a:spcPts val="600"/>
              </a:spcBef>
            </a:pPr>
            <a:r>
              <a:rPr lang="en-GB" sz="5400" dirty="0" smtClean="0"/>
              <a:t>Open </a:t>
            </a:r>
            <a:r>
              <a:rPr lang="en-GB" sz="5400" dirty="0"/>
              <a:t>everlasting </a:t>
            </a:r>
            <a:r>
              <a:rPr lang="en-GB" sz="5400" dirty="0" smtClean="0"/>
              <a:t>doors for </a:t>
            </a:r>
            <a:r>
              <a:rPr lang="en-GB" sz="5400" dirty="0"/>
              <a:t>a manifestation of Gods' glory</a:t>
            </a:r>
          </a:p>
          <a:p>
            <a:pPr>
              <a:spcBef>
                <a:spcPts val="600"/>
              </a:spcBef>
            </a:pPr>
            <a:r>
              <a:rPr lang="en-GB" sz="5400" dirty="0"/>
              <a:t>Engagement with </a:t>
            </a:r>
            <a:r>
              <a:rPr lang="en-GB" sz="5400" dirty="0" smtClean="0"/>
              <a:t>the 4 </a:t>
            </a:r>
            <a:r>
              <a:rPr lang="en-GB" sz="5400" dirty="0"/>
              <a:t>faces of God </a:t>
            </a:r>
            <a:endParaRPr lang="en-GB" sz="5400" dirty="0" smtClean="0"/>
          </a:p>
        </p:txBody>
      </p:sp>
    </p:spTree>
    <p:extLst>
      <p:ext uri="{BB962C8B-B14F-4D97-AF65-F5344CB8AC3E}">
        <p14:creationId xmlns:p14="http://schemas.microsoft.com/office/powerpoint/2010/main" val="302145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xtBox 71"/>
          <p:cNvSpPr txBox="1"/>
          <p:nvPr/>
        </p:nvSpPr>
        <p:spPr>
          <a:xfrm>
            <a:off x="1328014" y="22764"/>
            <a:ext cx="6264695" cy="844386"/>
          </a:xfrm>
          <a:prstGeom prst="rect">
            <a:avLst/>
          </a:prstGeom>
          <a:noFill/>
        </p:spPr>
        <p:txBody>
          <a:bodyPr wrap="square" lIns="0" tIns="0" rIns="0" bIns="0" rtlCol="0">
            <a:normAutofit/>
          </a:bodyPr>
          <a:lstStyle/>
          <a:p>
            <a:pPr algn="ctr"/>
            <a:r>
              <a:rPr lang="en-GB" sz="2400" dirty="0" smtClean="0">
                <a:solidFill>
                  <a:prstClr val="black"/>
                </a:solidFill>
              </a:rPr>
              <a:t>New </a:t>
            </a:r>
            <a:r>
              <a:rPr lang="en-GB" sz="2400" dirty="0">
                <a:solidFill>
                  <a:prstClr val="black"/>
                </a:solidFill>
              </a:rPr>
              <a:t>alignment with 4 faces of God </a:t>
            </a:r>
            <a:r>
              <a:rPr lang="en-GB" sz="2400" dirty="0" smtClean="0">
                <a:solidFill>
                  <a:prstClr val="black"/>
                </a:solidFill>
              </a:rPr>
              <a:t/>
            </a:r>
            <a:br>
              <a:rPr lang="en-GB" sz="2400" dirty="0" smtClean="0">
                <a:solidFill>
                  <a:prstClr val="black"/>
                </a:solidFill>
              </a:rPr>
            </a:br>
            <a:r>
              <a:rPr lang="en-GB" sz="2400" dirty="0" smtClean="0">
                <a:solidFill>
                  <a:prstClr val="black"/>
                </a:solidFill>
              </a:rPr>
              <a:t>symbol</a:t>
            </a:r>
            <a:r>
              <a:rPr lang="en-GB" sz="2400" dirty="0">
                <a:solidFill>
                  <a:prstClr val="black"/>
                </a:solidFill>
              </a:rPr>
              <a:t>, sound, frequency and </a:t>
            </a:r>
            <a:r>
              <a:rPr lang="en-GB" sz="2400" dirty="0" smtClean="0">
                <a:solidFill>
                  <a:prstClr val="black"/>
                </a:solidFill>
              </a:rPr>
              <a:t>shape of heaven</a:t>
            </a:r>
            <a:endParaRPr lang="en-GB" sz="2400" dirty="0">
              <a:solidFill>
                <a:prstClr val="white"/>
              </a:solidFill>
              <a:latin typeface="Arial" pitchFamily="34" charset="0"/>
              <a:cs typeface="Arial" pitchFamily="34" charset="0"/>
            </a:endParaRPr>
          </a:p>
        </p:txBody>
      </p:sp>
      <p:grpSp>
        <p:nvGrpSpPr>
          <p:cNvPr id="8" name="Group 7"/>
          <p:cNvGrpSpPr/>
          <p:nvPr/>
        </p:nvGrpSpPr>
        <p:grpSpPr>
          <a:xfrm>
            <a:off x="2509414" y="1703651"/>
            <a:ext cx="4235365" cy="4092550"/>
            <a:chOff x="2526991" y="920627"/>
            <a:chExt cx="4235365" cy="4092550"/>
          </a:xfrm>
        </p:grpSpPr>
        <p:grpSp>
          <p:nvGrpSpPr>
            <p:cNvPr id="2" name="Group 1"/>
            <p:cNvGrpSpPr/>
            <p:nvPr/>
          </p:nvGrpSpPr>
          <p:grpSpPr>
            <a:xfrm>
              <a:off x="2526991" y="920627"/>
              <a:ext cx="4235365" cy="4092550"/>
              <a:chOff x="1426586" y="1396121"/>
              <a:chExt cx="3899816" cy="3906434"/>
            </a:xfrm>
          </p:grpSpPr>
          <p:cxnSp>
            <p:nvCxnSpPr>
              <p:cNvPr id="4" name="Straight Connector 3"/>
              <p:cNvCxnSpPr/>
              <p:nvPr/>
            </p:nvCxnSpPr>
            <p:spPr>
              <a:xfrm flipH="1">
                <a:off x="1426803" y="1396121"/>
                <a:ext cx="1949691" cy="1934609"/>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376493" y="1423730"/>
                <a:ext cx="1949908" cy="1934824"/>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3376494" y="3343020"/>
                <a:ext cx="1949908" cy="1934609"/>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426586" y="3367731"/>
                <a:ext cx="1949908" cy="1934824"/>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grpSp>
        <p:sp>
          <p:nvSpPr>
            <p:cNvPr id="3" name="Isosceles Triangle 2"/>
            <p:cNvSpPr/>
            <p:nvPr/>
          </p:nvSpPr>
          <p:spPr>
            <a:xfrm rot="5400000">
              <a:off x="3701595" y="1966337"/>
              <a:ext cx="3808552" cy="1949909"/>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Isosceles Triangle 21"/>
            <p:cNvSpPr/>
            <p:nvPr/>
          </p:nvSpPr>
          <p:spPr>
            <a:xfrm rot="16200000">
              <a:off x="1765444" y="1966338"/>
              <a:ext cx="3808552" cy="1949908"/>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23" name="Text Box 47"/>
          <p:cNvSpPr txBox="1">
            <a:spLocks noChangeArrowheads="1"/>
          </p:cNvSpPr>
          <p:nvPr/>
        </p:nvSpPr>
        <p:spPr bwMode="auto">
          <a:xfrm>
            <a:off x="3411680" y="3212976"/>
            <a:ext cx="240331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fontAlgn="base">
              <a:spcBef>
                <a:spcPct val="50000"/>
              </a:spcBef>
              <a:spcAft>
                <a:spcPct val="0"/>
              </a:spcAft>
            </a:pPr>
            <a:r>
              <a:rPr lang="en-GB" altLang="en-US" sz="2400" dirty="0" smtClean="0">
                <a:solidFill>
                  <a:prstClr val="white"/>
                </a:solidFill>
              </a:rPr>
              <a:t>Reflection of heaven on earth</a:t>
            </a:r>
          </a:p>
        </p:txBody>
      </p:sp>
      <p:sp>
        <p:nvSpPr>
          <p:cNvPr id="24" name="Text Box 46"/>
          <p:cNvSpPr txBox="1">
            <a:spLocks noChangeArrowheads="1"/>
          </p:cNvSpPr>
          <p:nvPr/>
        </p:nvSpPr>
        <p:spPr bwMode="auto">
          <a:xfrm>
            <a:off x="2098767" y="5009014"/>
            <a:ext cx="13414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altLang="en-US" sz="2000" dirty="0" smtClean="0">
                <a:solidFill>
                  <a:srgbClr val="0033CC"/>
                </a:solidFill>
              </a:rPr>
              <a:t>Apostolic</a:t>
            </a:r>
          </a:p>
        </p:txBody>
      </p:sp>
      <p:sp>
        <p:nvSpPr>
          <p:cNvPr id="25" name="Text Box 48"/>
          <p:cNvSpPr txBox="1">
            <a:spLocks noChangeArrowheads="1"/>
          </p:cNvSpPr>
          <p:nvPr/>
        </p:nvSpPr>
        <p:spPr bwMode="auto">
          <a:xfrm>
            <a:off x="1952998" y="1941277"/>
            <a:ext cx="13414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altLang="en-US" sz="2000" dirty="0" smtClean="0">
                <a:solidFill>
                  <a:srgbClr val="0033CC"/>
                </a:solidFill>
              </a:rPr>
              <a:t>Priestly</a:t>
            </a:r>
          </a:p>
        </p:txBody>
      </p:sp>
      <p:sp>
        <p:nvSpPr>
          <p:cNvPr id="26" name="Text Box 37"/>
          <p:cNvSpPr txBox="1">
            <a:spLocks noChangeArrowheads="1"/>
          </p:cNvSpPr>
          <p:nvPr/>
        </p:nvSpPr>
        <p:spPr bwMode="auto">
          <a:xfrm>
            <a:off x="5712436" y="5009014"/>
            <a:ext cx="172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altLang="en-US" sz="2000" dirty="0" smtClean="0">
                <a:solidFill>
                  <a:srgbClr val="0033CC"/>
                </a:solidFill>
              </a:rPr>
              <a:t>Prophetic</a:t>
            </a:r>
          </a:p>
        </p:txBody>
      </p:sp>
      <p:sp>
        <p:nvSpPr>
          <p:cNvPr id="27" name="Text Box 6"/>
          <p:cNvSpPr txBox="1">
            <a:spLocks noChangeArrowheads="1"/>
          </p:cNvSpPr>
          <p:nvPr/>
        </p:nvSpPr>
        <p:spPr bwMode="auto">
          <a:xfrm>
            <a:off x="6168515" y="1938300"/>
            <a:ext cx="11525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altLang="en-US" sz="2000" dirty="0" smtClean="0">
                <a:solidFill>
                  <a:srgbClr val="3333CC"/>
                </a:solidFill>
              </a:rPr>
              <a:t>Kingly</a:t>
            </a:r>
          </a:p>
        </p:txBody>
      </p:sp>
      <p:sp>
        <p:nvSpPr>
          <p:cNvPr id="10" name="Arc 9"/>
          <p:cNvSpPr/>
          <p:nvPr/>
        </p:nvSpPr>
        <p:spPr>
          <a:xfrm>
            <a:off x="2789622" y="1055625"/>
            <a:ext cx="3647433" cy="1765349"/>
          </a:xfrm>
          <a:prstGeom prst="arc">
            <a:avLst>
              <a:gd name="adj1" fmla="val 11061373"/>
              <a:gd name="adj2" fmla="val 0"/>
            </a:avLst>
          </a:prstGeom>
          <a:ln w="635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18" name="Arc 17"/>
          <p:cNvSpPr/>
          <p:nvPr/>
        </p:nvSpPr>
        <p:spPr>
          <a:xfrm rot="10800000">
            <a:off x="2737945" y="4584294"/>
            <a:ext cx="3647433" cy="1765349"/>
          </a:xfrm>
          <a:prstGeom prst="arc">
            <a:avLst>
              <a:gd name="adj1" fmla="val 11061373"/>
              <a:gd name="adj2" fmla="val 0"/>
            </a:avLst>
          </a:prstGeom>
          <a:ln w="635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19" name="Text Box 6"/>
          <p:cNvSpPr txBox="1">
            <a:spLocks noChangeArrowheads="1"/>
          </p:cNvSpPr>
          <p:nvPr/>
        </p:nvSpPr>
        <p:spPr bwMode="auto">
          <a:xfrm>
            <a:off x="4050834" y="1268760"/>
            <a:ext cx="11525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altLang="en-US" sz="2400" b="1" dirty="0" smtClean="0">
                <a:solidFill>
                  <a:srgbClr val="FF0000"/>
                </a:solidFill>
              </a:rPr>
              <a:t>Heaven</a:t>
            </a:r>
          </a:p>
        </p:txBody>
      </p:sp>
      <p:sp>
        <p:nvSpPr>
          <p:cNvPr id="20" name="Text Box 6"/>
          <p:cNvSpPr txBox="1">
            <a:spLocks noChangeArrowheads="1"/>
          </p:cNvSpPr>
          <p:nvPr/>
        </p:nvSpPr>
        <p:spPr bwMode="auto">
          <a:xfrm>
            <a:off x="4051128" y="5796201"/>
            <a:ext cx="11525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altLang="en-US" sz="2400" b="1" dirty="0" smtClean="0">
                <a:solidFill>
                  <a:srgbClr val="FF0000"/>
                </a:solidFill>
              </a:rPr>
              <a:t>Earth</a:t>
            </a:r>
          </a:p>
        </p:txBody>
      </p:sp>
    </p:spTree>
    <p:extLst>
      <p:ext uri="{BB962C8B-B14F-4D97-AF65-F5344CB8AC3E}">
        <p14:creationId xmlns:p14="http://schemas.microsoft.com/office/powerpoint/2010/main" val="1490280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10" grpId="0" animBg="1"/>
      <p:bldP spid="18" grpId="0" animBg="1"/>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Deep Calls to Deep</a:t>
            </a:r>
            <a:endParaRPr lang="en-GB" dirty="0">
              <a:solidFill>
                <a:schemeClr val="tx2"/>
              </a:solidFill>
              <a:effectLst>
                <a:outerShdw blurRad="38100" dist="38100" dir="2700000" algn="tl">
                  <a:srgbClr val="000000"/>
                </a:outerShdw>
              </a:effectLst>
            </a:endParaRPr>
          </a:p>
        </p:txBody>
      </p:sp>
      <p:sp>
        <p:nvSpPr>
          <p:cNvPr id="3" name="Content Placeholder 2"/>
          <p:cNvSpPr>
            <a:spLocks noGrp="1"/>
          </p:cNvSpPr>
          <p:nvPr>
            <p:ph idx="1"/>
          </p:nvPr>
        </p:nvSpPr>
        <p:spPr>
          <a:xfrm>
            <a:off x="0" y="1052736"/>
            <a:ext cx="9144000" cy="5805264"/>
          </a:xfrm>
        </p:spPr>
        <p:txBody>
          <a:bodyPr>
            <a:normAutofit fontScale="85000" lnSpcReduction="20000"/>
          </a:bodyPr>
          <a:lstStyle/>
          <a:p>
            <a:pPr>
              <a:lnSpc>
                <a:spcPct val="120000"/>
              </a:lnSpc>
              <a:spcBef>
                <a:spcPts val="600"/>
              </a:spcBef>
            </a:pPr>
            <a:r>
              <a:rPr lang="en-GB" sz="5400" dirty="0" smtClean="0"/>
              <a:t>Establishing ARC’s, Habitations of God, gardens of God, cities of refuge, </a:t>
            </a:r>
            <a:r>
              <a:rPr lang="en-GB" sz="5400" dirty="0" smtClean="0"/>
              <a:t>embassies </a:t>
            </a:r>
            <a:r>
              <a:rPr lang="en-GB" sz="5400" dirty="0" smtClean="0"/>
              <a:t>of heaven on earth</a:t>
            </a:r>
          </a:p>
          <a:p>
            <a:pPr>
              <a:lnSpc>
                <a:spcPct val="120000"/>
              </a:lnSpc>
              <a:spcBef>
                <a:spcPts val="600"/>
              </a:spcBef>
            </a:pPr>
            <a:r>
              <a:rPr lang="en-GB" sz="5400" dirty="0" smtClean="0"/>
              <a:t>Living in the overlap of heaven and earth</a:t>
            </a:r>
          </a:p>
          <a:p>
            <a:pPr>
              <a:lnSpc>
                <a:spcPct val="120000"/>
              </a:lnSpc>
              <a:spcBef>
                <a:spcPts val="600"/>
              </a:spcBef>
            </a:pPr>
            <a:r>
              <a:rPr lang="en-GB" sz="5400" dirty="0" smtClean="0"/>
              <a:t>Living under the higher spiritual authority and laws of heaven</a:t>
            </a:r>
            <a:endParaRPr lang="en-GB" sz="5400" dirty="0"/>
          </a:p>
        </p:txBody>
      </p:sp>
    </p:spTree>
    <p:extLst>
      <p:ext uri="{BB962C8B-B14F-4D97-AF65-F5344CB8AC3E}">
        <p14:creationId xmlns:p14="http://schemas.microsoft.com/office/powerpoint/2010/main" val="36113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229600" cy="708688"/>
          </a:xfrm>
        </p:spPr>
        <p:txBody>
          <a:bodyPr>
            <a:normAutofit fontScale="90000"/>
          </a:bodyPr>
          <a:lstStyle/>
          <a:p>
            <a:r>
              <a:rPr lang="en-GB" dirty="0">
                <a:effectLst>
                  <a:outerShdw blurRad="38100" dist="38100" dir="2700000" algn="tl">
                    <a:srgbClr val="000000">
                      <a:alpha val="43137"/>
                    </a:srgbClr>
                  </a:outerShdw>
                </a:effectLst>
              </a:rPr>
              <a:t>Deep Calls to Deep</a:t>
            </a:r>
          </a:p>
        </p:txBody>
      </p:sp>
      <p:pic>
        <p:nvPicPr>
          <p:cNvPr id="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267744" y="883696"/>
            <a:ext cx="4483846" cy="597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10 Track 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1600" y="5733256"/>
            <a:ext cx="609600" cy="609600"/>
          </a:xfrm>
          <a:prstGeom prst="rect">
            <a:avLst/>
          </a:prstGeom>
        </p:spPr>
      </p:pic>
    </p:spTree>
    <p:extLst>
      <p:ext uri="{BB962C8B-B14F-4D97-AF65-F5344CB8AC3E}">
        <p14:creationId xmlns:p14="http://schemas.microsoft.com/office/powerpoint/2010/main" val="91974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0"/>
                                  </p:stCondLst>
                                  <p:childTnLst>
                                    <p:cmd type="call" cmd="playFrom(0.0)">
                                      <p:cBhvr>
                                        <p:cTn id="6" dur="5399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9811"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10 Track 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7624" y="5733256"/>
            <a:ext cx="609600" cy="609600"/>
          </a:xfrm>
          <a:prstGeom prst="rect">
            <a:avLst/>
          </a:prstGeom>
        </p:spPr>
      </p:pic>
    </p:spTree>
    <p:extLst>
      <p:ext uri="{BB962C8B-B14F-4D97-AF65-F5344CB8AC3E}">
        <p14:creationId xmlns:p14="http://schemas.microsoft.com/office/powerpoint/2010/main" val="416870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604" numSld="2"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86" y="0"/>
            <a:ext cx="9258172" cy="6858000"/>
          </a:xfrm>
          <a:prstGeom prst="rect">
            <a:avLst/>
          </a:prstGeom>
        </p:spPr>
      </p:pic>
    </p:spTree>
    <p:extLst>
      <p:ext uri="{BB962C8B-B14F-4D97-AF65-F5344CB8AC3E}">
        <p14:creationId xmlns:p14="http://schemas.microsoft.com/office/powerpoint/2010/main" val="1566724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353"/>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Yod He Vav He.mp3">
            <a:hlinkClick r:id="" action="ppaction://media"/>
          </p:cNvPr>
          <p:cNvPicPr>
            <a:picLocks noChangeAspect="1"/>
          </p:cNvPicPr>
          <p:nvPr>
            <a:audioFile r:link="rId1"/>
            <p:extLst>
              <p:ext uri="{DAA4B4D4-6D71-4841-9C94-3DE7FCFB9230}">
                <p14:media xmlns:p14="http://schemas.microsoft.com/office/powerpoint/2010/main" r:embed="rId2">
                  <p14:trim st="23105.1152"/>
                  <p14:fade in="25000"/>
                </p14:media>
              </p:ext>
            </p:extLst>
          </p:nvPr>
        </p:nvPicPr>
        <p:blipFill>
          <a:blip r:embed="rId5"/>
          <a:stretch>
            <a:fillRect/>
          </a:stretch>
        </p:blipFill>
        <p:spPr>
          <a:xfrm>
            <a:off x="1403648" y="5301208"/>
            <a:ext cx="609600" cy="609600"/>
          </a:xfrm>
          <a:prstGeom prst="rect">
            <a:avLst/>
          </a:prstGeom>
        </p:spPr>
      </p:pic>
    </p:spTree>
    <p:extLst>
      <p:ext uri="{BB962C8B-B14F-4D97-AF65-F5344CB8AC3E}">
        <p14:creationId xmlns:p14="http://schemas.microsoft.com/office/powerpoint/2010/main" val="322857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2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2830"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sz="4800" dirty="0"/>
              <a:t>Deep Calls to Deep</a:t>
            </a:r>
            <a:endParaRPr lang="en-GB" sz="4800" dirty="0">
              <a:solidFill>
                <a:schemeClr val="tx2"/>
              </a:solidFill>
              <a:effectLst>
                <a:outerShdw blurRad="38100" dist="38100" dir="2700000" algn="tl">
                  <a:srgbClr val="000000"/>
                </a:outerShdw>
              </a:effectLst>
            </a:endParaRPr>
          </a:p>
        </p:txBody>
      </p:sp>
      <p:sp>
        <p:nvSpPr>
          <p:cNvPr id="3" name="Content Placeholder 2"/>
          <p:cNvSpPr>
            <a:spLocks noGrp="1"/>
          </p:cNvSpPr>
          <p:nvPr>
            <p:ph idx="1"/>
          </p:nvPr>
        </p:nvSpPr>
        <p:spPr>
          <a:xfrm>
            <a:off x="0" y="1052736"/>
            <a:ext cx="9144000" cy="5805264"/>
          </a:xfrm>
        </p:spPr>
        <p:txBody>
          <a:bodyPr>
            <a:normAutofit/>
          </a:bodyPr>
          <a:lstStyle/>
          <a:p>
            <a:pPr>
              <a:lnSpc>
                <a:spcPct val="120000"/>
              </a:lnSpc>
              <a:spcBef>
                <a:spcPts val="600"/>
              </a:spcBef>
            </a:pPr>
            <a:endParaRPr lang="en-GB" sz="5400" dirty="0"/>
          </a:p>
        </p:txBody>
      </p:sp>
    </p:spTree>
    <p:extLst>
      <p:ext uri="{BB962C8B-B14F-4D97-AF65-F5344CB8AC3E}">
        <p14:creationId xmlns:p14="http://schemas.microsoft.com/office/powerpoint/2010/main" val="417471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Deep Calls to Deep</a:t>
            </a:r>
          </a:p>
        </p:txBody>
      </p:sp>
      <p:sp>
        <p:nvSpPr>
          <p:cNvPr id="3" name="Content Placeholder 2"/>
          <p:cNvSpPr>
            <a:spLocks noGrp="1"/>
          </p:cNvSpPr>
          <p:nvPr>
            <p:ph idx="1"/>
          </p:nvPr>
        </p:nvSpPr>
        <p:spPr>
          <a:xfrm>
            <a:off x="0" y="1052736"/>
            <a:ext cx="9144000" cy="5805264"/>
          </a:xfrm>
        </p:spPr>
        <p:txBody>
          <a:bodyPr>
            <a:normAutofit fontScale="92500" lnSpcReduction="20000"/>
          </a:bodyPr>
          <a:lstStyle/>
          <a:p>
            <a:r>
              <a:rPr lang="en-GB" sz="4800" dirty="0" smtClean="0"/>
              <a:t>We look into the manifest presence and glory of God</a:t>
            </a:r>
          </a:p>
          <a:p>
            <a:r>
              <a:rPr lang="en-GB" sz="4800" dirty="0" smtClean="0"/>
              <a:t>We see the will and purpose of God for our lives</a:t>
            </a:r>
          </a:p>
          <a:p>
            <a:r>
              <a:rPr lang="en-GB" sz="4800" dirty="0" smtClean="0"/>
              <a:t>We resonate or align ourselves to His will</a:t>
            </a:r>
          </a:p>
          <a:p>
            <a:r>
              <a:rPr lang="en-GB" sz="4800" dirty="0" smtClean="0"/>
              <a:t>Our hearts desires draw us towards His will and our destiny</a:t>
            </a:r>
          </a:p>
          <a:p>
            <a:r>
              <a:rPr lang="en-GB" sz="4800" dirty="0" smtClean="0"/>
              <a:t>We receive our mandate to rule</a:t>
            </a:r>
          </a:p>
        </p:txBody>
      </p:sp>
    </p:spTree>
    <p:extLst>
      <p:ext uri="{BB962C8B-B14F-4D97-AF65-F5344CB8AC3E}">
        <p14:creationId xmlns:p14="http://schemas.microsoft.com/office/powerpoint/2010/main" val="64642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Deep Calls to Deep</a:t>
            </a:r>
          </a:p>
        </p:txBody>
      </p:sp>
      <p:sp>
        <p:nvSpPr>
          <p:cNvPr id="3" name="Content Placeholder 2"/>
          <p:cNvSpPr>
            <a:spLocks noGrp="1"/>
          </p:cNvSpPr>
          <p:nvPr>
            <p:ph idx="1"/>
          </p:nvPr>
        </p:nvSpPr>
        <p:spPr>
          <a:xfrm>
            <a:off x="0" y="1052736"/>
            <a:ext cx="9144000" cy="5805264"/>
          </a:xfrm>
        </p:spPr>
        <p:txBody>
          <a:bodyPr>
            <a:normAutofit/>
          </a:bodyPr>
          <a:lstStyle/>
          <a:p>
            <a:r>
              <a:rPr lang="en-GB" sz="4800" dirty="0" smtClean="0"/>
              <a:t>We begin to frame our world from the mandate we receive</a:t>
            </a:r>
          </a:p>
          <a:p>
            <a:r>
              <a:rPr lang="en-GB" sz="4800" dirty="0" smtClean="0"/>
              <a:t>We become the representation of the 4 faces of God on earth</a:t>
            </a:r>
          </a:p>
          <a:p>
            <a:r>
              <a:rPr lang="en-GB" sz="4800" dirty="0" smtClean="0"/>
              <a:t>We act as kings and priests</a:t>
            </a:r>
          </a:p>
          <a:p>
            <a:r>
              <a:rPr lang="en-GB" sz="4800" dirty="0" smtClean="0"/>
              <a:t>We speak prophetically and administer apostolically</a:t>
            </a:r>
          </a:p>
        </p:txBody>
      </p:sp>
    </p:spTree>
    <p:extLst>
      <p:ext uri="{BB962C8B-B14F-4D97-AF65-F5344CB8AC3E}">
        <p14:creationId xmlns:p14="http://schemas.microsoft.com/office/powerpoint/2010/main" val="317688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effectLst>
                  <a:outerShdw blurRad="38100" dist="38100" dir="2700000" algn="ctr" rotWithShape="0">
                    <a:schemeClr val="tx1"/>
                  </a:outerShdw>
                </a:effectLst>
              </a:rPr>
              <a:t>When we engage the ark/arc</a:t>
            </a:r>
          </a:p>
          <a:p>
            <a:r>
              <a:rPr lang="en-GB" sz="4400" dirty="0">
                <a:effectLst>
                  <a:outerShdw blurRad="38100" dist="38100" dir="2700000" algn="ctr" rotWithShape="0">
                    <a:schemeClr val="tx1"/>
                  </a:outerShdw>
                </a:effectLst>
              </a:rPr>
              <a:t>Focus fix our eyes on and begin to meditate</a:t>
            </a:r>
          </a:p>
          <a:p>
            <a:r>
              <a:rPr lang="en-GB" sz="4400" dirty="0" err="1">
                <a:effectLst>
                  <a:outerShdw blurRad="38100" dist="38100" dir="2700000" algn="ctr" rotWithShape="0">
                    <a:schemeClr val="tx1"/>
                  </a:outerShdw>
                </a:effectLst>
              </a:rPr>
              <a:t>Yod</a:t>
            </a:r>
            <a:r>
              <a:rPr lang="en-GB" sz="4400" dirty="0">
                <a:effectLst>
                  <a:outerShdw blurRad="38100" dist="38100" dir="2700000" algn="ctr" rotWithShape="0">
                    <a:schemeClr val="tx1"/>
                  </a:outerShdw>
                </a:effectLst>
              </a:rPr>
              <a:t> </a:t>
            </a:r>
            <a:r>
              <a:rPr lang="en-GB" sz="4400" dirty="0" err="1">
                <a:effectLst>
                  <a:outerShdw blurRad="38100" dist="38100" dir="2700000" algn="ctr" rotWithShape="0">
                    <a:schemeClr val="tx1"/>
                  </a:outerShdw>
                </a:effectLst>
              </a:rPr>
              <a:t>Hei</a:t>
            </a:r>
            <a:r>
              <a:rPr lang="en-GB" sz="4400" dirty="0">
                <a:effectLst>
                  <a:outerShdw blurRad="38100" dist="38100" dir="2700000" algn="ctr" rotWithShape="0">
                    <a:schemeClr val="tx1"/>
                  </a:outerShdw>
                </a:effectLst>
              </a:rPr>
              <a:t> </a:t>
            </a:r>
            <a:r>
              <a:rPr lang="en-GB" sz="4400" dirty="0" err="1">
                <a:effectLst>
                  <a:outerShdw blurRad="38100" dist="38100" dir="2700000" algn="ctr" rotWithShape="0">
                    <a:schemeClr val="tx1"/>
                  </a:outerShdw>
                </a:effectLst>
              </a:rPr>
              <a:t>Vav</a:t>
            </a:r>
            <a:r>
              <a:rPr lang="en-GB" sz="4400" dirty="0">
                <a:effectLst>
                  <a:outerShdw blurRad="38100" dist="38100" dir="2700000" algn="ctr" rotWithShape="0">
                    <a:schemeClr val="tx1"/>
                  </a:outerShdw>
                </a:effectLst>
              </a:rPr>
              <a:t> </a:t>
            </a:r>
            <a:r>
              <a:rPr lang="en-GB" sz="4400" dirty="0" err="1">
                <a:effectLst>
                  <a:outerShdw blurRad="38100" dist="38100" dir="2700000" algn="ctr" rotWithShape="0">
                    <a:schemeClr val="tx1"/>
                  </a:outerShdw>
                </a:effectLst>
              </a:rPr>
              <a:t>Hei</a:t>
            </a:r>
            <a:r>
              <a:rPr lang="en-GB" sz="4400" dirty="0">
                <a:effectLst>
                  <a:outerShdw blurRad="38100" dist="38100" dir="2700000" algn="ctr" rotWithShape="0">
                    <a:schemeClr val="tx1"/>
                  </a:outerShdw>
                </a:effectLst>
              </a:rPr>
              <a:t> </a:t>
            </a:r>
            <a:r>
              <a:rPr lang="en-GB" sz="4400" dirty="0" smtClean="0">
                <a:effectLst>
                  <a:outerShdw blurRad="38100" dist="38100" dir="2700000" algn="ctr" rotWithShape="0">
                    <a:schemeClr val="tx1"/>
                  </a:outerShdw>
                </a:effectLst>
              </a:rPr>
              <a:t>think, speak, </a:t>
            </a:r>
            <a:r>
              <a:rPr lang="en-GB" sz="4400" dirty="0">
                <a:effectLst>
                  <a:outerShdw blurRad="38100" dist="38100" dir="2700000" algn="ctr" rotWithShape="0">
                    <a:schemeClr val="tx1"/>
                  </a:outerShdw>
                </a:effectLst>
              </a:rPr>
              <a:t>sing the names of God Lion Ox Eagle Man.</a:t>
            </a:r>
          </a:p>
          <a:p>
            <a:r>
              <a:rPr lang="en-GB" sz="4400" dirty="0">
                <a:effectLst>
                  <a:outerShdw blurRad="38100" dist="38100" dir="2700000" algn="ctr" rotWithShape="0">
                    <a:schemeClr val="tx1"/>
                  </a:outerShdw>
                </a:effectLst>
              </a:rPr>
              <a:t>Take your place to look into the manifest presence of God as the arc forms between wings of the cherubim.</a:t>
            </a:r>
          </a:p>
          <a:p>
            <a:pPr marL="0" indent="0">
              <a:buNone/>
            </a:pPr>
            <a:endParaRPr lang="en-GB" sz="4400" dirty="0" smtClean="0">
              <a:effectLst>
                <a:outerShdw blurRad="38100" dist="38100" dir="2700000" algn="ctr" rotWithShape="0">
                  <a:schemeClr val="tx1"/>
                </a:outerShdw>
              </a:effectLst>
            </a:endParaRPr>
          </a:p>
          <a:p>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327593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Deep Calls to Deep</a:t>
            </a:r>
            <a:endParaRPr lang="en-GB" dirty="0">
              <a:solidFill>
                <a:schemeClr val="tx2"/>
              </a:solidFill>
              <a:effectLst>
                <a:outerShdw blurRad="38100" dist="38100" dir="2700000" algn="tl">
                  <a:srgbClr val="000000"/>
                </a:outerShdw>
              </a:effectLst>
            </a:endParaRPr>
          </a:p>
        </p:txBody>
      </p:sp>
      <p:sp>
        <p:nvSpPr>
          <p:cNvPr id="3" name="Content Placeholder 2"/>
          <p:cNvSpPr>
            <a:spLocks noGrp="1"/>
          </p:cNvSpPr>
          <p:nvPr>
            <p:ph idx="1"/>
          </p:nvPr>
        </p:nvSpPr>
        <p:spPr>
          <a:xfrm>
            <a:off x="0" y="1052736"/>
            <a:ext cx="9144000" cy="5805264"/>
          </a:xfrm>
        </p:spPr>
        <p:txBody>
          <a:bodyPr>
            <a:normAutofit/>
          </a:bodyPr>
          <a:lstStyle/>
          <a:p>
            <a:r>
              <a:rPr lang="en-GB" sz="5400" dirty="0"/>
              <a:t>“If you live cautiously, your friends will call you wise. You </a:t>
            </a:r>
            <a:r>
              <a:rPr lang="en-GB" sz="5400" dirty="0" smtClean="0"/>
              <a:t>just </a:t>
            </a:r>
            <a:r>
              <a:rPr lang="en-GB" sz="5400" dirty="0"/>
              <a:t>won’t move many mountains.” – Bill </a:t>
            </a:r>
            <a:r>
              <a:rPr lang="en-GB" sz="5400" dirty="0" smtClean="0"/>
              <a:t>Johnson</a:t>
            </a:r>
          </a:p>
          <a:p>
            <a:r>
              <a:rPr lang="en-GB" sz="5400" dirty="0" smtClean="0"/>
              <a:t>Engage new revelation of ancient paths</a:t>
            </a:r>
            <a:endParaRPr lang="en-GB" sz="5400" dirty="0" smtClean="0"/>
          </a:p>
        </p:txBody>
      </p:sp>
    </p:spTree>
    <p:extLst>
      <p:ext uri="{BB962C8B-B14F-4D97-AF65-F5344CB8AC3E}">
        <p14:creationId xmlns:p14="http://schemas.microsoft.com/office/powerpoint/2010/main" val="145393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r>
              <a:rPr lang="en-GB" sz="4400" dirty="0">
                <a:effectLst>
                  <a:outerShdw blurRad="38100" dist="38100" dir="2700000" algn="ctr" rotWithShape="0">
                    <a:schemeClr val="tx1"/>
                  </a:outerShdw>
                </a:effectLst>
              </a:rPr>
              <a:t>Focus on </a:t>
            </a:r>
            <a:r>
              <a:rPr lang="en-GB" sz="4400" dirty="0" smtClean="0">
                <a:effectLst>
                  <a:outerShdw blurRad="38100" dist="38100" dir="2700000" algn="ctr" rotWithShape="0">
                    <a:schemeClr val="tx1"/>
                  </a:outerShdw>
                </a:effectLst>
              </a:rPr>
              <a:t>the - </a:t>
            </a:r>
            <a:r>
              <a:rPr lang="en-GB" sz="4400" dirty="0">
                <a:solidFill>
                  <a:srgbClr val="FFFF00"/>
                </a:solidFill>
                <a:effectLst>
                  <a:outerShdw blurRad="38100" dist="38100" dir="2700000" algn="ctr" rotWithShape="0">
                    <a:schemeClr val="tx1"/>
                  </a:outerShdw>
                </a:effectLst>
              </a:rPr>
              <a:t>will of God </a:t>
            </a:r>
            <a:r>
              <a:rPr lang="en-GB" sz="4400" dirty="0">
                <a:effectLst>
                  <a:outerShdw blurRad="38100" dist="38100" dir="2700000" algn="ctr" rotWithShape="0">
                    <a:schemeClr val="tx1"/>
                  </a:outerShdw>
                </a:effectLst>
              </a:rPr>
              <a:t>for today</a:t>
            </a:r>
          </a:p>
          <a:p>
            <a:r>
              <a:rPr lang="en-GB" sz="4400" dirty="0">
                <a:effectLst>
                  <a:outerShdw blurRad="38100" dist="38100" dir="2700000" algn="ctr" rotWithShape="0">
                    <a:schemeClr val="tx1"/>
                  </a:outerShdw>
                </a:effectLst>
              </a:rPr>
              <a:t>Father reveal your will for me today</a:t>
            </a:r>
          </a:p>
          <a:p>
            <a:r>
              <a:rPr lang="en-GB" sz="4400" dirty="0">
                <a:effectLst>
                  <a:outerShdw blurRad="38100" dist="38100" dir="2700000" algn="ctr" rotWithShape="0">
                    <a:schemeClr val="tx1"/>
                  </a:outerShdw>
                </a:effectLst>
              </a:rPr>
              <a:t>Father my desire is to come into agreement, resonate and be in harmony with your will today. </a:t>
            </a:r>
          </a:p>
          <a:p>
            <a:r>
              <a:rPr lang="en-GB" sz="4400" dirty="0">
                <a:effectLst>
                  <a:outerShdw blurRad="38100" dist="38100" dir="2700000" algn="ctr" rotWithShape="0">
                    <a:schemeClr val="tx1"/>
                  </a:outerShdw>
                </a:effectLst>
              </a:rPr>
              <a:t>My food is to do your will Father. I choose to take that manna into my heart as my source of supply for this day. </a:t>
            </a:r>
          </a:p>
          <a:p>
            <a:r>
              <a:rPr lang="en-GB" sz="4400" dirty="0" smtClean="0">
                <a:effectLst>
                  <a:outerShdw blurRad="38100" dist="38100" dir="2700000" algn="ctr" rotWithShape="0">
                    <a:schemeClr val="tx1"/>
                  </a:outerShdw>
                </a:effectLst>
              </a:rPr>
              <a:t>Father </a:t>
            </a:r>
            <a:r>
              <a:rPr lang="en-GB" sz="4400" dirty="0">
                <a:effectLst>
                  <a:outerShdw blurRad="38100" dist="38100" dir="2700000" algn="ctr" rotWithShape="0">
                    <a:schemeClr val="tx1"/>
                  </a:outerShdw>
                </a:effectLst>
              </a:rPr>
              <a:t>l open my heart to you. Please write your desires on my </a:t>
            </a:r>
            <a:r>
              <a:rPr lang="en-GB" sz="4400" dirty="0" smtClean="0">
                <a:effectLst>
                  <a:outerShdw blurRad="38100" dist="38100" dir="2700000" algn="ctr" rotWithShape="0">
                    <a:schemeClr val="tx1"/>
                  </a:outerShdw>
                </a:effectLst>
              </a:rPr>
              <a:t>heart</a:t>
            </a:r>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285607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effectLst>
                  <a:outerShdw blurRad="38100" dist="38100" dir="2700000" algn="ctr" rotWithShape="0">
                    <a:schemeClr val="tx1"/>
                  </a:outerShdw>
                </a:effectLst>
              </a:rPr>
              <a:t>Father </a:t>
            </a:r>
            <a:r>
              <a:rPr lang="en-GB" sz="4400" dirty="0">
                <a:effectLst>
                  <a:outerShdw blurRad="38100" dist="38100" dir="2700000" algn="ctr" rotWithShape="0">
                    <a:schemeClr val="tx1"/>
                  </a:outerShdw>
                </a:effectLst>
              </a:rPr>
              <a:t>unveil the revelation of my destiny that the desires of my heart will draw me towards, so l will see your purposes around me</a:t>
            </a:r>
          </a:p>
          <a:p>
            <a:r>
              <a:rPr lang="en-GB" sz="4400" dirty="0">
                <a:effectLst>
                  <a:outerShdw blurRad="38100" dist="38100" dir="2700000" algn="ctr" rotWithShape="0">
                    <a:schemeClr val="tx1"/>
                  </a:outerShdw>
                </a:effectLst>
              </a:rPr>
              <a:t>Father I Surrender my day to align my will Your will. </a:t>
            </a:r>
          </a:p>
          <a:p>
            <a:r>
              <a:rPr lang="en-GB" sz="4400" dirty="0">
                <a:effectLst>
                  <a:outerShdw blurRad="38100" dist="38100" dir="2700000" algn="ctr" rotWithShape="0">
                    <a:schemeClr val="tx1"/>
                  </a:outerShdw>
                </a:effectLst>
              </a:rPr>
              <a:t>I bring this ..... to You now give me specific revelation of anything I need to know. </a:t>
            </a:r>
          </a:p>
          <a:p>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103416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r>
              <a:rPr lang="en-GB" sz="4400" dirty="0">
                <a:effectLst>
                  <a:outerShdw blurRad="38100" dist="38100" dir="2700000" algn="ctr" rotWithShape="0">
                    <a:schemeClr val="tx1"/>
                  </a:outerShdw>
                </a:effectLst>
              </a:rPr>
              <a:t>Focus on being </a:t>
            </a:r>
            <a:r>
              <a:rPr lang="en-GB" sz="4400" dirty="0">
                <a:solidFill>
                  <a:srgbClr val="FFFF00"/>
                </a:solidFill>
                <a:effectLst>
                  <a:outerShdw blurRad="38100" dist="38100" dir="2700000" algn="ctr" rotWithShape="0">
                    <a:schemeClr val="tx1"/>
                  </a:outerShdw>
                </a:effectLst>
              </a:rPr>
              <a:t>in Him</a:t>
            </a:r>
            <a:r>
              <a:rPr lang="en-GB" sz="4400" dirty="0">
                <a:effectLst>
                  <a:outerShdw blurRad="38100" dist="38100" dir="2700000" algn="ctr" rotWithShape="0">
                    <a:schemeClr val="tx1"/>
                  </a:outerShdw>
                </a:effectLst>
              </a:rPr>
              <a:t>, in His name in His authority, seeing from His perspective </a:t>
            </a:r>
          </a:p>
          <a:p>
            <a:r>
              <a:rPr lang="en-GB" sz="4400" dirty="0" err="1">
                <a:effectLst>
                  <a:outerShdw blurRad="38100" dist="38100" dir="2700000" algn="ctr" rotWithShape="0">
                    <a:schemeClr val="tx1"/>
                  </a:outerShdw>
                </a:effectLst>
              </a:rPr>
              <a:t>Yod</a:t>
            </a:r>
            <a:r>
              <a:rPr lang="en-GB" sz="4400" dirty="0">
                <a:effectLst>
                  <a:outerShdw blurRad="38100" dist="38100" dir="2700000" algn="ctr" rotWithShape="0">
                    <a:schemeClr val="tx1"/>
                  </a:outerShdw>
                </a:effectLst>
              </a:rPr>
              <a:t> </a:t>
            </a:r>
            <a:r>
              <a:rPr lang="en-GB" sz="4400" dirty="0" err="1">
                <a:effectLst>
                  <a:outerShdw blurRad="38100" dist="38100" dir="2700000" algn="ctr" rotWithShape="0">
                    <a:schemeClr val="tx1"/>
                  </a:outerShdw>
                </a:effectLst>
              </a:rPr>
              <a:t>Hei</a:t>
            </a:r>
            <a:r>
              <a:rPr lang="en-GB" sz="4400" dirty="0">
                <a:effectLst>
                  <a:outerShdw blurRad="38100" dist="38100" dir="2700000" algn="ctr" rotWithShape="0">
                    <a:schemeClr val="tx1"/>
                  </a:outerShdw>
                </a:effectLst>
              </a:rPr>
              <a:t> Shin </a:t>
            </a:r>
            <a:r>
              <a:rPr lang="en-GB" sz="4400" dirty="0" err="1">
                <a:effectLst>
                  <a:outerShdw blurRad="38100" dist="38100" dir="2700000" algn="ctr" rotWithShape="0">
                    <a:schemeClr val="tx1"/>
                  </a:outerShdw>
                </a:effectLst>
              </a:rPr>
              <a:t>Vav</a:t>
            </a:r>
            <a:r>
              <a:rPr lang="en-GB" sz="4400" dirty="0">
                <a:effectLst>
                  <a:outerShdw blurRad="38100" dist="38100" dir="2700000" algn="ctr" rotWithShape="0">
                    <a:schemeClr val="tx1"/>
                  </a:outerShdw>
                </a:effectLst>
              </a:rPr>
              <a:t> </a:t>
            </a:r>
            <a:r>
              <a:rPr lang="en-GB" sz="4400" dirty="0" err="1">
                <a:effectLst>
                  <a:outerShdw blurRad="38100" dist="38100" dir="2700000" algn="ctr" rotWithShape="0">
                    <a:schemeClr val="tx1"/>
                  </a:outerShdw>
                </a:effectLst>
              </a:rPr>
              <a:t>Hei</a:t>
            </a:r>
            <a:r>
              <a:rPr lang="en-GB" sz="4400" dirty="0">
                <a:effectLst>
                  <a:outerShdw blurRad="38100" dist="38100" dir="2700000" algn="ctr" rotWithShape="0">
                    <a:schemeClr val="tx1"/>
                  </a:outerShdw>
                </a:effectLst>
              </a:rPr>
              <a:t> see yourself in Him.</a:t>
            </a:r>
          </a:p>
          <a:p>
            <a:r>
              <a:rPr lang="en-GB" sz="4400" dirty="0">
                <a:effectLst>
                  <a:outerShdw blurRad="38100" dist="38100" dir="2700000" algn="ctr" rotWithShape="0">
                    <a:schemeClr val="tx1"/>
                  </a:outerShdw>
                </a:effectLst>
              </a:rPr>
              <a:t>Father I choose to step into You, to look out at my day and my circumstances from Your heavenly </a:t>
            </a:r>
            <a:r>
              <a:rPr lang="en-GB" sz="4400" dirty="0" smtClean="0">
                <a:effectLst>
                  <a:outerShdw blurRad="38100" dist="38100" dir="2700000" algn="ctr" rotWithShape="0">
                    <a:schemeClr val="tx1"/>
                  </a:outerShdw>
                </a:effectLst>
              </a:rPr>
              <a:t>perspective.</a:t>
            </a:r>
          </a:p>
          <a:p>
            <a:r>
              <a:rPr lang="en-GB" sz="4400" dirty="0" smtClean="0">
                <a:effectLst>
                  <a:outerShdw blurRad="38100" dist="38100" dir="2700000" algn="ctr" rotWithShape="0">
                    <a:schemeClr val="tx1"/>
                  </a:outerShdw>
                </a:effectLst>
              </a:rPr>
              <a:t>I </a:t>
            </a:r>
            <a:r>
              <a:rPr lang="en-GB" sz="4400" dirty="0">
                <a:effectLst>
                  <a:outerShdw blurRad="38100" dist="38100" dir="2700000" algn="ctr" rotWithShape="0">
                    <a:schemeClr val="tx1"/>
                  </a:outerShdw>
                </a:effectLst>
              </a:rPr>
              <a:t>look out through the Lions' eyes (ox, eagle man) to see things and administer things from the kingly, prophetic, apostolic and priestly function. </a:t>
            </a:r>
          </a:p>
          <a:p>
            <a:pPr marL="0" indent="0">
              <a:buNone/>
            </a:pPr>
            <a:endParaRPr lang="en-GB" sz="4400" dirty="0" smtClean="0">
              <a:effectLst>
                <a:outerShdw blurRad="38100" dist="38100" dir="2700000" algn="ctr" rotWithShape="0">
                  <a:schemeClr val="tx1"/>
                </a:outerShdw>
              </a:effectLst>
            </a:endParaRPr>
          </a:p>
          <a:p>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369723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pPr>
              <a:spcBef>
                <a:spcPts val="1800"/>
              </a:spcBef>
            </a:pPr>
            <a:r>
              <a:rPr lang="en-GB" sz="4800" dirty="0">
                <a:effectLst>
                  <a:outerShdw blurRad="38100" dist="38100" dir="2700000" algn="ctr" rotWithShape="0">
                    <a:schemeClr val="tx1"/>
                  </a:outerShdw>
                </a:effectLst>
              </a:rPr>
              <a:t>Cultivating </a:t>
            </a:r>
            <a:r>
              <a:rPr lang="en-GB" sz="4800" dirty="0">
                <a:solidFill>
                  <a:srgbClr val="FFFF00"/>
                </a:solidFill>
                <a:effectLst>
                  <a:outerShdw blurRad="38100" dist="38100" dir="2700000" algn="ctr" rotWithShape="0">
                    <a:schemeClr val="tx1"/>
                  </a:outerShdw>
                </a:effectLst>
              </a:rPr>
              <a:t>desire</a:t>
            </a:r>
            <a:r>
              <a:rPr lang="en-GB" sz="4800" dirty="0">
                <a:effectLst>
                  <a:outerShdw blurRad="38100" dist="38100" dir="2700000" algn="ctr" rotWithShape="0">
                    <a:schemeClr val="tx1"/>
                  </a:outerShdw>
                </a:effectLst>
              </a:rPr>
              <a:t> in my </a:t>
            </a:r>
            <a:r>
              <a:rPr lang="en-GB" sz="4800" dirty="0" smtClean="0">
                <a:effectLst>
                  <a:outerShdw blurRad="38100" dist="38100" dir="2700000" algn="ctr" rotWithShape="0">
                    <a:schemeClr val="tx1"/>
                  </a:outerShdw>
                </a:effectLst>
              </a:rPr>
              <a:t>heart</a:t>
            </a:r>
          </a:p>
          <a:p>
            <a:pPr>
              <a:spcBef>
                <a:spcPts val="1800"/>
              </a:spcBef>
            </a:pPr>
            <a:r>
              <a:rPr lang="en-GB" sz="4800" dirty="0" smtClean="0">
                <a:effectLst>
                  <a:outerShdw blurRad="38100" dist="38100" dir="2700000" algn="ctr" rotWithShape="0">
                    <a:schemeClr val="tx1"/>
                  </a:outerShdw>
                </a:effectLst>
              </a:rPr>
              <a:t>Brood, incubate it</a:t>
            </a:r>
            <a:endParaRPr lang="en-GB" sz="4800" dirty="0">
              <a:effectLst>
                <a:outerShdw blurRad="38100" dist="38100" dir="2700000" algn="ctr" rotWithShape="0">
                  <a:schemeClr val="tx1"/>
                </a:outerShdw>
              </a:effectLst>
            </a:endParaRPr>
          </a:p>
          <a:p>
            <a:pPr>
              <a:spcBef>
                <a:spcPts val="1800"/>
              </a:spcBef>
            </a:pPr>
            <a:r>
              <a:rPr lang="en-GB" sz="4800" dirty="0">
                <a:effectLst>
                  <a:outerShdw blurRad="38100" dist="38100" dir="2700000" algn="ctr" rotWithShape="0">
                    <a:schemeClr val="tx1"/>
                  </a:outerShdw>
                </a:effectLst>
              </a:rPr>
              <a:t>Father I bring my mountain (</a:t>
            </a:r>
            <a:r>
              <a:rPr lang="en-GB" sz="4800" dirty="0" smtClean="0">
                <a:effectLst>
                  <a:outerShdw blurRad="38100" dist="38100" dir="2700000" algn="ctr" rotWithShape="0">
                    <a:schemeClr val="tx1"/>
                  </a:outerShdw>
                </a:effectLst>
              </a:rPr>
              <a:t>personal, church, </a:t>
            </a:r>
            <a:r>
              <a:rPr lang="en-GB" sz="4800" dirty="0">
                <a:effectLst>
                  <a:outerShdw blurRad="38100" dist="38100" dir="2700000" algn="ctr" rotWithShape="0">
                    <a:schemeClr val="tx1"/>
                  </a:outerShdw>
                </a:effectLst>
              </a:rPr>
              <a:t>a person, </a:t>
            </a:r>
            <a:r>
              <a:rPr lang="en-GB" sz="4800" dirty="0" err="1">
                <a:effectLst>
                  <a:outerShdw blurRad="38100" dist="38100" dir="2700000" algn="ctr" rotWithShape="0">
                    <a:schemeClr val="tx1"/>
                  </a:outerShdw>
                </a:effectLst>
              </a:rPr>
              <a:t>etc</a:t>
            </a:r>
            <a:r>
              <a:rPr lang="en-GB" sz="4800" dirty="0">
                <a:effectLst>
                  <a:outerShdw blurRad="38100" dist="38100" dir="2700000" algn="ctr" rotWithShape="0">
                    <a:schemeClr val="tx1"/>
                  </a:outerShdw>
                </a:effectLst>
              </a:rPr>
              <a:t>) that which l carry within my heart to You. Show me Your perspective</a:t>
            </a:r>
            <a:r>
              <a:rPr lang="en-GB" sz="4800" dirty="0" smtClean="0">
                <a:effectLst>
                  <a:outerShdw blurRad="38100" dist="38100" dir="2700000" algn="ctr" rotWithShape="0">
                    <a:schemeClr val="tx1"/>
                  </a:outerShdw>
                </a:effectLst>
              </a:rPr>
              <a:t>.</a:t>
            </a:r>
          </a:p>
          <a:p>
            <a:pPr>
              <a:spcBef>
                <a:spcPts val="1800"/>
              </a:spcBef>
            </a:pPr>
            <a:r>
              <a:rPr lang="en-GB" sz="4800" dirty="0" smtClean="0">
                <a:effectLst>
                  <a:outerShdw blurRad="38100" dist="38100" dir="2700000" algn="ctr" rotWithShape="0">
                    <a:schemeClr val="tx1"/>
                  </a:outerShdw>
                </a:effectLst>
              </a:rPr>
              <a:t>Carry in our to have authority</a:t>
            </a:r>
            <a:endParaRPr lang="en-GB" sz="4800" dirty="0">
              <a:effectLst>
                <a:outerShdw blurRad="38100" dist="38100" dir="2700000" algn="ctr" rotWithShape="0">
                  <a:schemeClr val="tx1"/>
                </a:outerShdw>
              </a:effectLst>
            </a:endParaRPr>
          </a:p>
          <a:p>
            <a:pPr marL="0" indent="0">
              <a:buNone/>
            </a:pPr>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30255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effectLst>
                  <a:outerShdw blurRad="38100" dist="38100" dir="2700000" algn="ctr" rotWithShape="0">
                    <a:schemeClr val="tx1"/>
                  </a:outerShdw>
                </a:effectLst>
              </a:rPr>
              <a:t>l </a:t>
            </a:r>
            <a:r>
              <a:rPr lang="en-GB" sz="4400" dirty="0">
                <a:effectLst>
                  <a:outerShdw blurRad="38100" dist="38100" dir="2700000" algn="ctr" rotWithShape="0">
                    <a:schemeClr val="tx1"/>
                  </a:outerShdw>
                </a:effectLst>
              </a:rPr>
              <a:t>look back into what was Your desire in eternity. </a:t>
            </a:r>
            <a:endParaRPr lang="en-GB" sz="4400" dirty="0" smtClean="0">
              <a:effectLst>
                <a:outerShdw blurRad="38100" dist="38100" dir="2700000" algn="ctr" rotWithShape="0">
                  <a:schemeClr val="tx1"/>
                </a:outerShdw>
              </a:effectLst>
            </a:endParaRPr>
          </a:p>
          <a:p>
            <a:r>
              <a:rPr lang="en-GB" sz="4400" dirty="0" smtClean="0">
                <a:effectLst>
                  <a:outerShdw blurRad="38100" dist="38100" dir="2700000" algn="ctr" rotWithShape="0">
                    <a:schemeClr val="tx1"/>
                  </a:outerShdw>
                </a:effectLst>
              </a:rPr>
              <a:t>l </a:t>
            </a:r>
            <a:r>
              <a:rPr lang="en-GB" sz="4400" dirty="0">
                <a:effectLst>
                  <a:outerShdw blurRad="38100" dist="38100" dir="2700000" algn="ctr" rotWithShape="0">
                    <a:schemeClr val="tx1"/>
                  </a:outerShdw>
                </a:effectLst>
              </a:rPr>
              <a:t>look back to where there was no sin, show me what l look like and feel </a:t>
            </a:r>
            <a:r>
              <a:rPr lang="en-GB" sz="4400" dirty="0" smtClean="0">
                <a:effectLst>
                  <a:outerShdw blurRad="38100" dist="38100" dir="2700000" algn="ctr" rotWithShape="0">
                    <a:schemeClr val="tx1"/>
                  </a:outerShdw>
                </a:effectLst>
              </a:rPr>
              <a:t>like?</a:t>
            </a:r>
          </a:p>
          <a:p>
            <a:r>
              <a:rPr lang="en-GB" sz="4400" dirty="0" smtClean="0">
                <a:effectLst>
                  <a:outerShdw blurRad="38100" dist="38100" dir="2700000" algn="ctr" rotWithShape="0">
                    <a:schemeClr val="tx1"/>
                  </a:outerShdw>
                </a:effectLst>
              </a:rPr>
              <a:t>Let </a:t>
            </a:r>
            <a:r>
              <a:rPr lang="en-GB" sz="4400" dirty="0">
                <a:effectLst>
                  <a:outerShdw blurRad="38100" dist="38100" dir="2700000" algn="ctr" rotWithShape="0">
                    <a:schemeClr val="tx1"/>
                  </a:outerShdw>
                </a:effectLst>
              </a:rPr>
              <a:t>me see, hear, feel and perceive the vast some of Your thoughts about me</a:t>
            </a:r>
            <a:r>
              <a:rPr lang="en-GB" sz="4400" dirty="0" smtClean="0">
                <a:effectLst>
                  <a:outerShdw blurRad="38100" dist="38100" dir="2700000" algn="ctr" rotWithShape="0">
                    <a:schemeClr val="tx1"/>
                  </a:outerShdw>
                </a:effectLst>
              </a:rPr>
              <a:t>.</a:t>
            </a:r>
          </a:p>
          <a:p>
            <a:r>
              <a:rPr lang="en-GB" sz="4400" dirty="0" smtClean="0">
                <a:effectLst>
                  <a:outerShdw blurRad="38100" dist="38100" dir="2700000" algn="ctr" rotWithShape="0">
                    <a:schemeClr val="tx1"/>
                  </a:outerShdw>
                </a:effectLst>
              </a:rPr>
              <a:t>Do this for each thing you carry in your heart</a:t>
            </a:r>
            <a:endParaRPr lang="en-GB" sz="4400" dirty="0">
              <a:effectLst>
                <a:outerShdw blurRad="38100" dist="38100" dir="2700000" algn="ctr" rotWithShape="0">
                  <a:schemeClr val="tx1"/>
                </a:outerShdw>
              </a:effectLst>
            </a:endParaRPr>
          </a:p>
          <a:p>
            <a:pPr marL="0" indent="0">
              <a:buNone/>
            </a:pPr>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314418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effectLst>
                  <a:outerShdw blurRad="38100" dist="38100" dir="2700000" algn="ctr" rotWithShape="0">
                    <a:schemeClr val="tx1"/>
                  </a:outerShdw>
                </a:effectLst>
              </a:rPr>
              <a:t>Reveal </a:t>
            </a:r>
            <a:r>
              <a:rPr lang="en-GB" sz="4400" dirty="0">
                <a:effectLst>
                  <a:outerShdw blurRad="38100" dist="38100" dir="2700000" algn="ctr" rotWithShape="0">
                    <a:schemeClr val="tx1"/>
                  </a:outerShdw>
                </a:effectLst>
              </a:rPr>
              <a:t>Your desires for me. Reveal what is written on my scroll for today.</a:t>
            </a:r>
          </a:p>
          <a:p>
            <a:r>
              <a:rPr lang="en-GB" sz="4400" dirty="0">
                <a:effectLst>
                  <a:outerShdw blurRad="38100" dist="38100" dir="2700000" algn="ctr" rotWithShape="0">
                    <a:schemeClr val="tx1"/>
                  </a:outerShdw>
                </a:effectLst>
              </a:rPr>
              <a:t>Father I look at </a:t>
            </a:r>
            <a:r>
              <a:rPr lang="en-GB" sz="4400" dirty="0" smtClean="0">
                <a:effectLst>
                  <a:outerShdw blurRad="38100" dist="38100" dir="2700000" algn="ctr" rotWithShape="0">
                    <a:schemeClr val="tx1"/>
                  </a:outerShdw>
                </a:effectLst>
              </a:rPr>
              <a:t>what </a:t>
            </a:r>
            <a:r>
              <a:rPr lang="en-GB" sz="4400" dirty="0">
                <a:solidFill>
                  <a:srgbClr val="FFFF00"/>
                </a:solidFill>
                <a:effectLst>
                  <a:outerShdw blurRad="38100" dist="38100" dir="2700000" algn="ctr" rotWithShape="0">
                    <a:schemeClr val="tx1"/>
                  </a:outerShdw>
                </a:effectLst>
              </a:rPr>
              <a:t>was</a:t>
            </a:r>
            <a:r>
              <a:rPr lang="en-GB" sz="4400" dirty="0">
                <a:effectLst>
                  <a:outerShdw blurRad="38100" dist="38100" dir="2700000" algn="ctr" rotWithShape="0">
                    <a:schemeClr val="tx1"/>
                  </a:outerShdw>
                </a:effectLst>
              </a:rPr>
              <a:t> to manifest that into what it </a:t>
            </a:r>
            <a:r>
              <a:rPr lang="en-GB" sz="4400" dirty="0">
                <a:solidFill>
                  <a:srgbClr val="FFFF00"/>
                </a:solidFill>
                <a:effectLst>
                  <a:outerShdw blurRad="38100" dist="38100" dir="2700000" algn="ctr" rotWithShape="0">
                    <a:schemeClr val="tx1"/>
                  </a:outerShdw>
                </a:effectLst>
              </a:rPr>
              <a:t>is</a:t>
            </a:r>
            <a:r>
              <a:rPr lang="en-GB" sz="4400" dirty="0">
                <a:effectLst>
                  <a:outerShdw blurRad="38100" dist="38100" dir="2700000" algn="ctr" rotWithShape="0">
                    <a:schemeClr val="tx1"/>
                  </a:outerShdw>
                </a:effectLst>
              </a:rPr>
              <a:t> </a:t>
            </a:r>
            <a:r>
              <a:rPr lang="en-GB" sz="4400" dirty="0" smtClean="0">
                <a:effectLst>
                  <a:outerShdw blurRad="38100" dist="38100" dir="2700000" algn="ctr" rotWithShape="0">
                    <a:schemeClr val="tx1"/>
                  </a:outerShdw>
                </a:effectLst>
              </a:rPr>
              <a:t>today to transform what </a:t>
            </a:r>
            <a:r>
              <a:rPr lang="en-GB" sz="4400" dirty="0" smtClean="0">
                <a:solidFill>
                  <a:srgbClr val="FFFF00"/>
                </a:solidFill>
                <a:effectLst>
                  <a:outerShdw blurRad="38100" dist="38100" dir="2700000" algn="ctr" rotWithShape="0">
                    <a:schemeClr val="tx1"/>
                  </a:outerShdw>
                </a:effectLst>
              </a:rPr>
              <a:t>will be</a:t>
            </a:r>
            <a:endParaRPr lang="en-GB" sz="4400" dirty="0">
              <a:solidFill>
                <a:srgbClr val="FFFF00"/>
              </a:solidFill>
              <a:effectLst>
                <a:outerShdw blurRad="38100" dist="38100" dir="2700000" algn="ctr" rotWithShape="0">
                  <a:schemeClr val="tx1"/>
                </a:outerShdw>
              </a:effectLst>
            </a:endParaRPr>
          </a:p>
          <a:p>
            <a:r>
              <a:rPr lang="en-GB" sz="4400" dirty="0">
                <a:effectLst>
                  <a:outerShdw blurRad="38100" dist="38100" dir="2700000" algn="ctr" rotWithShape="0">
                    <a:schemeClr val="tx1"/>
                  </a:outerShdw>
                </a:effectLst>
              </a:rPr>
              <a:t>What does my life .... my mountain  ..... my 7</a:t>
            </a:r>
            <a:r>
              <a:rPr lang="en-GB" sz="4400" dirty="0" smtClean="0">
                <a:effectLst>
                  <a:outerShdw blurRad="38100" dist="38100" dir="2700000" algn="ctr" rotWithShape="0">
                    <a:schemeClr val="tx1"/>
                  </a:outerShdw>
                </a:effectLst>
              </a:rPr>
              <a:t> mountains. </a:t>
            </a:r>
            <a:r>
              <a:rPr lang="en-GB" sz="4400" dirty="0">
                <a:effectLst>
                  <a:outerShdw blurRad="38100" dist="38100" dir="2700000" algn="ctr" rotWithShape="0">
                    <a:schemeClr val="tx1"/>
                  </a:outerShdw>
                </a:effectLst>
              </a:rPr>
              <a:t>... </a:t>
            </a:r>
            <a:r>
              <a:rPr lang="en-GB" sz="4400" dirty="0" smtClean="0">
                <a:effectLst>
                  <a:outerShdw blurRad="38100" dist="38100" dir="2700000" algn="ctr" rotWithShape="0">
                    <a:schemeClr val="tx1"/>
                  </a:outerShdw>
                </a:effectLst>
              </a:rPr>
              <a:t>church </a:t>
            </a:r>
            <a:r>
              <a:rPr lang="en-GB" sz="4400" dirty="0">
                <a:effectLst>
                  <a:outerShdw blurRad="38100" dist="38100" dir="2700000" algn="ctr" rotWithShape="0">
                    <a:schemeClr val="tx1"/>
                  </a:outerShdw>
                </a:effectLst>
              </a:rPr>
              <a:t>.... g</a:t>
            </a:r>
            <a:r>
              <a:rPr lang="en-GB" sz="4400" dirty="0" smtClean="0">
                <a:effectLst>
                  <a:outerShdw blurRad="38100" dist="38100" dir="2700000" algn="ctr" rotWithShape="0">
                    <a:schemeClr val="tx1"/>
                  </a:outerShdw>
                </a:effectLst>
              </a:rPr>
              <a:t>roup …? look </a:t>
            </a:r>
            <a:r>
              <a:rPr lang="en-GB" sz="4400" dirty="0">
                <a:effectLst>
                  <a:outerShdw blurRad="38100" dist="38100" dir="2700000" algn="ctr" rotWithShape="0">
                    <a:schemeClr val="tx1"/>
                  </a:outerShdw>
                </a:effectLst>
              </a:rPr>
              <a:t>like before in the beginning. </a:t>
            </a:r>
            <a:endParaRPr lang="en-GB" sz="4400" dirty="0" smtClean="0">
              <a:effectLst>
                <a:outerShdw blurRad="38100" dist="38100" dir="2700000" algn="ctr" rotWithShape="0">
                  <a:schemeClr val="tx1"/>
                </a:outerShdw>
              </a:effectLst>
            </a:endParaRPr>
          </a:p>
          <a:p>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199319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a:effectLst>
                  <a:outerShdw blurRad="38100" dist="38100" dir="2700000" algn="ctr" rotWithShape="0">
                    <a:schemeClr val="tx1"/>
                  </a:outerShdw>
                </a:effectLst>
              </a:rPr>
              <a:t>Father I choose to receive the revelation of Your heart, Your thoughts into my spirit. As deep calls to deep. </a:t>
            </a:r>
          </a:p>
          <a:p>
            <a:r>
              <a:rPr lang="en-GB" sz="4400" dirty="0">
                <a:effectLst>
                  <a:outerShdw blurRad="38100" dist="38100" dir="2700000" algn="ctr" rotWithShape="0">
                    <a:schemeClr val="tx1"/>
                  </a:outerShdw>
                </a:effectLst>
              </a:rPr>
              <a:t>I choose to brood over my life .... my mountain  ..... freedom mountain. ... Freedom church .... ?  to incubate it in my heart. That my desires will become fulfilled as a tree of life to me.</a:t>
            </a:r>
          </a:p>
          <a:p>
            <a:r>
              <a:rPr lang="en-GB" sz="4400" dirty="0">
                <a:effectLst>
                  <a:outerShdw blurRad="38100" dist="38100" dir="2700000" algn="ctr" rotWithShape="0">
                    <a:schemeClr val="tx1"/>
                  </a:outerShdw>
                </a:effectLst>
              </a:rPr>
              <a:t>Show me what does it looks like, feels like to manifest this today</a:t>
            </a:r>
            <a:r>
              <a:rPr lang="en-GB" sz="4400" dirty="0" smtClean="0">
                <a:effectLst>
                  <a:outerShdw blurRad="38100" dist="38100" dir="2700000" algn="ctr" rotWithShape="0">
                    <a:schemeClr val="tx1"/>
                  </a:outerShdw>
                </a:effectLst>
              </a:rPr>
              <a:t>?</a:t>
            </a:r>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156297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effectLst>
                  <a:outerShdw blurRad="38100" dist="38100" dir="2700000" algn="ctr" rotWithShape="0">
                    <a:schemeClr val="tx1"/>
                  </a:outerShdw>
                </a:effectLst>
              </a:rPr>
              <a:t>I </a:t>
            </a:r>
            <a:r>
              <a:rPr lang="en-GB" sz="4400" dirty="0">
                <a:effectLst>
                  <a:outerShdw blurRad="38100" dist="38100" dir="2700000" algn="ctr" rotWithShape="0">
                    <a:schemeClr val="tx1"/>
                  </a:outerShdw>
                </a:effectLst>
              </a:rPr>
              <a:t>look into the end from the beginning what does the journey look like? Reveal it so I can declare and call it forth</a:t>
            </a:r>
            <a:r>
              <a:rPr lang="en-GB" sz="4400" dirty="0" smtClean="0">
                <a:effectLst>
                  <a:outerShdw blurRad="38100" dist="38100" dir="2700000" algn="ctr" rotWithShape="0">
                    <a:schemeClr val="tx1"/>
                  </a:outerShdw>
                </a:effectLst>
              </a:rPr>
              <a:t>.</a:t>
            </a:r>
          </a:p>
          <a:p>
            <a:r>
              <a:rPr lang="en-GB" sz="4400" dirty="0" smtClean="0">
                <a:effectLst>
                  <a:outerShdw blurRad="38100" dist="38100" dir="2700000" algn="ctr" rotWithShape="0">
                    <a:schemeClr val="tx1"/>
                  </a:outerShdw>
                </a:effectLst>
              </a:rPr>
              <a:t>What does the next year etc. look like from seeing your eternal purpose</a:t>
            </a:r>
            <a:endParaRPr lang="en-GB" sz="4400" dirty="0">
              <a:effectLst>
                <a:outerShdw blurRad="38100" dist="38100" dir="2700000" algn="ctr" rotWithShape="0">
                  <a:schemeClr val="tx1"/>
                </a:outerShdw>
              </a:effectLst>
            </a:endParaRPr>
          </a:p>
          <a:p>
            <a:r>
              <a:rPr lang="en-GB" sz="4400" dirty="0">
                <a:effectLst>
                  <a:outerShdw blurRad="38100" dist="38100" dir="2700000" algn="ctr" rotWithShape="0">
                    <a:schemeClr val="tx1"/>
                  </a:outerShdw>
                </a:effectLst>
              </a:rPr>
              <a:t>My desire is to manifest Your desires in, through and around my life today</a:t>
            </a:r>
            <a:r>
              <a:rPr lang="en-GB" sz="4400" dirty="0" smtClean="0">
                <a:effectLst>
                  <a:outerShdw blurRad="38100" dist="38100" dir="2700000" algn="ctr" rotWithShape="0">
                    <a:schemeClr val="tx1"/>
                  </a:outerShdw>
                </a:effectLst>
              </a:rPr>
              <a:t>.</a:t>
            </a:r>
          </a:p>
          <a:p>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186920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a:effectLst>
                  <a:outerShdw blurRad="38100" dist="38100" dir="2700000" algn="ctr" rotWithShape="0">
                    <a:schemeClr val="tx1"/>
                  </a:outerShdw>
                </a:effectLst>
              </a:rPr>
              <a:t>Receiving a daily mandate</a:t>
            </a:r>
          </a:p>
          <a:p>
            <a:r>
              <a:rPr lang="en-GB" sz="4400" dirty="0">
                <a:effectLst>
                  <a:outerShdw blurRad="38100" dist="38100" dir="2700000" algn="ctr" rotWithShape="0">
                    <a:schemeClr val="tx1"/>
                  </a:outerShdw>
                </a:effectLst>
              </a:rPr>
              <a:t>I open my heart to receive Your mandate for today</a:t>
            </a:r>
          </a:p>
          <a:p>
            <a:r>
              <a:rPr lang="en-GB" sz="4400" dirty="0">
                <a:effectLst>
                  <a:outerShdw blurRad="38100" dist="38100" dir="2700000" algn="ctr" rotWithShape="0">
                    <a:schemeClr val="tx1"/>
                  </a:outerShdw>
                </a:effectLst>
              </a:rPr>
              <a:t>Show me what You are doing today. </a:t>
            </a:r>
          </a:p>
          <a:p>
            <a:r>
              <a:rPr lang="en-GB" sz="4400" dirty="0">
                <a:effectLst>
                  <a:outerShdw blurRad="38100" dist="38100" dir="2700000" algn="ctr" rotWithShape="0">
                    <a:schemeClr val="tx1"/>
                  </a:outerShdw>
                </a:effectLst>
              </a:rPr>
              <a:t>Show me what I am authorised to do today. </a:t>
            </a:r>
          </a:p>
          <a:p>
            <a:r>
              <a:rPr lang="en-GB" sz="4400" dirty="0">
                <a:effectLst>
                  <a:outerShdw blurRad="38100" dist="38100" dir="2700000" algn="ctr" rotWithShape="0">
                    <a:schemeClr val="tx1"/>
                  </a:outerShdw>
                </a:effectLst>
              </a:rPr>
              <a:t>I receive that mandate and take it into my heart I value it cherish it and surrender to it.</a:t>
            </a:r>
          </a:p>
          <a:p>
            <a:pPr marL="0" indent="0">
              <a:buNone/>
            </a:pPr>
            <a:endParaRPr lang="en-GB" sz="4400" dirty="0" smtClean="0">
              <a:effectLst>
                <a:outerShdw blurRad="38100" dist="38100" dir="2700000" algn="ctr" rotWithShape="0">
                  <a:schemeClr val="tx1"/>
                </a:outerShdw>
              </a:effectLst>
            </a:endParaRPr>
          </a:p>
          <a:p>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318093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77500" lnSpcReduction="20000"/>
          </a:bodyPr>
          <a:lstStyle/>
          <a:p>
            <a:pPr>
              <a:lnSpc>
                <a:spcPct val="120000"/>
              </a:lnSpc>
              <a:spcBef>
                <a:spcPts val="600"/>
              </a:spcBef>
            </a:pPr>
            <a:r>
              <a:rPr lang="en-GB" sz="4400" dirty="0">
                <a:effectLst>
                  <a:outerShdw blurRad="38100" dist="38100" dir="2700000" algn="ctr" rotWithShape="0">
                    <a:schemeClr val="tx1"/>
                  </a:outerShdw>
                </a:effectLst>
              </a:rPr>
              <a:t>Administrating your mandate</a:t>
            </a:r>
          </a:p>
          <a:p>
            <a:pPr>
              <a:lnSpc>
                <a:spcPct val="120000"/>
              </a:lnSpc>
              <a:spcBef>
                <a:spcPts val="600"/>
              </a:spcBef>
            </a:pPr>
            <a:r>
              <a:rPr lang="en-GB" sz="4400" dirty="0">
                <a:effectLst>
                  <a:outerShdw blurRad="38100" dist="38100" dir="2700000" algn="ctr" rotWithShape="0">
                    <a:schemeClr val="tx1"/>
                  </a:outerShdw>
                </a:effectLst>
              </a:rPr>
              <a:t>I take Aarons rod the sceptre of my authority and l step onto my mountain throne, my position of authority and kingdom government to administrate my mandate today.</a:t>
            </a:r>
          </a:p>
          <a:p>
            <a:pPr>
              <a:lnSpc>
                <a:spcPct val="120000"/>
              </a:lnSpc>
              <a:spcBef>
                <a:spcPts val="600"/>
              </a:spcBef>
            </a:pPr>
            <a:r>
              <a:rPr lang="en-GB" sz="4400" dirty="0">
                <a:effectLst>
                  <a:outerShdw blurRad="38100" dist="38100" dir="2700000" algn="ctr" rotWithShape="0">
                    <a:schemeClr val="tx1"/>
                  </a:outerShdw>
                </a:effectLst>
              </a:rPr>
              <a:t>l choose to frame my day in accordance with Your will and purpose. </a:t>
            </a:r>
          </a:p>
          <a:p>
            <a:pPr>
              <a:lnSpc>
                <a:spcPct val="120000"/>
              </a:lnSpc>
              <a:spcBef>
                <a:spcPts val="600"/>
              </a:spcBef>
            </a:pPr>
            <a:r>
              <a:rPr lang="en-GB" sz="4400" dirty="0">
                <a:effectLst>
                  <a:outerShdw blurRad="38100" dist="38100" dir="2700000" algn="ctr" rotWithShape="0">
                    <a:schemeClr val="tx1"/>
                  </a:outerShdw>
                </a:effectLst>
              </a:rPr>
              <a:t>I declare blessing and favour around me today. I send out my angels to go before me to prepare and align kingdom connections in accordance with my mandate. Etc. Etc.</a:t>
            </a:r>
          </a:p>
          <a:p>
            <a:pPr marL="0" indent="0">
              <a:buNone/>
            </a:pPr>
            <a:endParaRPr lang="en-GB" sz="4400" dirty="0" smtClean="0">
              <a:effectLst>
                <a:outerShdw blurRad="38100" dist="38100" dir="2700000" algn="ctr" rotWithShape="0">
                  <a:schemeClr val="tx1"/>
                </a:outerShdw>
              </a:effectLst>
            </a:endParaRPr>
          </a:p>
          <a:p>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319146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Deep Calls to Deep</a:t>
            </a:r>
            <a:endParaRPr lang="en-GB" dirty="0">
              <a:solidFill>
                <a:schemeClr val="tx2"/>
              </a:solidFill>
              <a:effectLst>
                <a:outerShdw blurRad="38100" dist="38100" dir="2700000" algn="tl">
                  <a:srgbClr val="000000"/>
                </a:outerShdw>
              </a:effectLst>
            </a:endParaRPr>
          </a:p>
        </p:txBody>
      </p:sp>
      <p:sp>
        <p:nvSpPr>
          <p:cNvPr id="3" name="Content Placeholder 2"/>
          <p:cNvSpPr>
            <a:spLocks noGrp="1"/>
          </p:cNvSpPr>
          <p:nvPr>
            <p:ph idx="1"/>
          </p:nvPr>
        </p:nvSpPr>
        <p:spPr>
          <a:xfrm>
            <a:off x="0" y="1052736"/>
            <a:ext cx="9144000" cy="5805264"/>
          </a:xfrm>
        </p:spPr>
        <p:txBody>
          <a:bodyPr>
            <a:normAutofit fontScale="85000" lnSpcReduction="10000"/>
          </a:bodyPr>
          <a:lstStyle/>
          <a:p>
            <a:pPr>
              <a:lnSpc>
                <a:spcPct val="120000"/>
              </a:lnSpc>
              <a:spcBef>
                <a:spcPts val="600"/>
              </a:spcBef>
            </a:pPr>
            <a:r>
              <a:rPr lang="en-GB" sz="5400" dirty="0" smtClean="0"/>
              <a:t>Yoked to Jesus</a:t>
            </a:r>
          </a:p>
          <a:p>
            <a:pPr>
              <a:lnSpc>
                <a:spcPct val="120000"/>
              </a:lnSpc>
              <a:spcBef>
                <a:spcPts val="600"/>
              </a:spcBef>
            </a:pPr>
            <a:r>
              <a:rPr lang="en-GB" sz="5400" dirty="0" smtClean="0"/>
              <a:t>He sets the direction</a:t>
            </a:r>
          </a:p>
          <a:p>
            <a:pPr>
              <a:lnSpc>
                <a:spcPct val="120000"/>
              </a:lnSpc>
              <a:spcBef>
                <a:spcPts val="600"/>
              </a:spcBef>
            </a:pPr>
            <a:r>
              <a:rPr lang="en-GB" sz="5400" dirty="0" smtClean="0"/>
              <a:t>We go where He goes</a:t>
            </a:r>
          </a:p>
          <a:p>
            <a:pPr>
              <a:lnSpc>
                <a:spcPct val="120000"/>
              </a:lnSpc>
              <a:spcBef>
                <a:spcPts val="600"/>
              </a:spcBef>
            </a:pPr>
            <a:r>
              <a:rPr lang="en-GB" sz="5400" dirty="0" smtClean="0"/>
              <a:t>We may not know where that is just like Abraham – </a:t>
            </a:r>
            <a:r>
              <a:rPr lang="en-GB" sz="5400" dirty="0" smtClean="0"/>
              <a:t>engage heavenly </a:t>
            </a:r>
            <a:r>
              <a:rPr lang="en-GB" sz="5400" dirty="0" smtClean="0"/>
              <a:t>city</a:t>
            </a:r>
            <a:endParaRPr lang="en-GB" sz="5400" dirty="0"/>
          </a:p>
          <a:p>
            <a:pPr>
              <a:lnSpc>
                <a:spcPct val="120000"/>
              </a:lnSpc>
              <a:spcBef>
                <a:spcPts val="600"/>
              </a:spcBef>
            </a:pPr>
            <a:r>
              <a:rPr lang="en-GB" sz="5400" dirty="0" smtClean="0"/>
              <a:t>We have to be prepared to leave the old behind to follow the cloud</a:t>
            </a:r>
          </a:p>
        </p:txBody>
      </p:sp>
    </p:spTree>
    <p:extLst>
      <p:ext uri="{BB962C8B-B14F-4D97-AF65-F5344CB8AC3E}">
        <p14:creationId xmlns:p14="http://schemas.microsoft.com/office/powerpoint/2010/main" val="162341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
        <p:nvSpPr>
          <p:cNvPr id="2" name="Title 1"/>
          <p:cNvSpPr>
            <a:spLocks noGrp="1"/>
          </p:cNvSpPr>
          <p:nvPr>
            <p:ph type="title"/>
          </p:nvPr>
        </p:nvSpPr>
        <p:spPr>
          <a:xfrm>
            <a:off x="467544" y="17161"/>
            <a:ext cx="8229600" cy="708688"/>
          </a:xfrm>
        </p:spPr>
        <p:txBody>
          <a:bodyPr>
            <a:normAutofit fontScale="90000"/>
          </a:bodyPr>
          <a:lstStyle/>
          <a:p>
            <a:r>
              <a:rPr lang="en-GB" b="1" dirty="0">
                <a:ln>
                  <a:solidFill>
                    <a:schemeClr val="tx1"/>
                  </a:solidFill>
                </a:ln>
                <a:solidFill>
                  <a:srgbClr val="FFFF00"/>
                </a:solidFill>
                <a:effectLst>
                  <a:outerShdw blurRad="50800" dist="38100" dir="5400000" algn="ctr" rotWithShape="0">
                    <a:schemeClr val="tx1"/>
                  </a:outerShdw>
                </a:effectLst>
              </a:rPr>
              <a:t>Deep Calls to Deep</a:t>
            </a:r>
          </a:p>
        </p:txBody>
      </p:sp>
      <p:sp>
        <p:nvSpPr>
          <p:cNvPr id="5" name="Title 1"/>
          <p:cNvSpPr txBox="1">
            <a:spLocks/>
          </p:cNvSpPr>
          <p:nvPr/>
        </p:nvSpPr>
        <p:spPr>
          <a:xfrm>
            <a:off x="395536" y="980728"/>
            <a:ext cx="8229600" cy="708688"/>
          </a:xfrm>
          <a:prstGeom prst="rect">
            <a:avLst/>
          </a:prstGeom>
        </p:spPr>
        <p:txBody>
          <a:bodyPr vert="horz" lIns="0" tIns="0" rIns="0" bIns="0" rtlCol="0" anchor="t" anchorCtr="0">
            <a:normAutofit fontScale="900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r>
              <a:rPr lang="en-GB" b="1" dirty="0" smtClean="0">
                <a:ln>
                  <a:solidFill>
                    <a:schemeClr val="tx1"/>
                  </a:solidFill>
                </a:ln>
                <a:effectLst>
                  <a:outerShdw blurRad="38100" dist="38100" dir="2700000" algn="tl">
                    <a:srgbClr val="000000">
                      <a:alpha val="43137"/>
                    </a:srgbClr>
                  </a:outerShdw>
                </a:effectLst>
              </a:rPr>
              <a:t>Freedom Apostolic Resources </a:t>
            </a:r>
            <a:endParaRPr lang="en-GB" b="1" dirty="0">
              <a:ln>
                <a:solidFill>
                  <a:schemeClr val="tx1"/>
                </a:solidFill>
              </a:ln>
              <a:effectLst>
                <a:outerShdw blurRad="38100" dist="38100" dir="2700000" algn="tl">
                  <a:srgbClr val="000000">
                    <a:alpha val="43137"/>
                  </a:srgbClr>
                </a:outerShdw>
              </a:effectLst>
            </a:endParaRPr>
          </a:p>
        </p:txBody>
      </p:sp>
      <p:sp>
        <p:nvSpPr>
          <p:cNvPr id="6" name="Title 1"/>
          <p:cNvSpPr txBox="1">
            <a:spLocks/>
          </p:cNvSpPr>
          <p:nvPr/>
        </p:nvSpPr>
        <p:spPr>
          <a:xfrm>
            <a:off x="517848" y="3429000"/>
            <a:ext cx="8229600" cy="708688"/>
          </a:xfrm>
          <a:prstGeom prst="rect">
            <a:avLst/>
          </a:prstGeom>
        </p:spPr>
        <p:txBody>
          <a:bodyPr vert="horz" lIns="0" tIns="0" rIns="0" bIns="0" rtlCol="0" anchor="t" anchorCtr="0">
            <a:normAutofit fontScale="900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r>
              <a:rPr lang="en-GB" b="1" dirty="0" smtClean="0">
                <a:ln>
                  <a:solidFill>
                    <a:schemeClr val="bg1"/>
                  </a:solidFill>
                </a:ln>
                <a:solidFill>
                  <a:srgbClr val="002060"/>
                </a:solidFill>
                <a:effectLst>
                  <a:outerShdw blurRad="38100" dist="38100" dir="2700000" algn="tl">
                    <a:srgbClr val="000000">
                      <a:alpha val="43137"/>
                    </a:srgbClr>
                  </a:outerShdw>
                </a:effectLst>
              </a:rPr>
              <a:t>www.freedomtrust.org.uk/AR</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
        <p:nvSpPr>
          <p:cNvPr id="7" name="Title 1"/>
          <p:cNvSpPr txBox="1">
            <a:spLocks/>
          </p:cNvSpPr>
          <p:nvPr/>
        </p:nvSpPr>
        <p:spPr>
          <a:xfrm>
            <a:off x="552999" y="4293096"/>
            <a:ext cx="8229600" cy="708688"/>
          </a:xfrm>
          <a:prstGeom prst="rect">
            <a:avLst/>
          </a:prstGeom>
        </p:spPr>
        <p:txBody>
          <a:bodyPr vert="horz" lIns="0" tIns="0" rIns="0" bIns="0" rtlCol="0" anchor="t" anchorCtr="0">
            <a:normAutofit fontScale="825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a:lnSpc>
                <a:spcPct val="110000"/>
              </a:lnSpc>
            </a:pPr>
            <a:r>
              <a:rPr lang="en-GB" b="1" dirty="0" smtClean="0">
                <a:ln>
                  <a:solidFill>
                    <a:schemeClr val="bg1"/>
                  </a:solidFill>
                </a:ln>
                <a:solidFill>
                  <a:srgbClr val="002060"/>
                </a:solidFill>
                <a:effectLst>
                  <a:outerShdw blurRad="38100" dist="38100" dir="2700000" algn="tl">
                    <a:srgbClr val="000000">
                      <a:alpha val="43137"/>
                    </a:srgbClr>
                  </a:outerShdw>
                </a:effectLst>
              </a:rPr>
              <a:t>www.freedomarc.wordpress.com</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
        <p:nvSpPr>
          <p:cNvPr id="9" name="Title 1"/>
          <p:cNvSpPr txBox="1">
            <a:spLocks/>
          </p:cNvSpPr>
          <p:nvPr/>
        </p:nvSpPr>
        <p:spPr>
          <a:xfrm>
            <a:off x="539552" y="5462426"/>
            <a:ext cx="8229600" cy="708688"/>
          </a:xfrm>
          <a:prstGeom prst="rect">
            <a:avLst/>
          </a:prstGeom>
        </p:spPr>
        <p:txBody>
          <a:bodyPr vert="horz" lIns="0" tIns="0" rIns="0" bIns="0" rtlCol="0" anchor="t" anchorCtr="0">
            <a:normAutofit fontScale="90000" lnSpcReduction="2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a:lnSpc>
                <a:spcPct val="110000"/>
              </a:lnSpc>
            </a:pPr>
            <a:r>
              <a:rPr lang="en-GB" b="1" dirty="0" smtClean="0">
                <a:ln>
                  <a:solidFill>
                    <a:schemeClr val="bg1"/>
                  </a:solidFill>
                </a:ln>
                <a:solidFill>
                  <a:srgbClr val="002060"/>
                </a:solidFill>
                <a:effectLst>
                  <a:outerShdw blurRad="38100" dist="38100" dir="2700000" algn="tl">
                    <a:srgbClr val="000000">
                      <a:alpha val="43137"/>
                    </a:srgbClr>
                  </a:outerShdw>
                </a:effectLst>
              </a:rPr>
              <a:t>mike@freedomarc.org</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02907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229600" cy="708688"/>
          </a:xfrm>
        </p:spPr>
        <p:txBody>
          <a:bodyPr>
            <a:noAutofit/>
          </a:bodyPr>
          <a:lstStyle/>
          <a:p>
            <a:r>
              <a:rPr lang="en-GB" dirty="0">
                <a:effectLst>
                  <a:outerShdw blurRad="38100" dist="38100" dir="2700000" algn="tl">
                    <a:srgbClr val="000000">
                      <a:alpha val="43137"/>
                    </a:srgbClr>
                  </a:outerShdw>
                </a:effectLst>
              </a:rPr>
              <a:t>Deep Calls to Deep</a:t>
            </a:r>
          </a:p>
        </p:txBody>
      </p:sp>
      <p:sp>
        <p:nvSpPr>
          <p:cNvPr id="3" name="Content Placeholder 2"/>
          <p:cNvSpPr>
            <a:spLocks noGrp="1"/>
          </p:cNvSpPr>
          <p:nvPr>
            <p:ph idx="1"/>
          </p:nvPr>
        </p:nvSpPr>
        <p:spPr>
          <a:xfrm>
            <a:off x="0" y="980728"/>
            <a:ext cx="9144000" cy="5877272"/>
          </a:xfrm>
        </p:spPr>
        <p:txBody>
          <a:bodyPr lIns="0" tIns="0" rIns="0" bIns="0">
            <a:normAutofit/>
          </a:bodyPr>
          <a:lstStyle/>
          <a:p>
            <a:r>
              <a:rPr lang="en-GB" sz="4400" dirty="0">
                <a:effectLst>
                  <a:outerShdw blurRad="38100" dist="38100" dir="2700000" algn="tl">
                    <a:srgbClr val="000000">
                      <a:alpha val="43137"/>
                    </a:srgbClr>
                  </a:outerShdw>
                </a:effectLst>
              </a:rPr>
              <a:t>Psa 42:7 Deep calls to deep at the sound of Your waterfalls;</a:t>
            </a:r>
            <a:endParaRPr lang="en-GB" sz="4400" dirty="0" smtClean="0">
              <a:effectLst>
                <a:outerShdw blurRad="38100" dist="38100" dir="2700000" algn="tl">
                  <a:srgbClr val="000000">
                    <a:alpha val="43137"/>
                  </a:srgbClr>
                </a:outerShdw>
              </a:effectLst>
            </a:endParaRPr>
          </a:p>
          <a:p>
            <a:r>
              <a:rPr lang="en-GB" sz="4400" dirty="0" smtClean="0">
                <a:effectLst>
                  <a:outerShdw blurRad="38100" dist="38100" dir="2700000" algn="tl">
                    <a:srgbClr val="000000">
                      <a:alpha val="43137"/>
                    </a:srgbClr>
                  </a:outerShdw>
                </a:effectLst>
              </a:rPr>
              <a:t>What is the sound?</a:t>
            </a:r>
          </a:p>
          <a:p>
            <a:r>
              <a:rPr lang="en-GB" sz="4400" dirty="0" smtClean="0">
                <a:effectLst>
                  <a:outerShdw blurRad="38100" dist="38100" dir="2700000" algn="tl">
                    <a:srgbClr val="000000">
                      <a:alpha val="43137"/>
                    </a:srgbClr>
                  </a:outerShdw>
                </a:effectLst>
              </a:rPr>
              <a:t>Where is the waterfall?</a:t>
            </a:r>
          </a:p>
          <a:p>
            <a:r>
              <a:rPr lang="en-GB" sz="4400" dirty="0" smtClean="0">
                <a:effectLst>
                  <a:outerShdw blurRad="38100" dist="38100" dir="2700000" algn="tl">
                    <a:srgbClr val="000000">
                      <a:alpha val="43137"/>
                    </a:srgbClr>
                  </a:outerShdw>
                </a:effectLst>
              </a:rPr>
              <a:t>What is the deep?</a:t>
            </a:r>
          </a:p>
          <a:p>
            <a:r>
              <a:rPr lang="en-GB" sz="4400" dirty="0">
                <a:effectLst>
                  <a:outerShdw blurRad="38100" dist="38100" dir="2700000" algn="tl">
                    <a:srgbClr val="000000">
                      <a:alpha val="43137"/>
                    </a:srgbClr>
                  </a:outerShdw>
                </a:effectLst>
              </a:rPr>
              <a:t>Rev 1:15 His voice was like the sound of many waters.</a:t>
            </a:r>
          </a:p>
        </p:txBody>
      </p:sp>
    </p:spTree>
    <p:extLst>
      <p:ext uri="{BB962C8B-B14F-4D97-AF65-F5344CB8AC3E}">
        <p14:creationId xmlns:p14="http://schemas.microsoft.com/office/powerpoint/2010/main" val="2123776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850709"/>
          </a:xfrm>
        </p:spPr>
        <p:txBody>
          <a:bodyPr/>
          <a:lstStyle/>
          <a:p>
            <a:r>
              <a:rPr lang="en-GB" dirty="0"/>
              <a:t>Deep Calls to Deep</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80728"/>
            <a:ext cx="9144000" cy="5877272"/>
          </a:xfrm>
        </p:spPr>
        <p:txBody>
          <a:bodyPr>
            <a:normAutofit lnSpcReduction="10000"/>
          </a:bodyPr>
          <a:lstStyle/>
          <a:p>
            <a:r>
              <a:rPr lang="en-GB" sz="4400" dirty="0" smtClean="0">
                <a:effectLst>
                  <a:outerShdw blurRad="50800" dist="38100" dir="8100000" algn="tr" rotWithShape="0">
                    <a:prstClr val="black">
                      <a:alpha val="40000"/>
                    </a:prstClr>
                  </a:outerShdw>
                </a:effectLst>
              </a:rPr>
              <a:t>1 </a:t>
            </a:r>
            <a:r>
              <a:rPr lang="en-GB" sz="4400" dirty="0">
                <a:effectLst>
                  <a:outerShdw blurRad="50800" dist="38100" dir="8100000" algn="tr" rotWithShape="0">
                    <a:prstClr val="black">
                      <a:alpha val="40000"/>
                    </a:prstClr>
                  </a:outerShdw>
                </a:effectLst>
              </a:rPr>
              <a:t>Cor 2:9 but just as it is written</a:t>
            </a:r>
            <a:r>
              <a:rPr lang="en-GB" sz="4400" dirty="0" smtClean="0">
                <a:effectLst>
                  <a:outerShdw blurRad="50800" dist="38100" dir="8100000" algn="tr" rotWithShape="0">
                    <a:prstClr val="black">
                      <a:alpha val="40000"/>
                    </a:prstClr>
                  </a:outerShdw>
                </a:effectLst>
              </a:rPr>
              <a:t>, “</a:t>
            </a:r>
            <a:r>
              <a:rPr lang="en-GB" sz="4400" dirty="0">
                <a:effectLst>
                  <a:outerShdw blurRad="50800" dist="38100" dir="8100000" algn="tr" rotWithShape="0">
                    <a:prstClr val="black">
                      <a:alpha val="40000"/>
                    </a:prstClr>
                  </a:outerShdw>
                </a:effectLst>
              </a:rPr>
              <a:t>Things which eye has not seen and ear has not </a:t>
            </a:r>
            <a:r>
              <a:rPr lang="en-GB" sz="4400" dirty="0" smtClean="0">
                <a:effectLst>
                  <a:outerShdw blurRad="50800" dist="38100" dir="8100000" algn="tr" rotWithShape="0">
                    <a:prstClr val="black">
                      <a:alpha val="40000"/>
                    </a:prstClr>
                  </a:outerShdw>
                </a:effectLst>
              </a:rPr>
              <a:t>heard, And </a:t>
            </a:r>
            <a:r>
              <a:rPr lang="en-GB" sz="4400" dirty="0">
                <a:effectLst>
                  <a:outerShdw blurRad="50800" dist="38100" dir="8100000" algn="tr" rotWithShape="0">
                    <a:prstClr val="black">
                      <a:alpha val="40000"/>
                    </a:prstClr>
                  </a:outerShdw>
                </a:effectLst>
              </a:rPr>
              <a:t>which have not entered the heart of </a:t>
            </a:r>
            <a:r>
              <a:rPr lang="en-GB" sz="4400" dirty="0" smtClean="0">
                <a:effectLst>
                  <a:outerShdw blurRad="50800" dist="38100" dir="8100000" algn="tr" rotWithShape="0">
                    <a:prstClr val="black">
                      <a:alpha val="40000"/>
                    </a:prstClr>
                  </a:outerShdw>
                </a:effectLst>
              </a:rPr>
              <a:t>man, All </a:t>
            </a:r>
            <a:r>
              <a:rPr lang="en-GB" sz="4400" dirty="0">
                <a:effectLst>
                  <a:outerShdw blurRad="50800" dist="38100" dir="8100000" algn="tr" rotWithShape="0">
                    <a:prstClr val="black">
                      <a:alpha val="40000"/>
                    </a:prstClr>
                  </a:outerShdw>
                </a:effectLst>
              </a:rPr>
              <a:t>that God has prepared for those who love Him</a:t>
            </a:r>
            <a:r>
              <a:rPr lang="en-GB" sz="4400" dirty="0" smtClean="0">
                <a:effectLst>
                  <a:outerShdw blurRad="50800" dist="38100" dir="8100000" algn="tr" rotWithShape="0">
                    <a:prstClr val="black">
                      <a:alpha val="40000"/>
                    </a:prstClr>
                  </a:outerShdw>
                </a:effectLst>
              </a:rPr>
              <a:t>.” 10 </a:t>
            </a:r>
            <a:r>
              <a:rPr lang="en-GB" sz="4400" dirty="0">
                <a:effectLst>
                  <a:outerShdw blurRad="50800" dist="38100" dir="8100000" algn="tr" rotWithShape="0">
                    <a:prstClr val="black">
                      <a:alpha val="40000"/>
                    </a:prstClr>
                  </a:outerShdw>
                </a:effectLst>
              </a:rPr>
              <a:t>For to us </a:t>
            </a:r>
            <a:r>
              <a:rPr lang="en-GB" sz="4400" dirty="0">
                <a:solidFill>
                  <a:srgbClr val="FFFF00"/>
                </a:solidFill>
                <a:effectLst>
                  <a:outerShdw blurRad="50800" dist="38100" dir="8100000" algn="tr" rotWithShape="0">
                    <a:prstClr val="black">
                      <a:alpha val="40000"/>
                    </a:prstClr>
                  </a:outerShdw>
                </a:effectLst>
              </a:rPr>
              <a:t>God revealed </a:t>
            </a:r>
            <a:r>
              <a:rPr lang="en-GB" sz="4400" dirty="0">
                <a:effectLst>
                  <a:outerShdw blurRad="50800" dist="38100" dir="8100000" algn="tr" rotWithShape="0">
                    <a:prstClr val="black">
                      <a:alpha val="40000"/>
                    </a:prstClr>
                  </a:outerShdw>
                </a:effectLst>
              </a:rPr>
              <a:t>them through the Spirit; for the Spirit searches all things, </a:t>
            </a:r>
            <a:r>
              <a:rPr lang="en-GB" sz="4400" dirty="0">
                <a:solidFill>
                  <a:srgbClr val="FFFF00"/>
                </a:solidFill>
                <a:effectLst>
                  <a:outerShdw blurRad="50800" dist="38100" dir="8100000" algn="tr" rotWithShape="0">
                    <a:prstClr val="black">
                      <a:alpha val="40000"/>
                    </a:prstClr>
                  </a:outerShdw>
                </a:effectLst>
              </a:rPr>
              <a:t>even the depths of God</a:t>
            </a:r>
            <a:r>
              <a:rPr lang="en-GB" sz="4400" dirty="0">
                <a:effectLst>
                  <a:outerShdw blurRad="50800" dist="38100" dir="8100000" algn="tr" rotWithShape="0">
                    <a:prstClr val="black">
                      <a:alpha val="40000"/>
                    </a:prstClr>
                  </a:outerShdw>
                </a:effectLst>
              </a:rPr>
              <a:t>. </a:t>
            </a:r>
            <a:endParaRPr lang="en-GB" sz="4400" dirty="0" smtClean="0">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65998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850709"/>
          </a:xfrm>
        </p:spPr>
        <p:txBody>
          <a:bodyPr/>
          <a:lstStyle/>
          <a:p>
            <a:r>
              <a:rPr lang="en-GB" dirty="0"/>
              <a:t>Deep Calls to Deep</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80728"/>
            <a:ext cx="9144000" cy="5877272"/>
          </a:xfrm>
        </p:spPr>
        <p:txBody>
          <a:bodyPr>
            <a:normAutofit lnSpcReduction="10000"/>
          </a:bodyPr>
          <a:lstStyle/>
          <a:p>
            <a:r>
              <a:rPr lang="en-GB" sz="4400" dirty="0" smtClean="0">
                <a:effectLst>
                  <a:outerShdw blurRad="50800" dist="38100" dir="8100000" algn="tr" rotWithShape="0">
                    <a:prstClr val="black">
                      <a:alpha val="40000"/>
                    </a:prstClr>
                  </a:outerShdw>
                </a:effectLst>
              </a:rPr>
              <a:t>1 </a:t>
            </a:r>
            <a:r>
              <a:rPr lang="en-GB" sz="4400" dirty="0">
                <a:effectLst>
                  <a:outerShdw blurRad="50800" dist="38100" dir="8100000" algn="tr" rotWithShape="0">
                    <a:prstClr val="black">
                      <a:alpha val="40000"/>
                    </a:prstClr>
                  </a:outerShdw>
                </a:effectLst>
              </a:rPr>
              <a:t>Cor </a:t>
            </a:r>
            <a:r>
              <a:rPr lang="en-GB" sz="4400" dirty="0" smtClean="0">
                <a:effectLst>
                  <a:outerShdw blurRad="50800" dist="38100" dir="8100000" algn="tr" rotWithShape="0">
                    <a:prstClr val="black">
                      <a:alpha val="40000"/>
                    </a:prstClr>
                  </a:outerShdw>
                </a:effectLst>
              </a:rPr>
              <a:t>2:11 For </a:t>
            </a:r>
            <a:r>
              <a:rPr lang="en-GB" sz="4400" dirty="0">
                <a:effectLst>
                  <a:outerShdw blurRad="50800" dist="38100" dir="8100000" algn="tr" rotWithShape="0">
                    <a:prstClr val="black">
                      <a:alpha val="40000"/>
                    </a:prstClr>
                  </a:outerShdw>
                </a:effectLst>
              </a:rPr>
              <a:t>who among men knows the thoughts of a man except the spirit of the man which is in him? Even so the thoughts of God no one knows except the Spirit of God. 12 Now we have received, not the spirit of the world, but the Spirit who is from God, so </a:t>
            </a:r>
            <a:r>
              <a:rPr lang="en-GB" sz="4400" dirty="0">
                <a:solidFill>
                  <a:srgbClr val="FFFF00"/>
                </a:solidFill>
                <a:effectLst>
                  <a:outerShdw blurRad="50800" dist="38100" dir="8100000" algn="tr" rotWithShape="0">
                    <a:prstClr val="black">
                      <a:alpha val="40000"/>
                    </a:prstClr>
                  </a:outerShdw>
                </a:effectLst>
              </a:rPr>
              <a:t>that we may know the things freely given to us by God</a:t>
            </a:r>
            <a:r>
              <a:rPr lang="en-GB" sz="4400" dirty="0">
                <a:effectLst>
                  <a:outerShdw blurRad="50800" dist="38100" dir="8100000" algn="tr" rotWithShape="0">
                    <a:prstClr val="black">
                      <a:alpha val="40000"/>
                    </a:prstClr>
                  </a:outerShdw>
                </a:effectLst>
              </a:rPr>
              <a:t>,</a:t>
            </a:r>
            <a:endParaRPr lang="en-GB" sz="4400" dirty="0" smtClean="0">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357951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850709"/>
          </a:xfrm>
        </p:spPr>
        <p:txBody>
          <a:bodyPr/>
          <a:lstStyle/>
          <a:p>
            <a:r>
              <a:rPr lang="en-GB" dirty="0"/>
              <a:t>Deep Calls to Deep</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80728"/>
            <a:ext cx="9144000" cy="5877272"/>
          </a:xfrm>
        </p:spPr>
        <p:txBody>
          <a:bodyPr>
            <a:normAutofit/>
          </a:bodyPr>
          <a:lstStyle/>
          <a:p>
            <a:r>
              <a:rPr lang="en-GB" sz="4400" dirty="0" smtClean="0">
                <a:effectLst>
                  <a:outerShdw blurRad="50800" dist="38100" dir="8100000" algn="tr" rotWithShape="0">
                    <a:prstClr val="black">
                      <a:alpha val="40000"/>
                    </a:prstClr>
                  </a:outerShdw>
                </a:effectLst>
              </a:rPr>
              <a:t>This sound, has a vibration, </a:t>
            </a:r>
            <a:r>
              <a:rPr lang="en-GB" sz="4400" dirty="0">
                <a:effectLst>
                  <a:outerShdw blurRad="50800" dist="38100" dir="8100000" algn="tr" rotWithShape="0">
                    <a:prstClr val="black">
                      <a:alpha val="40000"/>
                    </a:prstClr>
                  </a:outerShdw>
                </a:effectLst>
              </a:rPr>
              <a:t>a </a:t>
            </a:r>
            <a:r>
              <a:rPr lang="en-GB" sz="4400" dirty="0" smtClean="0">
                <a:effectLst>
                  <a:outerShdw blurRad="50800" dist="38100" dir="8100000" algn="tr" rotWithShape="0">
                    <a:prstClr val="black">
                      <a:alpha val="40000"/>
                    </a:prstClr>
                  </a:outerShdw>
                </a:effectLst>
              </a:rPr>
              <a:t>frequency, a symbol </a:t>
            </a:r>
            <a:r>
              <a:rPr lang="en-GB" sz="4400" dirty="0">
                <a:effectLst>
                  <a:outerShdw blurRad="50800" dist="38100" dir="8100000" algn="tr" rotWithShape="0">
                    <a:prstClr val="black">
                      <a:alpha val="40000"/>
                    </a:prstClr>
                  </a:outerShdw>
                </a:effectLst>
              </a:rPr>
              <a:t>and </a:t>
            </a:r>
            <a:r>
              <a:rPr lang="en-GB" sz="4400" dirty="0" smtClean="0">
                <a:effectLst>
                  <a:outerShdw blurRad="50800" dist="38100" dir="8100000" algn="tr" rotWithShape="0">
                    <a:prstClr val="black">
                      <a:alpha val="40000"/>
                    </a:prstClr>
                  </a:outerShdw>
                </a:effectLst>
              </a:rPr>
              <a:t>a formula </a:t>
            </a:r>
            <a:r>
              <a:rPr lang="en-GB" sz="4400" dirty="0">
                <a:effectLst>
                  <a:outerShdw blurRad="50800" dist="38100" dir="8100000" algn="tr" rotWithShape="0">
                    <a:prstClr val="black">
                      <a:alpha val="40000"/>
                    </a:prstClr>
                  </a:outerShdw>
                </a:effectLst>
              </a:rPr>
              <a:t>it </a:t>
            </a:r>
            <a:r>
              <a:rPr lang="en-GB" sz="4400" dirty="0" smtClean="0">
                <a:effectLst>
                  <a:outerShdw blurRad="50800" dist="38100" dir="8100000" algn="tr" rotWithShape="0">
                    <a:prstClr val="black">
                      <a:alpha val="40000"/>
                    </a:prstClr>
                  </a:outerShdw>
                </a:effectLst>
              </a:rPr>
              <a:t>has colour and fragrance and is being released from heaven</a:t>
            </a:r>
          </a:p>
          <a:p>
            <a:r>
              <a:rPr lang="en-GB" sz="4400" dirty="0" smtClean="0">
                <a:effectLst>
                  <a:outerShdw blurRad="50800" dist="38100" dir="8100000" algn="tr" rotWithShape="0">
                    <a:prstClr val="black">
                      <a:alpha val="40000"/>
                    </a:prstClr>
                  </a:outerShdw>
                </a:effectLst>
              </a:rPr>
              <a:t>This sound is drawing people to their heavenly home into new heavenly alignments into new levels of heavenly authority</a:t>
            </a:r>
          </a:p>
        </p:txBody>
      </p:sp>
    </p:spTree>
    <p:extLst>
      <p:ext uri="{BB962C8B-B14F-4D97-AF65-F5344CB8AC3E}">
        <p14:creationId xmlns:p14="http://schemas.microsoft.com/office/powerpoint/2010/main" val="215991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552967"/>
            <a:ext cx="7603565" cy="3384376"/>
          </a:xfrm>
          <a:prstGeom prst="rect">
            <a:avLst/>
          </a:prstGeom>
        </p:spPr>
      </p:pic>
    </p:spTree>
    <p:extLst>
      <p:ext uri="{BB962C8B-B14F-4D97-AF65-F5344CB8AC3E}">
        <p14:creationId xmlns:p14="http://schemas.microsoft.com/office/powerpoint/2010/main" val="3651571715"/>
      </p:ext>
    </p:extLst>
  </p:cSld>
  <p:clrMapOvr>
    <a:masterClrMapping/>
  </p:clrMapOvr>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Theme1">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ransformation 2012 19">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heme1">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52968</TotalTime>
  <Words>1634</Words>
  <Application>Microsoft Office PowerPoint</Application>
  <PresentationFormat>On-screen Show (4:3)</PresentationFormat>
  <Paragraphs>172</Paragraphs>
  <Slides>40</Slides>
  <Notes>5</Notes>
  <HiddenSlides>1</HiddenSlides>
  <MMClips>3</MMClips>
  <ScaleCrop>false</ScaleCrop>
  <HeadingPairs>
    <vt:vector size="4" baseType="variant">
      <vt:variant>
        <vt:lpstr>Theme</vt:lpstr>
      </vt:variant>
      <vt:variant>
        <vt:i4>4</vt:i4>
      </vt:variant>
      <vt:variant>
        <vt:lpstr>Slide Titles</vt:lpstr>
      </vt:variant>
      <vt:variant>
        <vt:i4>40</vt:i4>
      </vt:variant>
    </vt:vector>
  </HeadingPairs>
  <TitlesOfParts>
    <vt:vector size="44" baseType="lpstr">
      <vt:lpstr>Theme1</vt:lpstr>
      <vt:lpstr>1_Transformation 2012 19</vt:lpstr>
      <vt:lpstr>Office Theme</vt:lpstr>
      <vt:lpstr>1_Theme1</vt:lpstr>
      <vt:lpstr>Deep Calls to Deep</vt:lpstr>
      <vt:lpstr>Deep Calls to Deep</vt:lpstr>
      <vt:lpstr>Deep Calls to Deep</vt:lpstr>
      <vt:lpstr>Deep Calls to Deep</vt:lpstr>
      <vt:lpstr>Deep Calls to Deep</vt:lpstr>
      <vt:lpstr>Deep Calls to Deep</vt:lpstr>
      <vt:lpstr>Deep Calls to Deep</vt:lpstr>
      <vt:lpstr>Deep Calls to Deep</vt:lpstr>
      <vt:lpstr>PowerPoint Presentation</vt:lpstr>
      <vt:lpstr>Deep Calls to Deep</vt:lpstr>
      <vt:lpstr>Deep Calls to Deep</vt:lpstr>
      <vt:lpstr>Deep Calls to Deep</vt:lpstr>
      <vt:lpstr>Deep Calls to Deep</vt:lpstr>
      <vt:lpstr>Deep Calls to Deep</vt:lpstr>
      <vt:lpstr>Deep Calls to Deep</vt:lpstr>
      <vt:lpstr>Deep Calls to Deep</vt:lpstr>
      <vt:lpstr>PowerPoint Presentation</vt:lpstr>
      <vt:lpstr>Deep Calls to Deep</vt:lpstr>
      <vt:lpstr>PowerPoint Presentation</vt:lpstr>
      <vt:lpstr>PowerPoint Presentation</vt:lpstr>
      <vt:lpstr>Deep Calls to Deep</vt:lpstr>
      <vt:lpstr>Deep Calls to Deep</vt:lpstr>
      <vt:lpstr>PowerPoint Presentation</vt:lpstr>
      <vt:lpstr>PowerPoint Presentation</vt:lpstr>
      <vt:lpstr>PowerPoint Presentation</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Parsons</dc:creator>
  <cp:lastModifiedBy>Mike Parsons</cp:lastModifiedBy>
  <cp:revision>271</cp:revision>
  <dcterms:created xsi:type="dcterms:W3CDTF">2013-12-09T14:36:16Z</dcterms:created>
  <dcterms:modified xsi:type="dcterms:W3CDTF">2014-08-10T13:54:36Z</dcterms:modified>
</cp:coreProperties>
</file>