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10" r:id="rId3"/>
  </p:sldMasterIdLst>
  <p:notesMasterIdLst>
    <p:notesMasterId r:id="rId34"/>
  </p:notesMasterIdLst>
  <p:sldIdLst>
    <p:sldId id="971" r:id="rId4"/>
    <p:sldId id="948" r:id="rId5"/>
    <p:sldId id="967" r:id="rId6"/>
    <p:sldId id="984" r:id="rId7"/>
    <p:sldId id="985" r:id="rId8"/>
    <p:sldId id="987" r:id="rId9"/>
    <p:sldId id="986" r:id="rId10"/>
    <p:sldId id="989" r:id="rId11"/>
    <p:sldId id="988" r:id="rId12"/>
    <p:sldId id="990" r:id="rId13"/>
    <p:sldId id="993" r:id="rId14"/>
    <p:sldId id="992" r:id="rId15"/>
    <p:sldId id="958" r:id="rId16"/>
    <p:sldId id="959" r:id="rId17"/>
    <p:sldId id="960" r:id="rId18"/>
    <p:sldId id="962" r:id="rId19"/>
    <p:sldId id="966" r:id="rId20"/>
    <p:sldId id="965" r:id="rId21"/>
    <p:sldId id="952" r:id="rId22"/>
    <p:sldId id="957" r:id="rId23"/>
    <p:sldId id="972" r:id="rId24"/>
    <p:sldId id="974" r:id="rId25"/>
    <p:sldId id="979" r:id="rId26"/>
    <p:sldId id="975" r:id="rId27"/>
    <p:sldId id="978" r:id="rId28"/>
    <p:sldId id="982" r:id="rId29"/>
    <p:sldId id="983" r:id="rId30"/>
    <p:sldId id="981" r:id="rId31"/>
    <p:sldId id="976" r:id="rId32"/>
    <p:sldId id="99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595370-A736-4B65-AE93-F2745C763627}">
          <p14:sldIdLst/>
        </p14:section>
        <p14:section name="Untitled Section" id="{A3F16772-4661-4E18-AE54-A8E6F14FEA0F}">
          <p14:sldIdLst>
            <p14:sldId id="971"/>
            <p14:sldId id="948"/>
            <p14:sldId id="967"/>
            <p14:sldId id="984"/>
            <p14:sldId id="985"/>
            <p14:sldId id="987"/>
            <p14:sldId id="986"/>
            <p14:sldId id="989"/>
            <p14:sldId id="988"/>
            <p14:sldId id="990"/>
            <p14:sldId id="993"/>
            <p14:sldId id="992"/>
            <p14:sldId id="958"/>
            <p14:sldId id="959"/>
            <p14:sldId id="960"/>
            <p14:sldId id="962"/>
            <p14:sldId id="966"/>
            <p14:sldId id="965"/>
            <p14:sldId id="952"/>
            <p14:sldId id="957"/>
            <p14:sldId id="972"/>
            <p14:sldId id="974"/>
            <p14:sldId id="979"/>
            <p14:sldId id="975"/>
            <p14:sldId id="978"/>
            <p14:sldId id="982"/>
            <p14:sldId id="983"/>
            <p14:sldId id="981"/>
            <p14:sldId id="976"/>
            <p14:sldId id="9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97D"/>
    <a:srgbClr val="655E3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6" autoAdjust="0"/>
    <p:restoredTop sz="94660"/>
  </p:normalViewPr>
  <p:slideViewPr>
    <p:cSldViewPr>
      <p:cViewPr varScale="1">
        <p:scale>
          <a:sx n="74" d="100"/>
          <a:sy n="74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4EF2E-F8A3-4D5C-A2AD-A94570C26DF3}" type="datetimeFigureOut">
              <a:rPr lang="en-GB" smtClean="0"/>
              <a:t>15/06/2014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AEB1E-4FB3-4F42-9B19-5A5A4C92E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797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278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940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43914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6/15/2014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37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6/15/2014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56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51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22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19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93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8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4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7" y="58011"/>
            <a:ext cx="8784976" cy="994123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12767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5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49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80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53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04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00000"/>
                </a:solidFill>
              </a:rPr>
              <a:pPr/>
              <a:t>6/15/2014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2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7" y="58011"/>
            <a:ext cx="8784976" cy="994123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00000"/>
                </a:solidFill>
              </a:rPr>
              <a:pPr/>
              <a:t>6/15/2014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43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00000"/>
                </a:solidFill>
              </a:rPr>
              <a:pPr/>
              <a:t>6/15/2014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94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00000"/>
                </a:solidFill>
              </a:rPr>
              <a:pPr/>
              <a:t>6/15/2014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6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00000"/>
                </a:solidFill>
              </a:rPr>
              <a:pPr/>
              <a:t>6/15/2014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7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727532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00000"/>
                </a:solidFill>
              </a:rPr>
              <a:pPr/>
              <a:t>6/15/2014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8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00000"/>
                </a:solidFill>
              </a:rPr>
              <a:pPr/>
              <a:t>6/15/2014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251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00000"/>
                </a:solidFill>
              </a:rPr>
              <a:pPr/>
              <a:t>6/15/2014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78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00000"/>
                </a:solidFill>
              </a:rPr>
              <a:pPr/>
              <a:t>6/15/2014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15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00000"/>
                </a:solidFill>
              </a:rPr>
              <a:pPr/>
              <a:t>6/15/2014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21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00000"/>
                </a:solidFill>
              </a:rPr>
              <a:pPr/>
              <a:t>6/15/2014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12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00000"/>
                </a:solidFill>
              </a:rPr>
              <a:pPr/>
              <a:t>6/15/2014</a:t>
            </a:fld>
            <a:endParaRPr lang="en-US">
              <a:solidFill>
                <a:srgbClr val="000000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40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00000"/>
                </a:solidFill>
              </a:rPr>
              <a:pPr/>
              <a:t>6/15/2014</a:t>
            </a:fld>
            <a:endParaRPr lang="en-US">
              <a:solidFill>
                <a:srgbClr val="000000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0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2504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4933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4371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1233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433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9446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388" y="46136"/>
            <a:ext cx="8784976" cy="99412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96752"/>
            <a:ext cx="9144000" cy="5661248"/>
          </a:xfrm>
          <a:prstGeom prst="rect">
            <a:avLst/>
          </a:prstGeom>
        </p:spPr>
        <p:txBody>
          <a:bodyPr vert="horz" lIns="7200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77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ct val="20000"/>
        </a:spcBef>
        <a:buClr>
          <a:srgbClr val="FFFF00"/>
        </a:buClr>
        <a:buSzPct val="120000"/>
        <a:buFont typeface="Arial" pitchFamily="34" charset="0"/>
        <a:buChar char="•"/>
        <a:defRPr sz="4000" kern="120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388" y="46136"/>
            <a:ext cx="8784976" cy="99412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96752"/>
            <a:ext cx="9144000" cy="5661248"/>
          </a:xfrm>
          <a:prstGeom prst="rect">
            <a:avLst/>
          </a:prstGeom>
        </p:spPr>
        <p:txBody>
          <a:bodyPr vert="horz" lIns="7200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24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ct val="20000"/>
        </a:spcBef>
        <a:buClr>
          <a:srgbClr val="FFFF00"/>
        </a:buClr>
        <a:buSzPct val="120000"/>
        <a:buFont typeface="Arial" pitchFamily="34" charset="0"/>
        <a:buChar char="•"/>
        <a:defRPr sz="4000" kern="120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6.t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6.tif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5.png"/><Relationship Id="rId4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7" y="58011"/>
            <a:ext cx="8784976" cy="922717"/>
          </a:xfrm>
        </p:spPr>
        <p:txBody>
          <a:bodyPr>
            <a:norm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Base Camp 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92500"/>
          </a:bodyPr>
          <a:lstStyle/>
          <a:p>
            <a:r>
              <a:rPr lang="en-GB" sz="4800" dirty="0" smtClean="0"/>
              <a:t>We are going on a journey or an adventure together - systematic way</a:t>
            </a:r>
          </a:p>
          <a:p>
            <a:r>
              <a:rPr lang="en-GB" sz="4800" dirty="0" smtClean="0"/>
              <a:t>Journey of discovering how to engage the spiritual realms</a:t>
            </a:r>
          </a:p>
          <a:p>
            <a:r>
              <a:rPr lang="en-GB" sz="4800" dirty="0" smtClean="0"/>
              <a:t>Discovering the realms within us, around us and the heavenly realms</a:t>
            </a:r>
          </a:p>
          <a:p>
            <a:r>
              <a:rPr lang="en-GB" sz="4800" dirty="0" smtClean="0"/>
              <a:t>There are 2 main pathways that we are going to follow</a:t>
            </a:r>
          </a:p>
        </p:txBody>
      </p:sp>
    </p:spTree>
    <p:extLst>
      <p:ext uri="{BB962C8B-B14F-4D97-AF65-F5344CB8AC3E}">
        <p14:creationId xmlns:p14="http://schemas.microsoft.com/office/powerpoint/2010/main" val="14757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7" y="58011"/>
            <a:ext cx="8784976" cy="922717"/>
          </a:xfrm>
        </p:spPr>
        <p:txBody>
          <a:bodyPr>
            <a:norm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Base Camp 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 lnSpcReduction="10000"/>
          </a:bodyPr>
          <a:lstStyle/>
          <a:p>
            <a:r>
              <a:rPr lang="en-GB" sz="5200" dirty="0"/>
              <a:t>Psalm 24:7 Lift up your </a:t>
            </a:r>
            <a:r>
              <a:rPr lang="en-GB" sz="5200" dirty="0">
                <a:solidFill>
                  <a:srgbClr val="FFFF00"/>
                </a:solidFill>
              </a:rPr>
              <a:t>heads</a:t>
            </a:r>
            <a:r>
              <a:rPr lang="en-GB" sz="5200" dirty="0"/>
              <a:t>, O </a:t>
            </a:r>
            <a:r>
              <a:rPr lang="en-GB" sz="5200" dirty="0" smtClean="0">
                <a:solidFill>
                  <a:srgbClr val="FFFF00"/>
                </a:solidFill>
              </a:rPr>
              <a:t>gates</a:t>
            </a:r>
            <a:r>
              <a:rPr lang="en-GB" sz="5200" dirty="0" smtClean="0"/>
              <a:t>, And </a:t>
            </a:r>
            <a:r>
              <a:rPr lang="en-GB" sz="5200" dirty="0"/>
              <a:t>be lifted up, O </a:t>
            </a:r>
            <a:r>
              <a:rPr lang="en-GB" sz="5200" dirty="0">
                <a:solidFill>
                  <a:srgbClr val="FFFF00"/>
                </a:solidFill>
              </a:rPr>
              <a:t>ancient </a:t>
            </a:r>
            <a:r>
              <a:rPr lang="en-GB" sz="5200" dirty="0" smtClean="0">
                <a:solidFill>
                  <a:srgbClr val="FFFF00"/>
                </a:solidFill>
              </a:rPr>
              <a:t>doors</a:t>
            </a:r>
            <a:r>
              <a:rPr lang="en-GB" sz="5200" dirty="0" smtClean="0"/>
              <a:t>, That </a:t>
            </a:r>
            <a:r>
              <a:rPr lang="en-GB" sz="5200" dirty="0"/>
              <a:t>the King of glory may come in</a:t>
            </a:r>
            <a:r>
              <a:rPr lang="en-GB" sz="5200" dirty="0" smtClean="0"/>
              <a:t>!</a:t>
            </a:r>
          </a:p>
          <a:p>
            <a:r>
              <a:rPr lang="en-GB" sz="5200" dirty="0" smtClean="0"/>
              <a:t>You are to be lifted up to higher levels of authority to become gates of heaven and administer everlasting doors</a:t>
            </a:r>
          </a:p>
        </p:txBody>
      </p:sp>
    </p:spTree>
    <p:extLst>
      <p:ext uri="{BB962C8B-B14F-4D97-AF65-F5344CB8AC3E}">
        <p14:creationId xmlns:p14="http://schemas.microsoft.com/office/powerpoint/2010/main" val="73138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7" y="58011"/>
            <a:ext cx="8784976" cy="922717"/>
          </a:xfrm>
        </p:spPr>
        <p:txBody>
          <a:bodyPr>
            <a:norm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Base Camp 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lnSpcReduction="10000"/>
          </a:bodyPr>
          <a:lstStyle/>
          <a:p>
            <a:r>
              <a:rPr lang="en-GB" sz="5200" dirty="0" err="1" smtClean="0"/>
              <a:t>Zech</a:t>
            </a:r>
            <a:r>
              <a:rPr lang="en-GB" sz="5200" dirty="0"/>
              <a:t> 3: 7 “Thus says the Lord of hosts, ‘If you will </a:t>
            </a:r>
            <a:r>
              <a:rPr lang="en-GB" sz="5200" dirty="0">
                <a:solidFill>
                  <a:srgbClr val="FFFF00"/>
                </a:solidFill>
              </a:rPr>
              <a:t>walk in My ways</a:t>
            </a:r>
            <a:r>
              <a:rPr lang="en-GB" sz="5200" dirty="0"/>
              <a:t> and if you will </a:t>
            </a:r>
            <a:r>
              <a:rPr lang="en-GB" sz="5200" dirty="0">
                <a:solidFill>
                  <a:srgbClr val="FFFF00"/>
                </a:solidFill>
              </a:rPr>
              <a:t>perform My service</a:t>
            </a:r>
            <a:r>
              <a:rPr lang="en-GB" sz="5200" dirty="0"/>
              <a:t>, then you will also </a:t>
            </a:r>
            <a:r>
              <a:rPr lang="en-GB" sz="5200" dirty="0">
                <a:solidFill>
                  <a:srgbClr val="FFFF00"/>
                </a:solidFill>
              </a:rPr>
              <a:t>govern My house </a:t>
            </a:r>
            <a:r>
              <a:rPr lang="en-GB" sz="5200" dirty="0"/>
              <a:t>and also have </a:t>
            </a:r>
            <a:r>
              <a:rPr lang="en-GB" sz="5200" dirty="0">
                <a:solidFill>
                  <a:srgbClr val="FFFF00"/>
                </a:solidFill>
              </a:rPr>
              <a:t>charge of My courts</a:t>
            </a:r>
            <a:r>
              <a:rPr lang="en-GB" sz="5200" dirty="0"/>
              <a:t>, and I will grant you </a:t>
            </a:r>
            <a:r>
              <a:rPr lang="en-GB" sz="5200" dirty="0">
                <a:solidFill>
                  <a:srgbClr val="FFFF00"/>
                </a:solidFill>
              </a:rPr>
              <a:t>free access </a:t>
            </a:r>
            <a:r>
              <a:rPr lang="en-GB" sz="5200" dirty="0"/>
              <a:t>among these who are standing here.</a:t>
            </a:r>
            <a:endParaRPr lang="en-GB" sz="5200" dirty="0" smtClean="0"/>
          </a:p>
        </p:txBody>
      </p:sp>
    </p:spTree>
    <p:extLst>
      <p:ext uri="{BB962C8B-B14F-4D97-AF65-F5344CB8AC3E}">
        <p14:creationId xmlns:p14="http://schemas.microsoft.com/office/powerpoint/2010/main" val="31270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7" y="58011"/>
            <a:ext cx="8784976" cy="922717"/>
          </a:xfrm>
        </p:spPr>
        <p:txBody>
          <a:bodyPr>
            <a:norm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Base Camp 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 lnSpcReduction="10000"/>
          </a:bodyPr>
          <a:lstStyle/>
          <a:p>
            <a:r>
              <a:rPr lang="en-GB" sz="5200" dirty="0"/>
              <a:t>Follow the map </a:t>
            </a:r>
            <a:r>
              <a:rPr lang="en-GB" sz="5200" dirty="0" smtClean="0"/>
              <a:t>to engage </a:t>
            </a:r>
            <a:r>
              <a:rPr lang="en-GB" sz="5200" dirty="0"/>
              <a:t>this pathway</a:t>
            </a:r>
          </a:p>
          <a:p>
            <a:r>
              <a:rPr lang="en-GB" sz="5200" dirty="0"/>
              <a:t>Learn the protocols of kingdom </a:t>
            </a:r>
            <a:r>
              <a:rPr lang="en-GB" sz="5200" dirty="0" smtClean="0"/>
              <a:t>rulership</a:t>
            </a:r>
          </a:p>
          <a:p>
            <a:r>
              <a:rPr lang="en-GB" sz="5200" dirty="0" smtClean="0"/>
              <a:t>So it becomes each of our pathways</a:t>
            </a:r>
          </a:p>
          <a:p>
            <a:r>
              <a:rPr lang="en-GB" sz="5200" dirty="0" smtClean="0"/>
              <a:t>We take our responsibility as Lords, Kings, Sons</a:t>
            </a:r>
            <a:endParaRPr lang="en-GB" sz="5200" dirty="0"/>
          </a:p>
          <a:p>
            <a:endParaRPr lang="en-GB" sz="5200" dirty="0" smtClean="0"/>
          </a:p>
        </p:txBody>
      </p:sp>
    </p:spTree>
    <p:extLst>
      <p:ext uri="{BB962C8B-B14F-4D97-AF65-F5344CB8AC3E}">
        <p14:creationId xmlns:p14="http://schemas.microsoft.com/office/powerpoint/2010/main" val="309849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309294" y="3033240"/>
            <a:ext cx="6719090" cy="692277"/>
          </a:xfrm>
          <a:prstGeom prst="wave">
            <a:avLst/>
          </a:prstGeom>
          <a:gradFill>
            <a:gsLst>
              <a:gs pos="0">
                <a:srgbClr val="03D4A8"/>
              </a:gs>
              <a:gs pos="17000">
                <a:srgbClr val="21D6E0"/>
              </a:gs>
              <a:gs pos="59000">
                <a:schemeClr val="tx2">
                  <a:lumMod val="40000"/>
                  <a:lumOff val="60000"/>
                </a:schemeClr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00" y="4013549"/>
            <a:ext cx="1309295" cy="2133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88392"/>
            <a:ext cx="1294710" cy="1028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09294" y="497071"/>
            <a:ext cx="270890" cy="324007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3725517"/>
            <a:ext cx="9143999" cy="288032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622763" y="489798"/>
            <a:ext cx="270890" cy="324007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430616" y="497071"/>
            <a:ext cx="270890" cy="324007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029" y="2688392"/>
            <a:ext cx="1297340" cy="9717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6687" y="140963"/>
            <a:ext cx="936104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WAY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290156" y="140964"/>
            <a:ext cx="936104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TRUTH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080470" y="140964"/>
            <a:ext cx="936104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LIFE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619347" y="836712"/>
            <a:ext cx="1691680" cy="288032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912791" y="1144161"/>
            <a:ext cx="1166428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SOUL/SPIRIT</a:t>
            </a:r>
          </a:p>
          <a:p>
            <a:pPr algn="ctr"/>
            <a:r>
              <a:rPr lang="en-GB" dirty="0" smtClean="0"/>
              <a:t>SKINS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226260" y="1005662"/>
            <a:ext cx="1368152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THOUGHTS &amp; INTENTIONS</a:t>
            </a:r>
          </a:p>
          <a:p>
            <a:pPr algn="ctr"/>
            <a:r>
              <a:rPr lang="en-GB" dirty="0" smtClean="0"/>
              <a:t>MOTIVES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796136" y="1019409"/>
            <a:ext cx="1166428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BONE &amp; MARROW</a:t>
            </a:r>
            <a:br>
              <a:rPr lang="en-GB" dirty="0" smtClean="0"/>
            </a:br>
            <a:r>
              <a:rPr lang="en-GB" dirty="0" smtClean="0"/>
              <a:t>DNA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143115" y="2549892"/>
            <a:ext cx="936104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LAVER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911298" y="2546020"/>
            <a:ext cx="936104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ALTAR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355976" y="2543574"/>
            <a:ext cx="936104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LIGHT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7997" y="1719112"/>
            <a:ext cx="1122700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LIVING</a:t>
            </a:r>
            <a:br>
              <a:rPr lang="en-GB" dirty="0" smtClean="0"/>
            </a:br>
            <a:r>
              <a:rPr lang="en-GB" dirty="0" smtClean="0"/>
              <a:t>SACRIFICES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977855" y="836712"/>
            <a:ext cx="936104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CROSS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912791" y="6309320"/>
            <a:ext cx="551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Pathway of Responsibility</a:t>
            </a:r>
            <a:endParaRPr lang="en-GB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311027" y="4557155"/>
            <a:ext cx="4974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Pattern of the  true tabernacle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4874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250818" y="5287163"/>
            <a:ext cx="7893182" cy="692277"/>
          </a:xfrm>
          <a:prstGeom prst="wave">
            <a:avLst/>
          </a:prstGeom>
          <a:gradFill>
            <a:gsLst>
              <a:gs pos="0">
                <a:srgbClr val="03D4A8"/>
              </a:gs>
              <a:gs pos="17000">
                <a:srgbClr val="21D6E0"/>
              </a:gs>
              <a:gs pos="59000">
                <a:schemeClr val="tx2">
                  <a:lumMod val="40000"/>
                  <a:lumOff val="60000"/>
                </a:schemeClr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08" y="5275818"/>
            <a:ext cx="1294710" cy="5936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0818" y="2123545"/>
            <a:ext cx="270890" cy="324007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5877272"/>
            <a:ext cx="9143999" cy="288032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540503" y="2222237"/>
            <a:ext cx="270890" cy="324007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18212" y="1806739"/>
            <a:ext cx="936104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WAY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193236" y="1806738"/>
            <a:ext cx="936104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TRUTH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95294" y="2549892"/>
            <a:ext cx="1691680" cy="288032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51589" y="575203"/>
            <a:ext cx="1579089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COURT ACCUSATION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328444" y="575203"/>
            <a:ext cx="1579605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COURT OF WAR/STRATEGY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881670" y="615392"/>
            <a:ext cx="1166428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COURT OF ANGELS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2987824" y="70466"/>
            <a:ext cx="2643117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2400" dirty="0" smtClean="0"/>
              <a:t>KINGDOM OF GOD</a:t>
            </a:r>
            <a:endParaRPr lang="en-GB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508241" y="1514221"/>
            <a:ext cx="1122700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RULING LORDSHIP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853802" y="2549892"/>
            <a:ext cx="936104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CROSS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88391"/>
            <a:ext cx="4325341" cy="24632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78" y="2123545"/>
            <a:ext cx="869430" cy="11607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16" y="5439817"/>
            <a:ext cx="4810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317" y="5439816"/>
            <a:ext cx="4810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439815"/>
            <a:ext cx="4810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241" y="5439814"/>
            <a:ext cx="4810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434" y="5439813"/>
            <a:ext cx="4810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39812"/>
            <a:ext cx="4810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19" y="5462313"/>
            <a:ext cx="4810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563888" y="6381328"/>
            <a:ext cx="2307559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EVERLASTING DOORS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42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1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814" y="1400336"/>
            <a:ext cx="1571601" cy="1183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20" y="4488487"/>
            <a:ext cx="3412532" cy="1311177"/>
          </a:xfrm>
          <a:prstGeom prst="rect">
            <a:avLst/>
          </a:prstGeom>
        </p:spPr>
      </p:pic>
      <p:sp>
        <p:nvSpPr>
          <p:cNvPr id="2" name="Wave 1"/>
          <p:cNvSpPr/>
          <p:nvPr/>
        </p:nvSpPr>
        <p:spPr>
          <a:xfrm>
            <a:off x="18743" y="5799664"/>
            <a:ext cx="9144000" cy="692277"/>
          </a:xfrm>
          <a:prstGeom prst="wave">
            <a:avLst/>
          </a:prstGeom>
          <a:gradFill>
            <a:gsLst>
              <a:gs pos="0">
                <a:srgbClr val="03D4A8"/>
              </a:gs>
              <a:gs pos="17000">
                <a:srgbClr val="21D6E0"/>
              </a:gs>
              <a:gs pos="59000">
                <a:schemeClr val="tx2">
                  <a:lumMod val="40000"/>
                  <a:lumOff val="60000"/>
                </a:schemeClr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06647" y="1433907"/>
            <a:ext cx="270890" cy="4418555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3999" cy="288032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611626" y="1433907"/>
            <a:ext cx="270890" cy="4492619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158623" y="581008"/>
            <a:ext cx="936104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LIFE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8743" y="581009"/>
            <a:ext cx="936104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TRUTH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14824" y="3489940"/>
            <a:ext cx="1368152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COURT OF CHANCELLORS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816391" y="3490303"/>
            <a:ext cx="1166428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COURT OF SCRIBES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3204036" y="101241"/>
            <a:ext cx="232543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2000" dirty="0" smtClean="0"/>
              <a:t>KINGDOM OF HEAVEN</a:t>
            </a:r>
            <a:endParaRPr lang="en-GB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43264" y="1400336"/>
            <a:ext cx="1122700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WISDOMS HEIGHTS</a:t>
            </a: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99" y="4227515"/>
            <a:ext cx="869430" cy="11607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30829" y="3673517"/>
            <a:ext cx="1122700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RULING KINGSHIP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59" y="1526507"/>
            <a:ext cx="463016" cy="7291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51" y="2583588"/>
            <a:ext cx="482427" cy="7295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111" y="552709"/>
            <a:ext cx="1295881" cy="8811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50" y="719924"/>
            <a:ext cx="474653" cy="6804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r="13710"/>
          <a:stretch/>
        </p:blipFill>
        <p:spPr>
          <a:xfrm flipH="1">
            <a:off x="3318147" y="1563158"/>
            <a:ext cx="409242" cy="6925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6562" y="3351440"/>
            <a:ext cx="936104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Earth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5955454" y="1853462"/>
            <a:ext cx="1199296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Atmosphere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2314735" y="1632425"/>
            <a:ext cx="936104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Under</a:t>
            </a:r>
            <a:br>
              <a:rPr lang="en-GB" dirty="0" smtClean="0"/>
            </a:br>
            <a:r>
              <a:rPr lang="en-GB" dirty="0" smtClean="0"/>
              <a:t>Earth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4036562" y="421805"/>
            <a:ext cx="936104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Stars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80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  <p:bldP spid="18" grpId="0"/>
      <p:bldP spid="3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2102" y="5905075"/>
            <a:ext cx="9144000" cy="692277"/>
          </a:xfrm>
          <a:prstGeom prst="wave">
            <a:avLst/>
          </a:prstGeom>
          <a:gradFill>
            <a:gsLst>
              <a:gs pos="0">
                <a:srgbClr val="03D4A8"/>
              </a:gs>
              <a:gs pos="17000">
                <a:srgbClr val="21D6E0"/>
              </a:gs>
              <a:gs pos="59000">
                <a:schemeClr val="tx2">
                  <a:lumMod val="40000"/>
                  <a:lumOff val="60000"/>
                </a:schemeClr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00732" y="1535054"/>
            <a:ext cx="270890" cy="4418555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2102" y="6453336"/>
            <a:ext cx="9143999" cy="288032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540503" y="1498021"/>
            <a:ext cx="270890" cy="4492619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-25808" y="599738"/>
            <a:ext cx="936104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LIFE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353022" y="876737"/>
            <a:ext cx="1579089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COURT OF</a:t>
            </a:r>
            <a:br>
              <a:rPr lang="en-GB" dirty="0" smtClean="0"/>
            </a:br>
            <a:r>
              <a:rPr lang="en-GB" dirty="0" smtClean="0"/>
              <a:t>KINGS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2830699" y="-15814"/>
            <a:ext cx="2952328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2400" dirty="0" smtClean="0"/>
              <a:t>HEAVEN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dirty="0" smtClean="0"/>
              <a:t>Mountain or House of God</a:t>
            </a:r>
            <a:endParaRPr lang="en-GB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870782" y="1536976"/>
            <a:ext cx="1122700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Throne Room</a:t>
            </a: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888" y="3142928"/>
            <a:ext cx="434714" cy="5803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88028" y="2493271"/>
            <a:ext cx="1122700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RULING </a:t>
            </a:r>
            <a:br>
              <a:rPr lang="en-GB" dirty="0" smtClean="0"/>
            </a:br>
            <a:r>
              <a:rPr lang="en-GB" dirty="0" smtClean="0"/>
              <a:t>SONS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6078882" y="888231"/>
            <a:ext cx="1579089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COURT OF</a:t>
            </a:r>
            <a:br>
              <a:rPr lang="en-GB" dirty="0" smtClean="0"/>
            </a:br>
            <a:r>
              <a:rPr lang="en-GB" dirty="0" smtClean="0"/>
              <a:t>THE UPRIGHT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3658980" y="876737"/>
            <a:ext cx="1579089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COURT OF</a:t>
            </a:r>
            <a:br>
              <a:rPr lang="en-GB" dirty="0" smtClean="0"/>
            </a:br>
            <a:r>
              <a:rPr lang="en-GB" dirty="0" smtClean="0"/>
              <a:t>COUNCILS </a:t>
            </a:r>
            <a:endParaRPr lang="en-GB" dirty="0"/>
          </a:p>
        </p:txBody>
      </p:sp>
      <p:sp>
        <p:nvSpPr>
          <p:cNvPr id="19" name="Wave 18"/>
          <p:cNvSpPr/>
          <p:nvPr/>
        </p:nvSpPr>
        <p:spPr>
          <a:xfrm rot="1378123">
            <a:off x="5484654" y="4342750"/>
            <a:ext cx="2578319" cy="391486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River of Life</a:t>
            </a:r>
            <a:endParaRPr lang="en-GB" dirty="0"/>
          </a:p>
        </p:txBody>
      </p:sp>
      <p:sp>
        <p:nvSpPr>
          <p:cNvPr id="26" name="Wave 25"/>
          <p:cNvSpPr/>
          <p:nvPr/>
        </p:nvSpPr>
        <p:spPr>
          <a:xfrm rot="20006554">
            <a:off x="701084" y="4482189"/>
            <a:ext cx="2582383" cy="371193"/>
          </a:xfrm>
          <a:prstGeom prst="wave">
            <a:avLst/>
          </a:prstGeom>
          <a:gradFill>
            <a:gsLst>
              <a:gs pos="0">
                <a:srgbClr val="FFF200"/>
              </a:gs>
              <a:gs pos="0">
                <a:srgbClr val="FF7A00"/>
              </a:gs>
              <a:gs pos="32000">
                <a:srgbClr val="FF0300"/>
              </a:gs>
              <a:gs pos="99000">
                <a:srgbClr val="FF00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River of Fire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06" y="4005064"/>
            <a:ext cx="1022611" cy="765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10" y="2147086"/>
            <a:ext cx="998872" cy="75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925778" y="4667786"/>
            <a:ext cx="1122700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Holy of Holies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11" y="3087765"/>
            <a:ext cx="901315" cy="73118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50621" y="3937325"/>
            <a:ext cx="1122700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Fire Stones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73" y="3087765"/>
            <a:ext cx="1085400" cy="65656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78882" y="3309830"/>
            <a:ext cx="1122700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Temple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406" y="3047269"/>
            <a:ext cx="1030239" cy="77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17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18" grpId="0"/>
      <p:bldP spid="23" grpId="0"/>
      <p:bldP spid="25" grpId="0"/>
      <p:bldP spid="19" grpId="0" animBg="1"/>
      <p:bldP spid="26" grpId="0" animBg="1"/>
      <p:bldP spid="27" grpId="0"/>
      <p:bldP spid="28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5632" y="5761059"/>
            <a:ext cx="9144000" cy="692277"/>
          </a:xfrm>
          <a:prstGeom prst="wave">
            <a:avLst/>
          </a:prstGeom>
          <a:gradFill>
            <a:gsLst>
              <a:gs pos="0">
                <a:srgbClr val="03D4A8"/>
              </a:gs>
              <a:gs pos="17000">
                <a:srgbClr val="21D6E0"/>
              </a:gs>
              <a:gs pos="59000">
                <a:schemeClr val="tx2">
                  <a:lumMod val="40000"/>
                  <a:lumOff val="60000"/>
                </a:schemeClr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87853" y="1419774"/>
            <a:ext cx="270890" cy="4418555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25808" y="6309320"/>
            <a:ext cx="9143999" cy="288032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271176" y="1434553"/>
            <a:ext cx="270890" cy="4492619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-25808" y="599738"/>
            <a:ext cx="936104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LIFE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2830699" y="45740"/>
            <a:ext cx="2952328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HEAVEN</a:t>
            </a:r>
            <a:br>
              <a:rPr lang="en-GB" dirty="0" smtClean="0"/>
            </a:br>
            <a:r>
              <a:rPr lang="en-GB" dirty="0" smtClean="0"/>
              <a:t>Mountain or House of God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740376" y="5047250"/>
            <a:ext cx="1122700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Book Room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086932" y="1536976"/>
            <a:ext cx="1122700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RULING </a:t>
            </a:r>
            <a:br>
              <a:rPr lang="en-GB" dirty="0" smtClean="0"/>
            </a:br>
            <a:r>
              <a:rPr lang="en-GB" dirty="0" smtClean="0"/>
              <a:t>SONS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90" y="2634695"/>
            <a:ext cx="710193" cy="531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26" y="1434553"/>
            <a:ext cx="824968" cy="6194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425659" y="3275112"/>
            <a:ext cx="1426032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Trading Floors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850" y="2007702"/>
            <a:ext cx="676376" cy="54870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41956" y="5451575"/>
            <a:ext cx="1421120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Class Rooms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94" y="2007701"/>
            <a:ext cx="644457" cy="54870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3264" y="3591420"/>
            <a:ext cx="7527121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12 Chancellors Houses</a:t>
            </a:r>
          </a:p>
          <a:p>
            <a:pPr algn="ctr"/>
            <a:r>
              <a:rPr lang="en-GB" dirty="0" smtClean="0"/>
              <a:t>Treasury Room - </a:t>
            </a:r>
            <a:r>
              <a:rPr lang="en-GB" dirty="0"/>
              <a:t>Mantle </a:t>
            </a:r>
            <a:r>
              <a:rPr lang="en-GB" dirty="0" smtClean="0"/>
              <a:t>Room - </a:t>
            </a:r>
            <a:r>
              <a:rPr lang="en-GB" dirty="0"/>
              <a:t>Scroll </a:t>
            </a:r>
            <a:r>
              <a:rPr lang="en-GB" dirty="0" smtClean="0"/>
              <a:t>Room -  </a:t>
            </a:r>
            <a:r>
              <a:rPr lang="en-GB" dirty="0"/>
              <a:t>Affairs of Nations Room </a:t>
            </a:r>
            <a:r>
              <a:rPr lang="en-GB" dirty="0" smtClean="0"/>
              <a:t>- Weapons </a:t>
            </a:r>
            <a:r>
              <a:rPr lang="en-GB" dirty="0"/>
              <a:t>Room </a:t>
            </a:r>
            <a:r>
              <a:rPr lang="en-GB" dirty="0" smtClean="0"/>
              <a:t> - Culture </a:t>
            </a:r>
            <a:r>
              <a:rPr lang="en-GB" dirty="0"/>
              <a:t>Room </a:t>
            </a:r>
            <a:r>
              <a:rPr lang="en-GB" dirty="0" smtClean="0"/>
              <a:t> - Discovery Room -  </a:t>
            </a:r>
            <a:r>
              <a:rPr lang="en-GB" dirty="0"/>
              <a:t>Commissioning </a:t>
            </a:r>
            <a:r>
              <a:rPr lang="en-GB" dirty="0" smtClean="0"/>
              <a:t>Room -  </a:t>
            </a:r>
            <a:r>
              <a:rPr lang="en-GB" dirty="0"/>
              <a:t>Law Room </a:t>
            </a:r>
            <a:r>
              <a:rPr lang="en-GB" dirty="0" smtClean="0"/>
              <a:t> - Precepts Room - </a:t>
            </a:r>
            <a:r>
              <a:rPr lang="en-GB" dirty="0"/>
              <a:t>Ordinance </a:t>
            </a:r>
            <a:r>
              <a:rPr lang="en-GB" dirty="0" smtClean="0"/>
              <a:t>Room -  </a:t>
            </a:r>
            <a:r>
              <a:rPr lang="en-GB" dirty="0"/>
              <a:t>Statutes Room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392" y="2026456"/>
            <a:ext cx="812031" cy="60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019422" y="5047249"/>
            <a:ext cx="1122700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Wine Room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3142122" y="5047250"/>
            <a:ext cx="1122700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Oil Room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4316825" y="5048783"/>
            <a:ext cx="1544786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Dialogue Room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5854017" y="5048783"/>
            <a:ext cx="1584175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 Wardrobe Room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6117594" y="1813975"/>
            <a:ext cx="1655598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TRAINING HALL</a:t>
            </a:r>
            <a:br>
              <a:rPr lang="en-GB" dirty="0" smtClean="0"/>
            </a:br>
            <a:r>
              <a:rPr lang="en-GB" dirty="0" smtClean="0"/>
              <a:t>7 SPIRITS of GOD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4823872" y="5441734"/>
            <a:ext cx="1601098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Record Room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279849" y="5373971"/>
            <a:ext cx="186641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 smtClean="0"/>
              <a:t>Infinite Resources Room</a:t>
            </a:r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3165939" y="5451576"/>
            <a:ext cx="16816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 smtClean="0"/>
              <a:t>Body Parts Room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1750970" y="5448560"/>
            <a:ext cx="151762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 smtClean="0"/>
              <a:t>Quest Room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8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8" grpId="0"/>
      <p:bldP spid="22" grpId="0"/>
      <p:bldP spid="29" grpId="0"/>
      <p:bldP spid="30" grpId="0"/>
      <p:bldP spid="31" grpId="0"/>
      <p:bldP spid="32" grpId="0"/>
      <p:bldP spid="33" grpId="0"/>
      <p:bldP spid="34" grpId="0"/>
      <p:bldP spid="4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" y="5180595"/>
            <a:ext cx="9143998" cy="692277"/>
          </a:xfrm>
          <a:prstGeom prst="wave">
            <a:avLst/>
          </a:prstGeom>
          <a:gradFill>
            <a:gsLst>
              <a:gs pos="0">
                <a:srgbClr val="0070C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" y="5761379"/>
            <a:ext cx="9143999" cy="288032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79512" y="1268760"/>
            <a:ext cx="270890" cy="4492619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683259" y="139521"/>
            <a:ext cx="27378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latin typeface="+mn-lt"/>
                <a:ea typeface="ＭＳ Ｐゴシック" charset="-128"/>
                <a:cs typeface="ＭＳ Ｐゴシック" charset="-128"/>
              </a:rPr>
              <a:t>Heaven of Heavens</a:t>
            </a:r>
            <a:endParaRPr lang="en-US" sz="24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24128" y="1268760"/>
            <a:ext cx="270890" cy="4492619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51202" y="1240314"/>
            <a:ext cx="270890" cy="4492619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859573" y="154910"/>
            <a:ext cx="16405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Perfection</a:t>
            </a:r>
            <a:endParaRPr lang="en-US" sz="24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2862" y="170299"/>
            <a:ext cx="143668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Eternity</a:t>
            </a:r>
            <a:endParaRPr lang="en-US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469818"/>
            <a:ext cx="1579089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COURT OF</a:t>
            </a:r>
            <a:br>
              <a:rPr lang="en-GB" dirty="0" smtClean="0"/>
            </a:br>
            <a:r>
              <a:rPr lang="en-GB" dirty="0" smtClean="0"/>
              <a:t>JUDGES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858586" y="1469818"/>
            <a:ext cx="1579089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COURT OF</a:t>
            </a:r>
            <a:br>
              <a:rPr lang="en-GB" dirty="0" smtClean="0"/>
            </a:br>
            <a:r>
              <a:rPr lang="en-GB" dirty="0" smtClean="0"/>
              <a:t>70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262657" y="1469818"/>
            <a:ext cx="1579089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dirty="0" smtClean="0"/>
              <a:t>COURT OF</a:t>
            </a:r>
            <a:br>
              <a:rPr lang="en-GB" dirty="0" smtClean="0"/>
            </a:br>
            <a:r>
              <a:rPr lang="en-GB" dirty="0" smtClean="0"/>
              <a:t>THE LORD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063423" y="763630"/>
            <a:ext cx="14366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 smtClean="0">
                <a:latin typeface="+mn-lt"/>
                <a:ea typeface="ＭＳ Ｐゴシック" charset="-128"/>
                <a:cs typeface="ＭＳ Ｐゴシック" charset="-128"/>
              </a:rPr>
              <a:t>Dark Cloud</a:t>
            </a:r>
            <a:br>
              <a:rPr lang="en-US" sz="1600" dirty="0" smtClean="0">
                <a:latin typeface="+mn-lt"/>
                <a:ea typeface="ＭＳ Ｐゴシック" charset="-128"/>
                <a:cs typeface="ＭＳ Ｐゴシック" charset="-128"/>
              </a:rPr>
            </a:br>
            <a:r>
              <a:rPr lang="en-US" sz="1600" dirty="0" smtClean="0">
                <a:latin typeface="+mn-lt"/>
                <a:ea typeface="ＭＳ Ｐゴシック" charset="-128"/>
                <a:cs typeface="ＭＳ Ｐゴシック" charset="-128"/>
              </a:rPr>
              <a:t>Person of God</a:t>
            </a:r>
            <a:endParaRPr lang="en-US" sz="16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328806" y="1469818"/>
            <a:ext cx="792088" cy="576064"/>
          </a:xfrm>
          <a:prstGeom prst="cloud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172" y="1348405"/>
            <a:ext cx="1042189" cy="78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4467" y="188640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Pathway of Responsibility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2441" y="1268760"/>
            <a:ext cx="3888432" cy="13681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up here</a:t>
            </a:r>
          </a:p>
          <a:p>
            <a:pPr algn="ctr"/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4:1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09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Base Camp 2</a:t>
            </a: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effectLst/>
        </p:spPr>
        <p:txBody>
          <a:bodyPr lIns="0" tIns="0" rIns="0" bIns="0">
            <a:normAutofit lnSpcReduction="10000"/>
          </a:bodyPr>
          <a:lstStyle/>
          <a:p>
            <a:r>
              <a:rPr lang="en-GB" sz="4400" dirty="0"/>
              <a:t>Pathway of relationship that leads to deeper intimacy with God</a:t>
            </a:r>
          </a:p>
          <a:p>
            <a:r>
              <a:rPr lang="en-GB" sz="4400" dirty="0"/>
              <a:t>Flowing </a:t>
            </a:r>
            <a:r>
              <a:rPr lang="en-GB" sz="4400" dirty="0" smtClean="0"/>
              <a:t>from inside </a:t>
            </a:r>
            <a:r>
              <a:rPr lang="en-GB" sz="4400" dirty="0"/>
              <a:t>out </a:t>
            </a:r>
            <a:r>
              <a:rPr lang="en-GB" sz="4400" dirty="0" smtClean="0"/>
              <a:t>- heaven </a:t>
            </a:r>
            <a:r>
              <a:rPr lang="en-GB" sz="4400" dirty="0"/>
              <a:t>to our gateways of spirit, soul, body to </a:t>
            </a:r>
            <a:r>
              <a:rPr lang="en-GB" sz="4400" dirty="0" smtClean="0"/>
              <a:t>the world around us</a:t>
            </a:r>
            <a:endParaRPr lang="en-GB" sz="4400" dirty="0"/>
          </a:p>
          <a:p>
            <a:r>
              <a:rPr lang="en-GB" sz="4400" dirty="0" smtClean="0"/>
              <a:t>Pathway </a:t>
            </a:r>
            <a:r>
              <a:rPr lang="en-GB" sz="4400" dirty="0"/>
              <a:t>of responsibility </a:t>
            </a:r>
            <a:r>
              <a:rPr lang="en-GB" sz="4400" dirty="0" smtClean="0"/>
              <a:t>that leads </a:t>
            </a:r>
            <a:r>
              <a:rPr lang="en-GB" sz="4400" dirty="0"/>
              <a:t>to greater kingdom rulership </a:t>
            </a:r>
            <a:endParaRPr lang="en-GB" sz="4400" dirty="0" smtClean="0"/>
          </a:p>
          <a:p>
            <a:r>
              <a:rPr lang="en-GB" sz="4400" dirty="0" smtClean="0"/>
              <a:t>Flowing from </a:t>
            </a:r>
            <a:r>
              <a:rPr lang="en-GB" sz="4400" dirty="0"/>
              <a:t>o</a:t>
            </a:r>
            <a:r>
              <a:rPr lang="en-GB" sz="4400" dirty="0" smtClean="0"/>
              <a:t>utside in from earth to heaven as living sacrifices to rule.</a:t>
            </a:r>
          </a:p>
          <a:p>
            <a:endParaRPr lang="en-GB" sz="4400" dirty="0">
              <a:effectLst>
                <a:outerShdw blurRad="38100" dist="38100" dir="2700000" algn="ctr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35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01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4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56" y="0"/>
            <a:ext cx="9157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5" y="0"/>
            <a:ext cx="9165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7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Base Camp 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effectLst/>
        </p:spPr>
        <p:txBody>
          <a:bodyPr lIns="0" tIns="0" rIns="0" bIns="0">
            <a:normAutofit/>
          </a:bodyPr>
          <a:lstStyle/>
          <a:p>
            <a:r>
              <a:rPr lang="en-GB" sz="4400" dirty="0" smtClean="0"/>
              <a:t>Stepping </a:t>
            </a:r>
            <a:r>
              <a:rPr lang="en-GB" sz="4400" dirty="0"/>
              <a:t>into heavenly realms </a:t>
            </a:r>
            <a:r>
              <a:rPr lang="en-GB" sz="4400" dirty="0" smtClean="0"/>
              <a:t>your spirit </a:t>
            </a:r>
            <a:r>
              <a:rPr lang="en-GB" sz="4400" dirty="0"/>
              <a:t>is free from earthly constraints physical </a:t>
            </a:r>
            <a:r>
              <a:rPr lang="en-GB" sz="4400" dirty="0" smtClean="0"/>
              <a:t>laws etc. </a:t>
            </a:r>
            <a:r>
              <a:rPr lang="en-GB" sz="4400" dirty="0" smtClean="0"/>
              <a:t>- </a:t>
            </a:r>
            <a:r>
              <a:rPr lang="en-GB" sz="4400" dirty="0" err="1" smtClean="0"/>
              <a:t>multiversed</a:t>
            </a:r>
            <a:endParaRPr lang="en-GB" sz="4400" dirty="0" smtClean="0"/>
          </a:p>
          <a:p>
            <a:r>
              <a:rPr lang="en-GB" sz="4400" dirty="0" smtClean="0"/>
              <a:t>Let </a:t>
            </a:r>
            <a:r>
              <a:rPr lang="en-GB" sz="4400" dirty="0"/>
              <a:t>your mind and heart go </a:t>
            </a:r>
            <a:r>
              <a:rPr lang="en-GB" sz="4400" dirty="0" smtClean="0"/>
              <a:t>to rise </a:t>
            </a:r>
            <a:r>
              <a:rPr lang="en-GB" sz="4400" dirty="0"/>
              <a:t>above this earthly realm. </a:t>
            </a:r>
            <a:endParaRPr lang="en-GB" sz="4400" dirty="0" smtClean="0"/>
          </a:p>
          <a:p>
            <a:r>
              <a:rPr lang="en-GB" sz="4400" dirty="0" smtClean="0"/>
              <a:t>Breathe </a:t>
            </a:r>
            <a:r>
              <a:rPr lang="en-GB" sz="4400" dirty="0"/>
              <a:t>in the atmosphere of heaven it is not oxygen that sustains you </a:t>
            </a:r>
            <a:r>
              <a:rPr lang="en-GB" sz="4400" dirty="0" smtClean="0"/>
              <a:t>there </a:t>
            </a:r>
            <a:r>
              <a:rPr lang="en-GB" sz="4400" dirty="0"/>
              <a:t>but </a:t>
            </a:r>
            <a:r>
              <a:rPr lang="en-GB" sz="4400" dirty="0" smtClean="0"/>
              <a:t>love </a:t>
            </a:r>
            <a:r>
              <a:rPr lang="en-GB" sz="4400" dirty="0"/>
              <a:t>joy </a:t>
            </a:r>
            <a:r>
              <a:rPr lang="en-GB" sz="4400" dirty="0" smtClean="0"/>
              <a:t>peace - glory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7949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62790" y="5949280"/>
            <a:ext cx="885723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2400" dirty="0"/>
              <a:t>1 Cor 5:21 He made Him who knew no sin to be sin on our behalf, so that we might become the righteousness of God in Him. </a:t>
            </a:r>
          </a:p>
        </p:txBody>
      </p:sp>
    </p:spTree>
    <p:extLst>
      <p:ext uri="{BB962C8B-B14F-4D97-AF65-F5344CB8AC3E}">
        <p14:creationId xmlns:p14="http://schemas.microsoft.com/office/powerpoint/2010/main" val="5146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Base Camp 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effectLst/>
        </p:spPr>
        <p:txBody>
          <a:bodyPr lIns="0" tIns="0" rIns="0" bIns="0">
            <a:normAutofit fontScale="85000" lnSpcReduction="20000"/>
          </a:bodyPr>
          <a:lstStyle/>
          <a:p>
            <a:r>
              <a:rPr lang="en-GB" altLang="en-US" sz="4800" dirty="0"/>
              <a:t>1 Cor 5:21 He made Him who knew no sin to be sin on our behalf, so that we might become the righteousness of God in Him. </a:t>
            </a:r>
            <a:endParaRPr lang="en-GB" sz="4800" dirty="0"/>
          </a:p>
          <a:p>
            <a:r>
              <a:rPr lang="en-GB" sz="4800" dirty="0" smtClean="0"/>
              <a:t>Gal </a:t>
            </a:r>
            <a:r>
              <a:rPr lang="en-GB" sz="4800" dirty="0"/>
              <a:t>2:20 </a:t>
            </a:r>
            <a:r>
              <a:rPr lang="en-GB" sz="4800" dirty="0">
                <a:solidFill>
                  <a:srgbClr val="FFFF00"/>
                </a:solidFill>
              </a:rPr>
              <a:t>I have been </a:t>
            </a:r>
            <a:r>
              <a:rPr lang="en-GB" sz="4800" dirty="0"/>
              <a:t>crucified with Christ; and it is no longer I who live, but Christ lives in me; and the life which I now live in the flesh I live by faith in the Son of God, who loved me and gave Himself up for me</a:t>
            </a:r>
            <a:r>
              <a:rPr lang="en-GB" sz="4800" dirty="0" smtClean="0"/>
              <a:t>.</a:t>
            </a:r>
          </a:p>
          <a:p>
            <a:r>
              <a:rPr lang="en-GB" sz="4800" dirty="0" smtClean="0"/>
              <a:t>Engage the Fathers great love for us</a:t>
            </a:r>
          </a:p>
        </p:txBody>
      </p:sp>
    </p:spTree>
    <p:extLst>
      <p:ext uri="{BB962C8B-B14F-4D97-AF65-F5344CB8AC3E}">
        <p14:creationId xmlns:p14="http://schemas.microsoft.com/office/powerpoint/2010/main" val="66441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4467" y="188640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Pathway of Responsibility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2441" y="1268760"/>
            <a:ext cx="3888432" cy="13681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up here</a:t>
            </a:r>
          </a:p>
          <a:p>
            <a:pPr algn="ctr"/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4:1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04 Track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5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4467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6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6415" numSld="5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01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Base Camp 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effectLst/>
        </p:spPr>
        <p:txBody>
          <a:bodyPr lIns="0" tIns="0" rIns="0" bIns="0">
            <a:normAutofit fontScale="92500" lnSpcReduction="10000"/>
          </a:bodyPr>
          <a:lstStyle/>
          <a:p>
            <a:r>
              <a:rPr lang="en-GB" sz="4400" dirty="0"/>
              <a:t>Breathe deeply let </a:t>
            </a:r>
            <a:r>
              <a:rPr lang="en-GB" sz="4400" dirty="0" smtClean="0"/>
              <a:t>your </a:t>
            </a:r>
            <a:r>
              <a:rPr lang="en-GB" sz="4400" dirty="0"/>
              <a:t>capacity increase as Love flows as you enter into a deeper level of peace wholeness and rest. </a:t>
            </a:r>
            <a:endParaRPr lang="en-GB" sz="4400" dirty="0" smtClean="0"/>
          </a:p>
          <a:p>
            <a:r>
              <a:rPr lang="en-GB" sz="4400" dirty="0" smtClean="0"/>
              <a:t>Let </a:t>
            </a:r>
            <a:r>
              <a:rPr lang="en-GB" sz="4400" dirty="0"/>
              <a:t>heavens joy fill you and sense your strength and supernatural </a:t>
            </a:r>
            <a:r>
              <a:rPr lang="en-GB" sz="4400" dirty="0" smtClean="0"/>
              <a:t>abilities </a:t>
            </a:r>
            <a:r>
              <a:rPr lang="en-GB" sz="4400" dirty="0"/>
              <a:t>increase. </a:t>
            </a:r>
            <a:endParaRPr lang="en-GB" sz="4400" dirty="0" smtClean="0"/>
          </a:p>
          <a:p>
            <a:r>
              <a:rPr lang="en-GB" sz="4400" dirty="0" smtClean="0"/>
              <a:t>Just stepping in </a:t>
            </a:r>
            <a:r>
              <a:rPr lang="en-GB" sz="4400" dirty="0"/>
              <a:t>and stepping out practice acclimatising. Let the freedom of heavens expansiveness expand the realm of </a:t>
            </a:r>
            <a:r>
              <a:rPr lang="en-GB" sz="4400" dirty="0" smtClean="0"/>
              <a:t>your possibilities</a:t>
            </a:r>
            <a:r>
              <a:rPr lang="en-GB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223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5" r="2800"/>
          <a:stretch>
            <a:fillRect/>
          </a:stretch>
        </p:blipFill>
        <p:spPr>
          <a:xfrm>
            <a:off x="2051721" y="765175"/>
            <a:ext cx="3528392" cy="5040089"/>
          </a:xfrm>
          <a:noFill/>
          <a:ln/>
        </p:spPr>
      </p:pic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116632"/>
            <a:ext cx="8964612" cy="60642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GB" altLang="en-US" sz="4000" dirty="0"/>
              <a:t>The Covenant Exchange at the Cross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4925" y="1125538"/>
            <a:ext cx="2305050" cy="423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spcBef>
                <a:spcPct val="60000"/>
              </a:spcBef>
            </a:pPr>
            <a:r>
              <a:rPr lang="en-GB" altLang="en-US" b="1">
                <a:solidFill>
                  <a:srgbClr val="000000"/>
                </a:solidFill>
              </a:rPr>
              <a:t>OLD LIFE </a:t>
            </a:r>
          </a:p>
          <a:p>
            <a:pPr algn="l">
              <a:spcBef>
                <a:spcPct val="60000"/>
              </a:spcBef>
            </a:pPr>
            <a:r>
              <a:rPr lang="en-GB" altLang="en-US" b="1">
                <a:solidFill>
                  <a:srgbClr val="000000"/>
                </a:solidFill>
              </a:rPr>
              <a:t>DEATH </a:t>
            </a:r>
          </a:p>
          <a:p>
            <a:pPr algn="l">
              <a:spcBef>
                <a:spcPct val="60000"/>
              </a:spcBef>
            </a:pPr>
            <a:r>
              <a:rPr lang="en-GB" altLang="en-US" b="1">
                <a:solidFill>
                  <a:srgbClr val="000000"/>
                </a:solidFill>
              </a:rPr>
              <a:t>SIN &amp; SICKNESS</a:t>
            </a:r>
          </a:p>
          <a:p>
            <a:pPr algn="l">
              <a:spcBef>
                <a:spcPct val="60000"/>
              </a:spcBef>
            </a:pPr>
            <a:r>
              <a:rPr lang="en-GB" altLang="en-US" b="1">
                <a:solidFill>
                  <a:srgbClr val="000000"/>
                </a:solidFill>
              </a:rPr>
              <a:t>BONDAGE TO SIN</a:t>
            </a:r>
          </a:p>
          <a:p>
            <a:pPr algn="l">
              <a:spcBef>
                <a:spcPct val="60000"/>
              </a:spcBef>
            </a:pPr>
            <a:r>
              <a:rPr lang="en-GB" altLang="en-US" b="1">
                <a:solidFill>
                  <a:srgbClr val="000000"/>
                </a:solidFill>
              </a:rPr>
              <a:t>OLD NATURE</a:t>
            </a:r>
          </a:p>
          <a:p>
            <a:pPr algn="l">
              <a:spcBef>
                <a:spcPct val="60000"/>
              </a:spcBef>
            </a:pPr>
            <a:r>
              <a:rPr lang="en-GB" altLang="en-US" b="1">
                <a:solidFill>
                  <a:srgbClr val="000000"/>
                </a:solidFill>
              </a:rPr>
              <a:t>GUILTY</a:t>
            </a:r>
          </a:p>
          <a:p>
            <a:pPr algn="l">
              <a:spcBef>
                <a:spcPct val="60000"/>
              </a:spcBef>
            </a:pPr>
            <a:r>
              <a:rPr lang="en-GB" altLang="en-US" b="1">
                <a:solidFill>
                  <a:srgbClr val="000000"/>
                </a:solidFill>
              </a:rPr>
              <a:t>CONDEMNED</a:t>
            </a:r>
          </a:p>
          <a:p>
            <a:pPr algn="l">
              <a:spcBef>
                <a:spcPct val="60000"/>
              </a:spcBef>
            </a:pPr>
            <a:r>
              <a:rPr lang="en-GB" altLang="en-US" b="1">
                <a:solidFill>
                  <a:srgbClr val="000000"/>
                </a:solidFill>
              </a:rPr>
              <a:t>SINFUL</a:t>
            </a:r>
          </a:p>
          <a:p>
            <a:pPr algn="l">
              <a:spcBef>
                <a:spcPct val="60000"/>
              </a:spcBef>
            </a:pPr>
            <a:r>
              <a:rPr lang="en-GB" altLang="en-US" b="1">
                <a:solidFill>
                  <a:srgbClr val="000000"/>
                </a:solidFill>
              </a:rPr>
              <a:t>JUDGMENT</a:t>
            </a:r>
          </a:p>
          <a:p>
            <a:pPr algn="l">
              <a:spcBef>
                <a:spcPct val="60000"/>
              </a:spcBef>
            </a:pPr>
            <a:r>
              <a:rPr lang="en-GB" altLang="en-US" b="1">
                <a:solidFill>
                  <a:srgbClr val="000000"/>
                </a:solidFill>
              </a:rPr>
              <a:t>SLAVES TO SIN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940152" y="1061837"/>
            <a:ext cx="3096269" cy="439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spcBef>
                <a:spcPct val="65000"/>
              </a:spcBef>
            </a:pPr>
            <a:r>
              <a:rPr lang="en-GB" altLang="en-US" b="1" dirty="0"/>
              <a:t>NEW LIFE </a:t>
            </a:r>
          </a:p>
          <a:p>
            <a:pPr algn="l">
              <a:spcBef>
                <a:spcPct val="65000"/>
              </a:spcBef>
            </a:pPr>
            <a:r>
              <a:rPr lang="en-GB" altLang="en-US" b="1" dirty="0"/>
              <a:t>LIFE</a:t>
            </a:r>
          </a:p>
          <a:p>
            <a:pPr algn="l">
              <a:spcBef>
                <a:spcPct val="65000"/>
              </a:spcBef>
            </a:pPr>
            <a:r>
              <a:rPr lang="en-GB" altLang="en-US" b="1" dirty="0"/>
              <a:t>FORGIVENESS &amp; HEALTH</a:t>
            </a:r>
          </a:p>
          <a:p>
            <a:pPr algn="l">
              <a:spcBef>
                <a:spcPct val="65000"/>
              </a:spcBef>
            </a:pPr>
            <a:r>
              <a:rPr lang="en-GB" altLang="en-US" b="1" dirty="0"/>
              <a:t>FREEDOM FROM SIN</a:t>
            </a:r>
          </a:p>
          <a:p>
            <a:pPr algn="l">
              <a:spcBef>
                <a:spcPct val="65000"/>
              </a:spcBef>
            </a:pPr>
            <a:r>
              <a:rPr lang="en-GB" altLang="en-US" b="1" dirty="0"/>
              <a:t>NEW NATURE</a:t>
            </a:r>
          </a:p>
          <a:p>
            <a:pPr algn="l">
              <a:spcBef>
                <a:spcPct val="65000"/>
              </a:spcBef>
            </a:pPr>
            <a:r>
              <a:rPr lang="en-GB" altLang="en-US" b="1" dirty="0"/>
              <a:t>INNOCENT</a:t>
            </a:r>
          </a:p>
          <a:p>
            <a:pPr algn="l">
              <a:spcBef>
                <a:spcPct val="65000"/>
              </a:spcBef>
            </a:pPr>
            <a:r>
              <a:rPr lang="en-GB" altLang="en-US" b="1" dirty="0"/>
              <a:t>AQUITTED</a:t>
            </a:r>
          </a:p>
          <a:p>
            <a:pPr algn="l">
              <a:spcBef>
                <a:spcPct val="65000"/>
              </a:spcBef>
            </a:pPr>
            <a:r>
              <a:rPr lang="en-GB" altLang="en-US" b="1" dirty="0"/>
              <a:t>RIGHTEOUS</a:t>
            </a:r>
          </a:p>
          <a:p>
            <a:pPr algn="l">
              <a:spcBef>
                <a:spcPct val="65000"/>
              </a:spcBef>
            </a:pPr>
            <a:r>
              <a:rPr lang="en-GB" altLang="en-US" b="1" dirty="0"/>
              <a:t>JUSTIFICATION</a:t>
            </a:r>
          </a:p>
          <a:p>
            <a:pPr algn="l">
              <a:spcBef>
                <a:spcPct val="65000"/>
              </a:spcBef>
            </a:pPr>
            <a:r>
              <a:rPr lang="en-GB" altLang="en-US" b="1" dirty="0"/>
              <a:t>SLAVES OF RIGHTEOUSNESS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62790" y="5949280"/>
            <a:ext cx="885723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2400" dirty="0"/>
              <a:t>1 Cor 5:21 He made Him who knew no sin to be sin on our behalf, so that we might become the righteousness of God in Him. </a:t>
            </a:r>
          </a:p>
        </p:txBody>
      </p:sp>
    </p:spTree>
    <p:extLst>
      <p:ext uri="{BB962C8B-B14F-4D97-AF65-F5344CB8AC3E}">
        <p14:creationId xmlns:p14="http://schemas.microsoft.com/office/powerpoint/2010/main" val="9797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7" y="58011"/>
            <a:ext cx="8784976" cy="922717"/>
          </a:xfrm>
        </p:spPr>
        <p:txBody>
          <a:bodyPr>
            <a:norm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Base Camp 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5200" dirty="0" smtClean="0"/>
              <a:t>Base camp – Journey Map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5200" dirty="0" smtClean="0"/>
              <a:t>Pathway of relationship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5200" dirty="0" smtClean="0"/>
              <a:t>Door of first love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5200" dirty="0" smtClean="0"/>
              <a:t>Garden of our heart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5200" dirty="0" smtClean="0"/>
              <a:t>Door back into Eden the garden of God in the realm of heaven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5200" dirty="0" smtClean="0"/>
              <a:t>River of life, tree of life, waterfalls, throne of grace, judgement seat</a:t>
            </a:r>
          </a:p>
          <a:p>
            <a:endParaRPr lang="en-GB" sz="5200" dirty="0" smtClean="0"/>
          </a:p>
        </p:txBody>
      </p:sp>
    </p:spTree>
    <p:extLst>
      <p:ext uri="{BB962C8B-B14F-4D97-AF65-F5344CB8AC3E}">
        <p14:creationId xmlns:p14="http://schemas.microsoft.com/office/powerpoint/2010/main" val="14224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5" y="0"/>
            <a:ext cx="9165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3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7" y="58011"/>
            <a:ext cx="8784976" cy="922717"/>
          </a:xfrm>
        </p:spPr>
        <p:txBody>
          <a:bodyPr>
            <a:norm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Base Camp 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 lnSpcReduction="10000"/>
          </a:bodyPr>
          <a:lstStyle/>
          <a:p>
            <a:r>
              <a:rPr lang="en-GB" sz="5200" dirty="0" smtClean="0"/>
              <a:t>Pathway of Responsibility</a:t>
            </a:r>
          </a:p>
          <a:p>
            <a:r>
              <a:rPr lang="en-GB" sz="5200" dirty="0" smtClean="0"/>
              <a:t>The </a:t>
            </a:r>
            <a:r>
              <a:rPr lang="en-GB" sz="5200" dirty="0"/>
              <a:t>state or fact of having a duty to deal with something or of having control over </a:t>
            </a:r>
            <a:r>
              <a:rPr lang="en-GB" sz="5200" dirty="0" smtClean="0"/>
              <a:t>something or someone.</a:t>
            </a:r>
          </a:p>
          <a:p>
            <a:r>
              <a:rPr lang="en-GB" sz="5200" dirty="0" smtClean="0"/>
              <a:t>authority</a:t>
            </a:r>
            <a:r>
              <a:rPr lang="en-GB" sz="5200" dirty="0"/>
              <a:t>, control, power, leadership, management, influence</a:t>
            </a:r>
            <a:endParaRPr lang="en-GB" sz="5200" dirty="0" smtClean="0"/>
          </a:p>
        </p:txBody>
      </p:sp>
    </p:spTree>
    <p:extLst>
      <p:ext uri="{BB962C8B-B14F-4D97-AF65-F5344CB8AC3E}">
        <p14:creationId xmlns:p14="http://schemas.microsoft.com/office/powerpoint/2010/main" val="254908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7" y="58011"/>
            <a:ext cx="8784976" cy="922717"/>
          </a:xfrm>
        </p:spPr>
        <p:txBody>
          <a:bodyPr>
            <a:norm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Base Camp 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en-GB" sz="5200" dirty="0" smtClean="0"/>
              <a:t>Responsibility</a:t>
            </a:r>
          </a:p>
          <a:p>
            <a:r>
              <a:rPr lang="en-GB" sz="5200" dirty="0" smtClean="0"/>
              <a:t>The </a:t>
            </a:r>
            <a:r>
              <a:rPr lang="en-GB" sz="5200" dirty="0"/>
              <a:t>state or fact of being accountable or to blame for something</a:t>
            </a:r>
            <a:r>
              <a:rPr lang="en-GB" sz="5200" dirty="0" smtClean="0"/>
              <a:t>.</a:t>
            </a:r>
          </a:p>
          <a:p>
            <a:r>
              <a:rPr lang="en-GB" sz="5200" dirty="0" smtClean="0"/>
              <a:t>Accountable, blame</a:t>
            </a:r>
            <a:r>
              <a:rPr lang="en-GB" sz="5200" dirty="0"/>
              <a:t>, fault, guilt, culpability</a:t>
            </a:r>
            <a:endParaRPr lang="en-GB" sz="5200" dirty="0" smtClean="0"/>
          </a:p>
        </p:txBody>
      </p:sp>
    </p:spTree>
    <p:extLst>
      <p:ext uri="{BB962C8B-B14F-4D97-AF65-F5344CB8AC3E}">
        <p14:creationId xmlns:p14="http://schemas.microsoft.com/office/powerpoint/2010/main" val="220038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7" y="58011"/>
            <a:ext cx="8784976" cy="922717"/>
          </a:xfrm>
        </p:spPr>
        <p:txBody>
          <a:bodyPr>
            <a:norm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Base Camp 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en-GB" sz="5200" dirty="0"/>
              <a:t>Gen 1:28 God blessed them; and God said to them, “Be </a:t>
            </a:r>
            <a:r>
              <a:rPr lang="en-GB" sz="5200" dirty="0">
                <a:solidFill>
                  <a:srgbClr val="FFFF00"/>
                </a:solidFill>
              </a:rPr>
              <a:t>fruitful</a:t>
            </a:r>
            <a:r>
              <a:rPr lang="en-GB" sz="5200" dirty="0"/>
              <a:t> and </a:t>
            </a:r>
            <a:r>
              <a:rPr lang="en-GB" sz="5200" dirty="0">
                <a:solidFill>
                  <a:srgbClr val="FFFF00"/>
                </a:solidFill>
              </a:rPr>
              <a:t>multiply</a:t>
            </a:r>
            <a:r>
              <a:rPr lang="en-GB" sz="5200" dirty="0"/>
              <a:t>, and </a:t>
            </a:r>
            <a:r>
              <a:rPr lang="en-GB" sz="5200" dirty="0">
                <a:solidFill>
                  <a:srgbClr val="FFFF00"/>
                </a:solidFill>
              </a:rPr>
              <a:t>fill the earth</a:t>
            </a:r>
            <a:r>
              <a:rPr lang="en-GB" sz="5200" dirty="0"/>
              <a:t>, and </a:t>
            </a:r>
            <a:r>
              <a:rPr lang="en-GB" sz="5200" dirty="0">
                <a:solidFill>
                  <a:srgbClr val="FFFF00"/>
                </a:solidFill>
              </a:rPr>
              <a:t>subdue it</a:t>
            </a:r>
            <a:r>
              <a:rPr lang="en-GB" sz="5200" dirty="0"/>
              <a:t>; and </a:t>
            </a:r>
            <a:r>
              <a:rPr lang="en-GB" sz="5200" dirty="0">
                <a:solidFill>
                  <a:srgbClr val="FFFF00"/>
                </a:solidFill>
              </a:rPr>
              <a:t>rule </a:t>
            </a:r>
            <a:r>
              <a:rPr lang="en-GB" sz="5200" dirty="0" smtClean="0">
                <a:solidFill>
                  <a:srgbClr val="FFFF00"/>
                </a:solidFill>
              </a:rPr>
              <a:t>over … it </a:t>
            </a:r>
          </a:p>
          <a:p>
            <a:r>
              <a:rPr lang="en-GB" sz="5200" dirty="0" smtClean="0"/>
              <a:t>That would have been just the start – whole creation awaits</a:t>
            </a:r>
          </a:p>
        </p:txBody>
      </p:sp>
    </p:spTree>
    <p:extLst>
      <p:ext uri="{BB962C8B-B14F-4D97-AF65-F5344CB8AC3E}">
        <p14:creationId xmlns:p14="http://schemas.microsoft.com/office/powerpoint/2010/main" val="149521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7" y="58011"/>
            <a:ext cx="8784976" cy="922717"/>
          </a:xfrm>
        </p:spPr>
        <p:txBody>
          <a:bodyPr>
            <a:norm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Base Camp 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lnSpcReduction="10000"/>
          </a:bodyPr>
          <a:lstStyle/>
          <a:p>
            <a:r>
              <a:rPr lang="en-GB" sz="5200" dirty="0"/>
              <a:t>Rom 8:16 The Spirit Himself testifies with our spirit that we are children of God, 17 and if children, heirs also, heirs of God and </a:t>
            </a:r>
            <a:r>
              <a:rPr lang="en-GB" sz="5200" dirty="0" smtClean="0">
                <a:solidFill>
                  <a:srgbClr val="FFFF00"/>
                </a:solidFill>
              </a:rPr>
              <a:t>fellow (joint) </a:t>
            </a:r>
            <a:r>
              <a:rPr lang="en-GB" sz="5200" dirty="0">
                <a:solidFill>
                  <a:srgbClr val="FFFF00"/>
                </a:solidFill>
              </a:rPr>
              <a:t>heirs with Christ</a:t>
            </a:r>
            <a:r>
              <a:rPr lang="en-GB" sz="5200" dirty="0"/>
              <a:t>, if indeed we suffer with Him so that we may also be glorified with Him.</a:t>
            </a:r>
            <a:endParaRPr lang="en-GB" sz="5200" dirty="0" smtClean="0"/>
          </a:p>
        </p:txBody>
      </p:sp>
    </p:spTree>
    <p:extLst>
      <p:ext uri="{BB962C8B-B14F-4D97-AF65-F5344CB8AC3E}">
        <p14:creationId xmlns:p14="http://schemas.microsoft.com/office/powerpoint/2010/main" val="128887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7" y="58011"/>
            <a:ext cx="8784976" cy="922717"/>
          </a:xfrm>
        </p:spPr>
        <p:txBody>
          <a:bodyPr>
            <a:norm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Base Camp 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lnSpcReduction="10000"/>
          </a:bodyPr>
          <a:lstStyle/>
          <a:p>
            <a:r>
              <a:rPr lang="en-GB" sz="5200" dirty="0" smtClean="0"/>
              <a:t>Rom 8:19 </a:t>
            </a:r>
            <a:r>
              <a:rPr lang="en-GB" sz="5200" dirty="0"/>
              <a:t>For the anxious longing of the creation waits eagerly for the </a:t>
            </a:r>
            <a:r>
              <a:rPr lang="en-GB" sz="5200" dirty="0">
                <a:solidFill>
                  <a:srgbClr val="FFFF00"/>
                </a:solidFill>
              </a:rPr>
              <a:t>revealing of the sons of God</a:t>
            </a:r>
            <a:r>
              <a:rPr lang="en-GB" sz="5200" dirty="0"/>
              <a:t>. </a:t>
            </a:r>
            <a:r>
              <a:rPr lang="en-GB" sz="5200" dirty="0" smtClean="0"/>
              <a:t>21 </a:t>
            </a:r>
            <a:r>
              <a:rPr lang="en-GB" sz="5200" dirty="0"/>
              <a:t>that the creation itself also will be set free from its slavery to corruption into the freedom of the glory of the children of God</a:t>
            </a:r>
            <a:endParaRPr lang="en-GB" sz="5200" dirty="0" smtClean="0"/>
          </a:p>
        </p:txBody>
      </p:sp>
    </p:spTree>
    <p:extLst>
      <p:ext uri="{BB962C8B-B14F-4D97-AF65-F5344CB8AC3E}">
        <p14:creationId xmlns:p14="http://schemas.microsoft.com/office/powerpoint/2010/main" val="36366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7" y="58011"/>
            <a:ext cx="8784976" cy="922717"/>
          </a:xfrm>
        </p:spPr>
        <p:txBody>
          <a:bodyPr>
            <a:norm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Base Camp 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lnSpcReduction="10000"/>
          </a:bodyPr>
          <a:lstStyle/>
          <a:p>
            <a:r>
              <a:rPr lang="en-GB" sz="5200" dirty="0" smtClean="0"/>
              <a:t>Responsible to rule the created universe</a:t>
            </a:r>
          </a:p>
          <a:p>
            <a:r>
              <a:rPr lang="en-GB" sz="5200" dirty="0" smtClean="0"/>
              <a:t>Physical created realm</a:t>
            </a:r>
          </a:p>
          <a:p>
            <a:r>
              <a:rPr lang="en-GB" sz="5200" dirty="0" smtClean="0"/>
              <a:t>Spiritual unseen created realm</a:t>
            </a:r>
          </a:p>
          <a:p>
            <a:r>
              <a:rPr lang="en-GB" sz="5200" dirty="0" smtClean="0"/>
              <a:t>Are we willing to take that responsibility and be accountable as sons of God?</a:t>
            </a:r>
          </a:p>
        </p:txBody>
      </p:sp>
    </p:spTree>
    <p:extLst>
      <p:ext uri="{BB962C8B-B14F-4D97-AF65-F5344CB8AC3E}">
        <p14:creationId xmlns:p14="http://schemas.microsoft.com/office/powerpoint/2010/main" val="28689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me1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eme1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108187</TotalTime>
  <Words>1032</Words>
  <Application>Microsoft Office PowerPoint</Application>
  <PresentationFormat>On-screen Show (4:3)</PresentationFormat>
  <Paragraphs>159</Paragraphs>
  <Slides>30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Theme1</vt:lpstr>
      <vt:lpstr>Office Theme</vt:lpstr>
      <vt:lpstr>1_Theme1</vt:lpstr>
      <vt:lpstr>Base Camp 2</vt:lpstr>
      <vt:lpstr>Base Camp 2</vt:lpstr>
      <vt:lpstr>Base Camp 2</vt:lpstr>
      <vt:lpstr>Base Camp 2</vt:lpstr>
      <vt:lpstr>Base Camp 2</vt:lpstr>
      <vt:lpstr>Base Camp 2</vt:lpstr>
      <vt:lpstr>Base Camp 2</vt:lpstr>
      <vt:lpstr>Base Camp 2</vt:lpstr>
      <vt:lpstr>Base Camp 2</vt:lpstr>
      <vt:lpstr>Base Camp 2</vt:lpstr>
      <vt:lpstr>Base Camp 2</vt:lpstr>
      <vt:lpstr>Base Camp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Base Camp 2</vt:lpstr>
      <vt:lpstr>PowerPoint Presentation</vt:lpstr>
      <vt:lpstr>Base Camp 2</vt:lpstr>
      <vt:lpstr>PowerPoint Presentation</vt:lpstr>
      <vt:lpstr>PowerPoint Presentation</vt:lpstr>
      <vt:lpstr>Base Camp 2</vt:lpstr>
      <vt:lpstr>The Covenant Exchange at the Cross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Parsons</dc:creator>
  <cp:lastModifiedBy>Mike Parsons</cp:lastModifiedBy>
  <cp:revision>467</cp:revision>
  <dcterms:created xsi:type="dcterms:W3CDTF">2013-12-09T14:36:16Z</dcterms:created>
  <dcterms:modified xsi:type="dcterms:W3CDTF">2014-06-15T12:26:51Z</dcterms:modified>
</cp:coreProperties>
</file>