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4" r:id="rId2"/>
  </p:sldMasterIdLst>
  <p:notesMasterIdLst>
    <p:notesMasterId r:id="rId82"/>
  </p:notesMasterIdLst>
  <p:sldIdLst>
    <p:sldId id="919" r:id="rId3"/>
    <p:sldId id="852" r:id="rId4"/>
    <p:sldId id="910" r:id="rId5"/>
    <p:sldId id="913" r:id="rId6"/>
    <p:sldId id="914" r:id="rId7"/>
    <p:sldId id="897" r:id="rId8"/>
    <p:sldId id="904" r:id="rId9"/>
    <p:sldId id="921" r:id="rId10"/>
    <p:sldId id="907" r:id="rId11"/>
    <p:sldId id="908" r:id="rId12"/>
    <p:sldId id="924" r:id="rId13"/>
    <p:sldId id="898" r:id="rId14"/>
    <p:sldId id="900" r:id="rId15"/>
    <p:sldId id="922" r:id="rId16"/>
    <p:sldId id="923" r:id="rId17"/>
    <p:sldId id="905" r:id="rId18"/>
    <p:sldId id="906" r:id="rId19"/>
    <p:sldId id="909" r:id="rId20"/>
    <p:sldId id="899" r:id="rId21"/>
    <p:sldId id="925" r:id="rId22"/>
    <p:sldId id="911" r:id="rId23"/>
    <p:sldId id="912" r:id="rId24"/>
    <p:sldId id="830" r:id="rId25"/>
    <p:sldId id="831" r:id="rId26"/>
    <p:sldId id="832" r:id="rId27"/>
    <p:sldId id="838" r:id="rId28"/>
    <p:sldId id="842" r:id="rId29"/>
    <p:sldId id="843" r:id="rId30"/>
    <p:sldId id="834" r:id="rId31"/>
    <p:sldId id="835" r:id="rId32"/>
    <p:sldId id="836" r:id="rId33"/>
    <p:sldId id="837" r:id="rId34"/>
    <p:sldId id="839" r:id="rId35"/>
    <p:sldId id="840" r:id="rId36"/>
    <p:sldId id="845" r:id="rId37"/>
    <p:sldId id="846" r:id="rId38"/>
    <p:sldId id="847" r:id="rId39"/>
    <p:sldId id="848" r:id="rId40"/>
    <p:sldId id="833" r:id="rId41"/>
    <p:sldId id="792" r:id="rId42"/>
    <p:sldId id="683" r:id="rId43"/>
    <p:sldId id="383" r:id="rId44"/>
    <p:sldId id="381" r:id="rId45"/>
    <p:sldId id="464" r:id="rId46"/>
    <p:sldId id="463" r:id="rId47"/>
    <p:sldId id="661" r:id="rId48"/>
    <p:sldId id="662" r:id="rId49"/>
    <p:sldId id="462" r:id="rId50"/>
    <p:sldId id="663" r:id="rId51"/>
    <p:sldId id="466" r:id="rId52"/>
    <p:sldId id="664" r:id="rId53"/>
    <p:sldId id="465" r:id="rId54"/>
    <p:sldId id="670" r:id="rId55"/>
    <p:sldId id="468" r:id="rId56"/>
    <p:sldId id="467" r:id="rId57"/>
    <p:sldId id="665" r:id="rId58"/>
    <p:sldId id="459" r:id="rId59"/>
    <p:sldId id="666" r:id="rId60"/>
    <p:sldId id="470" r:id="rId61"/>
    <p:sldId id="850" r:id="rId62"/>
    <p:sldId id="471" r:id="rId63"/>
    <p:sldId id="667" r:id="rId64"/>
    <p:sldId id="473" r:id="rId65"/>
    <p:sldId id="668" r:id="rId66"/>
    <p:sldId id="669" r:id="rId67"/>
    <p:sldId id="865" r:id="rId68"/>
    <p:sldId id="901" r:id="rId69"/>
    <p:sldId id="902" r:id="rId70"/>
    <p:sldId id="849" r:id="rId71"/>
    <p:sldId id="829" r:id="rId72"/>
    <p:sldId id="803" r:id="rId73"/>
    <p:sldId id="802" r:id="rId74"/>
    <p:sldId id="915" r:id="rId75"/>
    <p:sldId id="903" r:id="rId76"/>
    <p:sldId id="917" r:id="rId77"/>
    <p:sldId id="916" r:id="rId78"/>
    <p:sldId id="918" r:id="rId79"/>
    <p:sldId id="926" r:id="rId80"/>
    <p:sldId id="920"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4595370-A736-4B65-AE93-F2745C763627}">
          <p14:sldIdLst>
            <p14:sldId id="919"/>
            <p14:sldId id="852"/>
          </p14:sldIdLst>
        </p14:section>
        <p14:section name="Untitled Section" id="{A3F16772-4661-4E18-AE54-A8E6F14FEA0F}">
          <p14:sldIdLst>
            <p14:sldId id="910"/>
            <p14:sldId id="913"/>
            <p14:sldId id="914"/>
            <p14:sldId id="897"/>
            <p14:sldId id="904"/>
            <p14:sldId id="921"/>
            <p14:sldId id="907"/>
            <p14:sldId id="908"/>
            <p14:sldId id="924"/>
            <p14:sldId id="898"/>
            <p14:sldId id="900"/>
            <p14:sldId id="922"/>
            <p14:sldId id="923"/>
            <p14:sldId id="905"/>
            <p14:sldId id="906"/>
            <p14:sldId id="909"/>
            <p14:sldId id="899"/>
            <p14:sldId id="925"/>
            <p14:sldId id="911"/>
            <p14:sldId id="912"/>
            <p14:sldId id="830"/>
            <p14:sldId id="831"/>
            <p14:sldId id="832"/>
            <p14:sldId id="838"/>
            <p14:sldId id="842"/>
            <p14:sldId id="843"/>
            <p14:sldId id="834"/>
            <p14:sldId id="835"/>
            <p14:sldId id="836"/>
            <p14:sldId id="837"/>
            <p14:sldId id="839"/>
            <p14:sldId id="840"/>
            <p14:sldId id="845"/>
            <p14:sldId id="846"/>
            <p14:sldId id="847"/>
            <p14:sldId id="848"/>
            <p14:sldId id="833"/>
            <p14:sldId id="792"/>
            <p14:sldId id="683"/>
            <p14:sldId id="383"/>
            <p14:sldId id="381"/>
            <p14:sldId id="464"/>
            <p14:sldId id="463"/>
            <p14:sldId id="661"/>
            <p14:sldId id="662"/>
            <p14:sldId id="462"/>
            <p14:sldId id="663"/>
            <p14:sldId id="466"/>
            <p14:sldId id="664"/>
            <p14:sldId id="465"/>
            <p14:sldId id="670"/>
            <p14:sldId id="468"/>
            <p14:sldId id="467"/>
            <p14:sldId id="665"/>
            <p14:sldId id="459"/>
            <p14:sldId id="666"/>
            <p14:sldId id="470"/>
            <p14:sldId id="850"/>
            <p14:sldId id="471"/>
            <p14:sldId id="667"/>
            <p14:sldId id="473"/>
            <p14:sldId id="668"/>
            <p14:sldId id="669"/>
            <p14:sldId id="865"/>
            <p14:sldId id="901"/>
            <p14:sldId id="902"/>
            <p14:sldId id="849"/>
            <p14:sldId id="829"/>
            <p14:sldId id="803"/>
            <p14:sldId id="802"/>
            <p14:sldId id="915"/>
            <p14:sldId id="903"/>
            <p14:sldId id="917"/>
            <p14:sldId id="916"/>
            <p14:sldId id="918"/>
            <p14:sldId id="926"/>
            <p14:sldId id="92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5C0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76" autoAdjust="0"/>
    <p:restoredTop sz="94660"/>
  </p:normalViewPr>
  <p:slideViewPr>
    <p:cSldViewPr>
      <p:cViewPr varScale="1">
        <p:scale>
          <a:sx n="74" d="100"/>
          <a:sy n="74" d="100"/>
        </p:scale>
        <p:origin x="-5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notesMaster" Target="notesMasters/notesMaster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A4EF2E-F8A3-4D5C-A2AD-A94570C26DF3}" type="datetimeFigureOut">
              <a:rPr lang="en-GB" smtClean="0"/>
              <a:t>01/08/2014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EAEB1E-4FB3-4F42-9B19-5A5A4C92ED16}" type="slidenum">
              <a:rPr lang="en-GB" smtClean="0"/>
              <a:t>‹#›</a:t>
            </a:fld>
            <a:endParaRPr lang="en-GB"/>
          </a:p>
        </p:txBody>
      </p:sp>
    </p:spTree>
    <p:extLst>
      <p:ext uri="{BB962C8B-B14F-4D97-AF65-F5344CB8AC3E}">
        <p14:creationId xmlns:p14="http://schemas.microsoft.com/office/powerpoint/2010/main" val="2015797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5F006D-AF0C-4F44-9280-78E98347F99A}" type="slidenum">
              <a:rPr lang="en-GB"/>
              <a:pPr/>
              <a:t>4</a:t>
            </a:fld>
            <a:endParaRPr lang="en-GB"/>
          </a:p>
        </p:txBody>
      </p:sp>
      <p:sp>
        <p:nvSpPr>
          <p:cNvPr id="1196034" name="Rectangle 2"/>
          <p:cNvSpPr>
            <a:spLocks noGrp="1" noRot="1" noChangeAspect="1" noChangeArrowheads="1" noTextEdit="1"/>
          </p:cNvSpPr>
          <p:nvPr>
            <p:ph type="sldImg"/>
          </p:nvPr>
        </p:nvSpPr>
        <p:spPr>
          <a:xfrm>
            <a:off x="1143000" y="685800"/>
            <a:ext cx="4572000" cy="3429000"/>
          </a:xfrm>
          <a:ln/>
        </p:spPr>
      </p:sp>
      <p:sp>
        <p:nvSpPr>
          <p:cNvPr id="1196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5F006D-AF0C-4F44-9280-78E98347F99A}" type="slidenum">
              <a:rPr lang="en-GB"/>
              <a:pPr/>
              <a:t>14</a:t>
            </a:fld>
            <a:endParaRPr lang="en-GB"/>
          </a:p>
        </p:txBody>
      </p:sp>
      <p:sp>
        <p:nvSpPr>
          <p:cNvPr id="1196034" name="Rectangle 2"/>
          <p:cNvSpPr>
            <a:spLocks noGrp="1" noRot="1" noChangeAspect="1" noChangeArrowheads="1" noTextEdit="1"/>
          </p:cNvSpPr>
          <p:nvPr>
            <p:ph type="sldImg"/>
          </p:nvPr>
        </p:nvSpPr>
        <p:spPr>
          <a:xfrm>
            <a:off x="1143000" y="685800"/>
            <a:ext cx="4572000" cy="3429000"/>
          </a:xfrm>
          <a:ln/>
        </p:spPr>
      </p:sp>
      <p:sp>
        <p:nvSpPr>
          <p:cNvPr id="1196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5F006D-AF0C-4F44-9280-78E98347F99A}" type="slidenum">
              <a:rPr lang="en-GB"/>
              <a:pPr/>
              <a:t>15</a:t>
            </a:fld>
            <a:endParaRPr lang="en-GB"/>
          </a:p>
        </p:txBody>
      </p:sp>
      <p:sp>
        <p:nvSpPr>
          <p:cNvPr id="1196034" name="Rectangle 2"/>
          <p:cNvSpPr>
            <a:spLocks noGrp="1" noRot="1" noChangeAspect="1" noChangeArrowheads="1" noTextEdit="1"/>
          </p:cNvSpPr>
          <p:nvPr>
            <p:ph type="sldImg"/>
          </p:nvPr>
        </p:nvSpPr>
        <p:spPr>
          <a:xfrm>
            <a:off x="1143000" y="685800"/>
            <a:ext cx="4572000" cy="3429000"/>
          </a:xfrm>
          <a:ln/>
        </p:spPr>
      </p:sp>
      <p:sp>
        <p:nvSpPr>
          <p:cNvPr id="1196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5F006D-AF0C-4F44-9280-78E98347F99A}" type="slidenum">
              <a:rPr lang="en-GB"/>
              <a:pPr/>
              <a:t>18</a:t>
            </a:fld>
            <a:endParaRPr lang="en-GB"/>
          </a:p>
        </p:txBody>
      </p:sp>
      <p:sp>
        <p:nvSpPr>
          <p:cNvPr id="1196034" name="Rectangle 2"/>
          <p:cNvSpPr>
            <a:spLocks noGrp="1" noRot="1" noChangeAspect="1" noChangeArrowheads="1" noTextEdit="1"/>
          </p:cNvSpPr>
          <p:nvPr>
            <p:ph type="sldImg"/>
          </p:nvPr>
        </p:nvSpPr>
        <p:spPr>
          <a:xfrm>
            <a:off x="1143000" y="685800"/>
            <a:ext cx="4572000" cy="3429000"/>
          </a:xfrm>
          <a:ln/>
        </p:spPr>
      </p:sp>
      <p:sp>
        <p:nvSpPr>
          <p:cNvPr id="1196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5F006D-AF0C-4F44-9280-78E98347F99A}" type="slidenum">
              <a:rPr lang="en-GB"/>
              <a:pPr/>
              <a:t>19</a:t>
            </a:fld>
            <a:endParaRPr lang="en-GB"/>
          </a:p>
        </p:txBody>
      </p:sp>
      <p:sp>
        <p:nvSpPr>
          <p:cNvPr id="1196034" name="Rectangle 2"/>
          <p:cNvSpPr>
            <a:spLocks noGrp="1" noRot="1" noChangeAspect="1" noChangeArrowheads="1" noTextEdit="1"/>
          </p:cNvSpPr>
          <p:nvPr>
            <p:ph type="sldImg"/>
          </p:nvPr>
        </p:nvSpPr>
        <p:spPr>
          <a:xfrm>
            <a:off x="1143000" y="685800"/>
            <a:ext cx="4572000" cy="3429000"/>
          </a:xfrm>
          <a:ln/>
        </p:spPr>
      </p:sp>
      <p:sp>
        <p:nvSpPr>
          <p:cNvPr id="1196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5F006D-AF0C-4F44-9280-78E98347F99A}" type="slidenum">
              <a:rPr lang="en-GB"/>
              <a:pPr/>
              <a:t>20</a:t>
            </a:fld>
            <a:endParaRPr lang="en-GB"/>
          </a:p>
        </p:txBody>
      </p:sp>
      <p:sp>
        <p:nvSpPr>
          <p:cNvPr id="1196034" name="Rectangle 2"/>
          <p:cNvSpPr>
            <a:spLocks noGrp="1" noRot="1" noChangeAspect="1" noChangeArrowheads="1" noTextEdit="1"/>
          </p:cNvSpPr>
          <p:nvPr>
            <p:ph type="sldImg"/>
          </p:nvPr>
        </p:nvSpPr>
        <p:spPr>
          <a:xfrm>
            <a:off x="1143000" y="685800"/>
            <a:ext cx="4572000" cy="3429000"/>
          </a:xfrm>
          <a:ln/>
        </p:spPr>
      </p:sp>
      <p:sp>
        <p:nvSpPr>
          <p:cNvPr id="1196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5F006D-AF0C-4F44-9280-78E98347F99A}" type="slidenum">
              <a:rPr lang="en-GB"/>
              <a:pPr/>
              <a:t>21</a:t>
            </a:fld>
            <a:endParaRPr lang="en-GB"/>
          </a:p>
        </p:txBody>
      </p:sp>
      <p:sp>
        <p:nvSpPr>
          <p:cNvPr id="1196034" name="Rectangle 2"/>
          <p:cNvSpPr>
            <a:spLocks noGrp="1" noRot="1" noChangeAspect="1" noChangeArrowheads="1" noTextEdit="1"/>
          </p:cNvSpPr>
          <p:nvPr>
            <p:ph type="sldImg"/>
          </p:nvPr>
        </p:nvSpPr>
        <p:spPr>
          <a:xfrm>
            <a:off x="1143000" y="685800"/>
            <a:ext cx="4572000" cy="3429000"/>
          </a:xfrm>
          <a:ln/>
        </p:spPr>
      </p:sp>
      <p:sp>
        <p:nvSpPr>
          <p:cNvPr id="1196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5F006D-AF0C-4F44-9280-78E98347F99A}" type="slidenum">
              <a:rPr lang="en-GB"/>
              <a:pPr/>
              <a:t>22</a:t>
            </a:fld>
            <a:endParaRPr lang="en-GB"/>
          </a:p>
        </p:txBody>
      </p:sp>
      <p:sp>
        <p:nvSpPr>
          <p:cNvPr id="1196034" name="Rectangle 2"/>
          <p:cNvSpPr>
            <a:spLocks noGrp="1" noRot="1" noChangeAspect="1" noChangeArrowheads="1" noTextEdit="1"/>
          </p:cNvSpPr>
          <p:nvPr>
            <p:ph type="sldImg"/>
          </p:nvPr>
        </p:nvSpPr>
        <p:spPr>
          <a:xfrm>
            <a:off x="1143000" y="685800"/>
            <a:ext cx="4572000" cy="3429000"/>
          </a:xfrm>
          <a:ln/>
        </p:spPr>
      </p:sp>
      <p:sp>
        <p:nvSpPr>
          <p:cNvPr id="1196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EAEB1E-4FB3-4F42-9B19-5A5A4C92ED16}" type="slidenum">
              <a:rPr lang="en-GB" smtClean="0"/>
              <a:t>65</a:t>
            </a:fld>
            <a:endParaRPr lang="en-GB"/>
          </a:p>
        </p:txBody>
      </p:sp>
    </p:spTree>
    <p:extLst>
      <p:ext uri="{BB962C8B-B14F-4D97-AF65-F5344CB8AC3E}">
        <p14:creationId xmlns:p14="http://schemas.microsoft.com/office/powerpoint/2010/main" val="2175203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5F006D-AF0C-4F44-9280-78E98347F99A}" type="slidenum">
              <a:rPr lang="en-GB"/>
              <a:pPr/>
              <a:t>5</a:t>
            </a:fld>
            <a:endParaRPr lang="en-GB"/>
          </a:p>
        </p:txBody>
      </p:sp>
      <p:sp>
        <p:nvSpPr>
          <p:cNvPr id="1196034" name="Rectangle 2"/>
          <p:cNvSpPr>
            <a:spLocks noGrp="1" noRot="1" noChangeAspect="1" noChangeArrowheads="1" noTextEdit="1"/>
          </p:cNvSpPr>
          <p:nvPr>
            <p:ph type="sldImg"/>
          </p:nvPr>
        </p:nvSpPr>
        <p:spPr>
          <a:xfrm>
            <a:off x="1143000" y="685800"/>
            <a:ext cx="4572000" cy="3429000"/>
          </a:xfrm>
          <a:ln/>
        </p:spPr>
      </p:sp>
      <p:sp>
        <p:nvSpPr>
          <p:cNvPr id="1196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24D6BD-A508-49ED-9D6D-ED3B45C1288F}" type="slidenum">
              <a:rPr lang="en-GB"/>
              <a:pPr/>
              <a:t>6</a:t>
            </a:fld>
            <a:endParaRPr lang="en-GB"/>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24D6BD-A508-49ED-9D6D-ED3B45C1288F}" type="slidenum">
              <a:rPr lang="en-GB"/>
              <a:pPr/>
              <a:t>7</a:t>
            </a:fld>
            <a:endParaRPr lang="en-GB"/>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5F006D-AF0C-4F44-9280-78E98347F99A}" type="slidenum">
              <a:rPr lang="en-GB"/>
              <a:pPr/>
              <a:t>8</a:t>
            </a:fld>
            <a:endParaRPr lang="en-GB"/>
          </a:p>
        </p:txBody>
      </p:sp>
      <p:sp>
        <p:nvSpPr>
          <p:cNvPr id="1196034" name="Rectangle 2"/>
          <p:cNvSpPr>
            <a:spLocks noGrp="1" noRot="1" noChangeAspect="1" noChangeArrowheads="1" noTextEdit="1"/>
          </p:cNvSpPr>
          <p:nvPr>
            <p:ph type="sldImg"/>
          </p:nvPr>
        </p:nvSpPr>
        <p:spPr>
          <a:xfrm>
            <a:off x="1143000" y="685800"/>
            <a:ext cx="4572000" cy="3429000"/>
          </a:xfrm>
          <a:ln/>
        </p:spPr>
      </p:sp>
      <p:sp>
        <p:nvSpPr>
          <p:cNvPr id="1196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BF8EE8-5B92-4EDC-ACA3-D8AB7EB2D66D}" type="slidenum">
              <a:rPr lang="en-GB"/>
              <a:pPr/>
              <a:t>9</a:t>
            </a:fld>
            <a:endParaRPr lang="en-GB"/>
          </a:p>
        </p:txBody>
      </p:sp>
      <p:sp>
        <p:nvSpPr>
          <p:cNvPr id="1141762" name="Rectangle 2"/>
          <p:cNvSpPr>
            <a:spLocks noGrp="1" noRot="1" noChangeAspect="1" noChangeArrowheads="1" noTextEdit="1"/>
          </p:cNvSpPr>
          <p:nvPr>
            <p:ph type="sldImg"/>
          </p:nvPr>
        </p:nvSpPr>
        <p:spPr>
          <a:xfrm>
            <a:off x="1143000" y="685800"/>
            <a:ext cx="4572000" cy="3429000"/>
          </a:xfrm>
          <a:ln/>
        </p:spPr>
      </p:sp>
      <p:sp>
        <p:nvSpPr>
          <p:cNvPr id="1141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5B7A8B-1F98-4C83-8024-C0872299F708}" type="slidenum">
              <a:rPr lang="en-GB"/>
              <a:pPr/>
              <a:t>10</a:t>
            </a:fld>
            <a:endParaRPr lang="en-GB"/>
          </a:p>
        </p:txBody>
      </p:sp>
      <p:sp>
        <p:nvSpPr>
          <p:cNvPr id="1185794" name="Rectangle 2"/>
          <p:cNvSpPr>
            <a:spLocks noGrp="1" noRot="1" noChangeAspect="1" noChangeArrowheads="1" noTextEdit="1"/>
          </p:cNvSpPr>
          <p:nvPr>
            <p:ph type="sldImg"/>
          </p:nvPr>
        </p:nvSpPr>
        <p:spPr>
          <a:xfrm>
            <a:off x="1143000" y="685800"/>
            <a:ext cx="4572000" cy="3429000"/>
          </a:xfrm>
          <a:ln/>
        </p:spPr>
      </p:sp>
      <p:sp>
        <p:nvSpPr>
          <p:cNvPr id="1185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5F006D-AF0C-4F44-9280-78E98347F99A}" type="slidenum">
              <a:rPr lang="en-GB"/>
              <a:pPr/>
              <a:t>12</a:t>
            </a:fld>
            <a:endParaRPr lang="en-GB"/>
          </a:p>
        </p:txBody>
      </p:sp>
      <p:sp>
        <p:nvSpPr>
          <p:cNvPr id="1196034" name="Rectangle 2"/>
          <p:cNvSpPr>
            <a:spLocks noGrp="1" noRot="1" noChangeAspect="1" noChangeArrowheads="1" noTextEdit="1"/>
          </p:cNvSpPr>
          <p:nvPr>
            <p:ph type="sldImg"/>
          </p:nvPr>
        </p:nvSpPr>
        <p:spPr>
          <a:xfrm>
            <a:off x="1143000" y="685800"/>
            <a:ext cx="4572000" cy="3429000"/>
          </a:xfrm>
          <a:ln/>
        </p:spPr>
      </p:sp>
      <p:sp>
        <p:nvSpPr>
          <p:cNvPr id="1196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5F006D-AF0C-4F44-9280-78E98347F99A}" type="slidenum">
              <a:rPr lang="en-GB"/>
              <a:pPr/>
              <a:t>13</a:t>
            </a:fld>
            <a:endParaRPr lang="en-GB"/>
          </a:p>
        </p:txBody>
      </p:sp>
      <p:sp>
        <p:nvSpPr>
          <p:cNvPr id="1196034" name="Rectangle 2"/>
          <p:cNvSpPr>
            <a:spLocks noGrp="1" noRot="1" noChangeAspect="1" noChangeArrowheads="1" noTextEdit="1"/>
          </p:cNvSpPr>
          <p:nvPr>
            <p:ph type="sldImg"/>
          </p:nvPr>
        </p:nvSpPr>
        <p:spPr>
          <a:xfrm>
            <a:off x="1143000" y="685800"/>
            <a:ext cx="4572000" cy="3429000"/>
          </a:xfrm>
          <a:ln/>
        </p:spPr>
      </p:sp>
      <p:sp>
        <p:nvSpPr>
          <p:cNvPr id="119603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502784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449405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843914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solidFill>
                <a:schemeClr val="tx1">
                  <a:shade val="50000"/>
                </a:scheme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kumimoji="0" lang="en-US">
              <a:solidFill>
                <a:schemeClr val="tx1">
                  <a:shade val="50000"/>
                </a:schemeClr>
              </a:solidFill>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dirty="0">
              <a:solidFill>
                <a:schemeClr val="tx1">
                  <a:shade val="50000"/>
                </a:schemeClr>
              </a:solidFill>
            </a:endParaRPr>
          </a:p>
        </p:txBody>
      </p:sp>
    </p:spTree>
    <p:extLst>
      <p:ext uri="{BB962C8B-B14F-4D97-AF65-F5344CB8AC3E}">
        <p14:creationId xmlns:p14="http://schemas.microsoft.com/office/powerpoint/2010/main" val="363613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solidFill>
                <a:schemeClr val="tx1">
                  <a:shade val="50000"/>
                </a:schemeClr>
              </a:solidFill>
            </a:endParaRPr>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kumimoji="0" lang="en-US">
              <a:solidFill>
                <a:schemeClr val="tx1">
                  <a:shade val="50000"/>
                </a:schemeClr>
              </a:solidFill>
            </a:endParaRPr>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dirty="0">
              <a:solidFill>
                <a:schemeClr val="tx1">
                  <a:shade val="50000"/>
                </a:schemeClr>
              </a:solidFill>
            </a:endParaRPr>
          </a:p>
        </p:txBody>
      </p:sp>
    </p:spTree>
    <p:extLst>
      <p:ext uri="{BB962C8B-B14F-4D97-AF65-F5344CB8AC3E}">
        <p14:creationId xmlns:p14="http://schemas.microsoft.com/office/powerpoint/2010/main" val="3682056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1986" name="Rectangle 2"/>
          <p:cNvSpPr>
            <a:spLocks noGrp="1" noChangeArrowheads="1"/>
          </p:cNvSpPr>
          <p:nvPr>
            <p:ph type="ctrTitle" sz="quarter"/>
          </p:nvPr>
        </p:nvSpPr>
        <p:spPr>
          <a:xfrm>
            <a:off x="685800" y="1997075"/>
            <a:ext cx="7772400" cy="1431925"/>
          </a:xfrm>
        </p:spPr>
        <p:txBody>
          <a:bodyPr anchor="b" anchorCtr="1"/>
          <a:lstStyle>
            <a:lvl1pPr>
              <a:defRPr/>
            </a:lvl1pPr>
          </a:lstStyle>
          <a:p>
            <a:pPr lvl="0"/>
            <a:r>
              <a:rPr lang="en-GB" noProof="0" smtClean="0"/>
              <a:t>Click to edit Master title style</a:t>
            </a:r>
          </a:p>
        </p:txBody>
      </p:sp>
      <p:sp>
        <p:nvSpPr>
          <p:cNvPr id="41987"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GB" noProof="0" smtClean="0"/>
              <a:t>Click to edit Master subtitle style</a:t>
            </a:r>
          </a:p>
        </p:txBody>
      </p:sp>
      <p:sp>
        <p:nvSpPr>
          <p:cNvPr id="41988"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a:solidFill>
                <a:srgbClr val="FFFFFF"/>
              </a:solidFill>
            </a:endParaRPr>
          </a:p>
        </p:txBody>
      </p:sp>
      <p:sp>
        <p:nvSpPr>
          <p:cNvPr id="41989" name="Rectangle 5"/>
          <p:cNvSpPr>
            <a:spLocks noGrp="1" noChangeArrowheads="1"/>
          </p:cNvSpPr>
          <p:nvPr>
            <p:ph type="ftr" sz="quarter" idx="3"/>
          </p:nvPr>
        </p:nvSpPr>
        <p:spPr/>
        <p:txBody>
          <a:bodyPr/>
          <a:lstStyle>
            <a:lvl1pPr>
              <a:defRPr/>
            </a:lvl1pPr>
          </a:lstStyle>
          <a:p>
            <a:endParaRPr lang="en-GB">
              <a:solidFill>
                <a:srgbClr val="FFFFFF"/>
              </a:solidFill>
            </a:endParaRPr>
          </a:p>
        </p:txBody>
      </p:sp>
      <p:sp>
        <p:nvSpPr>
          <p:cNvPr id="41990" name="Rectangle 6"/>
          <p:cNvSpPr>
            <a:spLocks noGrp="1" noChangeArrowheads="1"/>
          </p:cNvSpPr>
          <p:nvPr>
            <p:ph type="sldNum" sz="quarter" idx="4"/>
          </p:nvPr>
        </p:nvSpPr>
        <p:spPr/>
        <p:txBody>
          <a:bodyPr/>
          <a:lstStyle>
            <a:lvl1pPr>
              <a:defRPr/>
            </a:lvl1pPr>
          </a:lstStyle>
          <a:p>
            <a:fld id="{34A41E77-14A4-4B18-AC0C-06D59A1CECC5}" type="slidenum">
              <a:rPr lang="en-GB">
                <a:solidFill>
                  <a:srgbClr val="FFFFFF"/>
                </a:solidFill>
              </a:rPr>
              <a:pPr/>
              <a:t>‹#›</a:t>
            </a:fld>
            <a:endParaRPr lang="en-GB">
              <a:solidFill>
                <a:srgbClr val="FFFFFF"/>
              </a:solidFill>
            </a:endParaRPr>
          </a:p>
        </p:txBody>
      </p:sp>
      <p:sp>
        <p:nvSpPr>
          <p:cNvPr id="41991" name="Rectangle 7"/>
          <p:cNvSpPr>
            <a:spLocks noGrp="1" noChangeArrowheads="1"/>
          </p:cNvSpPr>
          <p:nvPr>
            <p:ph type="dt" sz="quarter" idx="2"/>
          </p:nvPr>
        </p:nvSpPr>
        <p:spPr/>
        <p:txBody>
          <a:bodyPr/>
          <a:lstStyle>
            <a:lvl1pPr>
              <a:defRPr/>
            </a:lvl1pPr>
          </a:lstStyle>
          <a:p>
            <a:endParaRPr lang="en-GB">
              <a:solidFill>
                <a:srgbClr val="FFFFFF"/>
              </a:solidFill>
            </a:endParaRPr>
          </a:p>
        </p:txBody>
      </p:sp>
    </p:spTree>
    <p:extLst>
      <p:ext uri="{BB962C8B-B14F-4D97-AF65-F5344CB8AC3E}">
        <p14:creationId xmlns:p14="http://schemas.microsoft.com/office/powerpoint/2010/main" val="711426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10510"/>
            <a:ext cx="8229600" cy="863600"/>
          </a:xfrm>
        </p:spPr>
        <p:txBody>
          <a:bodyPr lIns="0" tIns="0" rIns="0" bIns="0" anchor="t" anchorCtr="0"/>
          <a:lstStyle/>
          <a:p>
            <a:r>
              <a:rPr lang="en-US" smtClean="0"/>
              <a:t>Click to edit Master title style</a:t>
            </a:r>
            <a:endParaRPr lang="en-GB"/>
          </a:p>
        </p:txBody>
      </p:sp>
      <p:sp>
        <p:nvSpPr>
          <p:cNvPr id="3" name="Content Placeholder 2"/>
          <p:cNvSpPr>
            <a:spLocks noGrp="1"/>
          </p:cNvSpPr>
          <p:nvPr>
            <p:ph idx="1"/>
          </p:nvPr>
        </p:nvSpPr>
        <p:spPr>
          <a:xfrm>
            <a:off x="107504" y="1196752"/>
            <a:ext cx="8856984" cy="5400600"/>
          </a:xfrm>
        </p:spPr>
        <p:txBody>
          <a:bodyPr lIns="0" tIns="0" rIns="0" bIns="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C2A6634A-092D-4FA5-B53D-CFE3EBFC5B6B}"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638361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GB">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5F3F8C51-A629-4C13-86C7-AF5601C1AE87}"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390750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lvl1pPr>
              <a:defRPr/>
            </a:lvl1pPr>
          </a:lstStyle>
          <a:p>
            <a:endParaRPr lang="en-GB">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57F1EA3D-9399-46B8-9CB9-44BDB87E11D0}"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935019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lvl1pPr>
              <a:defRPr/>
            </a:lvl1pPr>
          </a:lstStyle>
          <a:p>
            <a:endParaRPr lang="en-GB">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GB">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C069BC29-28EC-414C-80ED-865D0A182878}"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335488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GB">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18E88A5D-015A-4E77-9D9D-C00F800A053B}"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060279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94123"/>
          </a:xfrm>
        </p:spPr>
        <p:txBody>
          <a:bodyPr/>
          <a:lstStyle>
            <a:lvl1pPr>
              <a:defRPr>
                <a:effectLst>
                  <a:outerShdw blurRad="38100" dist="38100" dir="2700000" algn="tl">
                    <a:srgbClr val="000000">
                      <a:alpha val="43137"/>
                    </a:srgbClr>
                  </a:outerShdw>
                </a:effectLst>
              </a:defRPr>
            </a:lvl1pPr>
          </a:lstStyle>
          <a:p>
            <a:r>
              <a:rPr lang="en-US" dirty="0" smtClean="0"/>
              <a:t>Click to edit Master title style</a:t>
            </a:r>
            <a:endParaRPr lang="en-GB" dirty="0"/>
          </a:p>
        </p:txBody>
      </p:sp>
      <p:sp>
        <p:nvSpPr>
          <p:cNvPr id="3" name="Content Placeholder 2"/>
          <p:cNvSpPr>
            <a:spLocks noGrp="1"/>
          </p:cNvSpPr>
          <p:nvPr>
            <p:ph idx="1"/>
          </p:nvPr>
        </p:nvSpPr>
        <p:spPr/>
        <p:txBody>
          <a:bodyPr/>
          <a:lstStyle>
            <a:lvl1pPr>
              <a:defRPr>
                <a:effectLst>
                  <a:outerShdw blurRad="38100" dist="38100" dir="2700000" algn="tl">
                    <a:srgbClr val="000000">
                      <a:alpha val="43137"/>
                    </a:srgbClr>
                  </a:outerShdw>
                </a:effectLst>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4127676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GB">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94892956-8FB8-4C0B-84A6-B4C257DA07A6}"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569734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1557EF50-0359-42F6-A090-58A128E2F8E7}"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500939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GB">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GB">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C4194110-71CC-46AE-98D2-A62A299F12BC}"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69532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20579AC-2DF1-46B5-905E-04686395452A}"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6296611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188913"/>
            <a:ext cx="2058988" cy="58308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88913"/>
            <a:ext cx="6029325" cy="58308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endParaRPr lang="en-GB">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GB">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32A0A14C-89DF-4F41-823A-11F7323A2BC2}" type="slidenum">
              <a:rPr lang="en-GB">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225835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772753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425046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p>
        </p:txBody>
      </p:sp>
      <p:sp>
        <p:nvSpPr>
          <p:cNvPr id="8" name="Footer Placeholder 7"/>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9" name="Slide Number Placeholder 8"/>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1849335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p>
        </p:txBody>
      </p:sp>
      <p:sp>
        <p:nvSpPr>
          <p:cNvPr id="4" name="Footer Placeholder 3"/>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5" name="Slide Number Placeholder 4"/>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843713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p>
        </p:txBody>
      </p:sp>
      <p:sp>
        <p:nvSpPr>
          <p:cNvPr id="3" name="Footer Placeholder 2"/>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4" name="Slide Number Placeholder 3"/>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312339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2034336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1"/>
            <a:ext cx="2133600" cy="365125"/>
          </a:xfrm>
          <a:prstGeom prst="rect">
            <a:avLst/>
          </a:prstGeom>
        </p:spPr>
        <p:txBody>
          <a:bodyPr/>
          <a:lstStyle/>
          <a:p>
            <a:pPr eaLnBrk="1" latinLnBrk="0" hangingPunct="1"/>
            <a:fld id="{7CB97365-EBCA-4027-87D5-99FC1D4DF0BB}" type="datetimeFigureOut">
              <a:rPr lang="en-US" smtClean="0"/>
              <a:pPr eaLnBrk="1" latinLnBrk="0" hangingPunct="1"/>
              <a:t>8/1/2014</a:t>
            </a:fld>
            <a:endParaRPr lang="en-US"/>
          </a:p>
        </p:txBody>
      </p:sp>
      <p:sp>
        <p:nvSpPr>
          <p:cNvPr id="6" name="Footer Placeholder 5"/>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7" name="Slide Number Placeholder 6"/>
          <p:cNvSpPr>
            <a:spLocks noGrp="1"/>
          </p:cNvSpPr>
          <p:nvPr>
            <p:ph type="sldNum" sz="quarter" idx="12"/>
          </p:nvPr>
        </p:nvSpPr>
        <p:spPr>
          <a:xfrm>
            <a:off x="6553200" y="6356351"/>
            <a:ext cx="2133600" cy="365125"/>
          </a:xfrm>
          <a:prstGeom prst="rect">
            <a:avLst/>
          </a:prstGeom>
        </p:spPr>
        <p:txBody>
          <a:bodyPr/>
          <a:lstStyle/>
          <a:p>
            <a:fld id="{69E29E33-B620-47F9-BB04-8846C2A5AFCC}" type="slidenum">
              <a:rPr kumimoji="0" lang="en-US" smtClean="0"/>
              <a:pPr eaLnBrk="1" latinLnBrk="0" hangingPunct="1"/>
              <a:t>‹#›</a:t>
            </a:fld>
            <a:endParaRPr kumimoji="0" lang="en-US"/>
          </a:p>
        </p:txBody>
      </p:sp>
    </p:spTree>
    <p:extLst>
      <p:ext uri="{BB962C8B-B14F-4D97-AF65-F5344CB8AC3E}">
        <p14:creationId xmlns:p14="http://schemas.microsoft.com/office/powerpoint/2010/main" val="3394462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22000" r="-2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1388" y="46136"/>
            <a:ext cx="8784976" cy="994123"/>
          </a:xfrm>
          <a:prstGeom prst="rect">
            <a:avLst/>
          </a:prstGeom>
        </p:spPr>
        <p:txBody>
          <a:bodyPr vert="horz" lIns="0" tIns="0" rIns="0" bIns="0" rtlCol="0" anchor="t" anchorCtr="0">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0" y="1196752"/>
            <a:ext cx="9144000" cy="5661248"/>
          </a:xfrm>
          <a:prstGeom prst="rect">
            <a:avLst/>
          </a:prstGeom>
        </p:spPr>
        <p:txBody>
          <a:bodyPr vert="horz" lIns="72000" tIns="0" rIns="0" bIns="0" rtlCol="0">
            <a:normAutofit/>
          </a:bodyPr>
          <a:lstStyle/>
          <a:p>
            <a:pPr lvl="0"/>
            <a:r>
              <a:rPr lang="en-US" dirty="0" smtClean="0"/>
              <a:t>Click to edit Master text styles</a:t>
            </a:r>
          </a:p>
        </p:txBody>
      </p:sp>
    </p:spTree>
    <p:extLst>
      <p:ext uri="{BB962C8B-B14F-4D97-AF65-F5344CB8AC3E}">
        <p14:creationId xmlns:p14="http://schemas.microsoft.com/office/powerpoint/2010/main" val="33637774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914400" rtl="0" eaLnBrk="1" latinLnBrk="0" hangingPunct="1">
        <a:spcBef>
          <a:spcPct val="0"/>
        </a:spcBef>
        <a:buNone/>
        <a:defRPr sz="5400"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60000" indent="-360000" algn="l" defTabSz="914400" rtl="0" eaLnBrk="1" latinLnBrk="0" hangingPunct="1">
        <a:spcBef>
          <a:spcPct val="20000"/>
        </a:spcBef>
        <a:buClr>
          <a:srgbClr val="FFFF00"/>
        </a:buClr>
        <a:buSzPct val="120000"/>
        <a:buFont typeface="Arial" pitchFamily="34" charset="0"/>
        <a:buChar char="•"/>
        <a:defRPr sz="4000" kern="1200" baseline="0">
          <a:solidFill>
            <a:schemeClr val="bg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468313" y="188913"/>
            <a:ext cx="822960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Destiny</a:t>
            </a:r>
          </a:p>
        </p:txBody>
      </p:sp>
      <p:sp>
        <p:nvSpPr>
          <p:cNvPr id="40963"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pPr fontAlgn="base">
              <a:spcBef>
                <a:spcPct val="0"/>
              </a:spcBef>
              <a:spcAft>
                <a:spcPct val="0"/>
              </a:spcAft>
            </a:pPr>
            <a:endParaRPr lang="en-GB">
              <a:solidFill>
                <a:srgbClr val="FFFFFF"/>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pPr fontAlgn="base">
              <a:spcBef>
                <a:spcPct val="0"/>
              </a:spcBef>
              <a:spcAft>
                <a:spcPct val="0"/>
              </a:spcAft>
            </a:pPr>
            <a:endParaRPr lang="en-GB">
              <a:solidFill>
                <a:srgbClr val="FFFFFF"/>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fontAlgn="base">
              <a:spcBef>
                <a:spcPct val="0"/>
              </a:spcBef>
              <a:spcAft>
                <a:spcPct val="0"/>
              </a:spcAft>
            </a:pPr>
            <a:fld id="{3FF94F78-F397-4F0C-885C-BF08CC93120C}" type="slidenum">
              <a:rPr lang="en-GB">
                <a:solidFill>
                  <a:srgbClr val="FFFFFF"/>
                </a:solidFill>
              </a:rPr>
              <a:pPr fontAlgn="base">
                <a:spcBef>
                  <a:spcPct val="0"/>
                </a:spcBef>
                <a:spcAft>
                  <a:spcPct val="0"/>
                </a:spcAft>
              </a:pPr>
              <a:t>‹#›</a:t>
            </a:fld>
            <a:endParaRPr lang="en-GB">
              <a:solidFill>
                <a:srgbClr val="FFFFFF"/>
              </a:solidFill>
            </a:endParaRPr>
          </a:p>
        </p:txBody>
      </p:sp>
    </p:spTree>
    <p:extLst>
      <p:ext uri="{BB962C8B-B14F-4D97-AF65-F5344CB8AC3E}">
        <p14:creationId xmlns:p14="http://schemas.microsoft.com/office/powerpoint/2010/main" val="2755200"/>
      </p:ext>
    </p:extLst>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fontAlgn="base">
        <a:spcBef>
          <a:spcPct val="0"/>
        </a:spcBef>
        <a:spcAft>
          <a:spcPct val="0"/>
        </a:spcAft>
        <a:defRPr sz="4800">
          <a:solidFill>
            <a:schemeClr val="accent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800">
          <a:solidFill>
            <a:schemeClr val="accent2"/>
          </a:solidFill>
          <a:effectLst>
            <a:outerShdw blurRad="38100" dist="38100" dir="2700000" algn="tl">
              <a:srgbClr val="000000"/>
            </a:outerShdw>
          </a:effectLst>
          <a:latin typeface="Tahoma" pitchFamily="34" charset="0"/>
          <a:cs typeface="Arial" charset="0"/>
        </a:defRPr>
      </a:lvl2pPr>
      <a:lvl3pPr algn="ctr" rtl="0" fontAlgn="base">
        <a:spcBef>
          <a:spcPct val="0"/>
        </a:spcBef>
        <a:spcAft>
          <a:spcPct val="0"/>
        </a:spcAft>
        <a:defRPr sz="4800">
          <a:solidFill>
            <a:schemeClr val="accent2"/>
          </a:solidFill>
          <a:effectLst>
            <a:outerShdw blurRad="38100" dist="38100" dir="2700000" algn="tl">
              <a:srgbClr val="000000"/>
            </a:outerShdw>
          </a:effectLst>
          <a:latin typeface="Tahoma" pitchFamily="34" charset="0"/>
          <a:cs typeface="Arial" charset="0"/>
        </a:defRPr>
      </a:lvl3pPr>
      <a:lvl4pPr algn="ctr" rtl="0" fontAlgn="base">
        <a:spcBef>
          <a:spcPct val="0"/>
        </a:spcBef>
        <a:spcAft>
          <a:spcPct val="0"/>
        </a:spcAft>
        <a:defRPr sz="4800">
          <a:solidFill>
            <a:schemeClr val="accent2"/>
          </a:solidFill>
          <a:effectLst>
            <a:outerShdw blurRad="38100" dist="38100" dir="2700000" algn="tl">
              <a:srgbClr val="000000"/>
            </a:outerShdw>
          </a:effectLst>
          <a:latin typeface="Tahoma" pitchFamily="34" charset="0"/>
          <a:cs typeface="Arial" charset="0"/>
        </a:defRPr>
      </a:lvl4pPr>
      <a:lvl5pPr algn="ctr" rtl="0" fontAlgn="base">
        <a:spcBef>
          <a:spcPct val="0"/>
        </a:spcBef>
        <a:spcAft>
          <a:spcPct val="0"/>
        </a:spcAft>
        <a:defRPr sz="4800">
          <a:solidFill>
            <a:schemeClr val="accent2"/>
          </a:solidFill>
          <a:effectLst>
            <a:outerShdw blurRad="38100" dist="38100" dir="2700000" algn="tl">
              <a:srgbClr val="000000"/>
            </a:outerShdw>
          </a:effectLst>
          <a:latin typeface="Tahoma" pitchFamily="34" charset="0"/>
          <a:cs typeface="Arial" charset="0"/>
        </a:defRPr>
      </a:lvl5pPr>
      <a:lvl6pPr marL="457200" algn="ctr" rtl="0" fontAlgn="base">
        <a:spcBef>
          <a:spcPct val="0"/>
        </a:spcBef>
        <a:spcAft>
          <a:spcPct val="0"/>
        </a:spcAft>
        <a:defRPr sz="4800">
          <a:solidFill>
            <a:schemeClr val="accent2"/>
          </a:solidFill>
          <a:effectLst>
            <a:outerShdw blurRad="38100" dist="38100" dir="2700000" algn="tl">
              <a:srgbClr val="000000"/>
            </a:outerShdw>
          </a:effectLst>
          <a:latin typeface="Tahoma" pitchFamily="34" charset="0"/>
          <a:cs typeface="Arial" charset="0"/>
        </a:defRPr>
      </a:lvl6pPr>
      <a:lvl7pPr marL="914400" algn="ctr" rtl="0" fontAlgn="base">
        <a:spcBef>
          <a:spcPct val="0"/>
        </a:spcBef>
        <a:spcAft>
          <a:spcPct val="0"/>
        </a:spcAft>
        <a:defRPr sz="4800">
          <a:solidFill>
            <a:schemeClr val="accent2"/>
          </a:solidFill>
          <a:effectLst>
            <a:outerShdw blurRad="38100" dist="38100" dir="2700000" algn="tl">
              <a:srgbClr val="000000"/>
            </a:outerShdw>
          </a:effectLst>
          <a:latin typeface="Tahoma" pitchFamily="34" charset="0"/>
          <a:cs typeface="Arial" charset="0"/>
        </a:defRPr>
      </a:lvl7pPr>
      <a:lvl8pPr marL="1371600" algn="ctr" rtl="0" fontAlgn="base">
        <a:spcBef>
          <a:spcPct val="0"/>
        </a:spcBef>
        <a:spcAft>
          <a:spcPct val="0"/>
        </a:spcAft>
        <a:defRPr sz="4800">
          <a:solidFill>
            <a:schemeClr val="accent2"/>
          </a:solidFill>
          <a:effectLst>
            <a:outerShdw blurRad="38100" dist="38100" dir="2700000" algn="tl">
              <a:srgbClr val="000000"/>
            </a:outerShdw>
          </a:effectLst>
          <a:latin typeface="Tahoma" pitchFamily="34" charset="0"/>
          <a:cs typeface="Arial" charset="0"/>
        </a:defRPr>
      </a:lvl8pPr>
      <a:lvl9pPr marL="1828800" algn="ctr" rtl="0" fontAlgn="base">
        <a:spcBef>
          <a:spcPct val="0"/>
        </a:spcBef>
        <a:spcAft>
          <a:spcPct val="0"/>
        </a:spcAft>
        <a:defRPr sz="4800">
          <a:solidFill>
            <a:schemeClr val="accent2"/>
          </a:solidFill>
          <a:effectLst>
            <a:outerShdw blurRad="38100" dist="38100" dir="2700000" algn="tl">
              <a:srgbClr val="000000"/>
            </a:outerShdw>
          </a:effectLst>
          <a:latin typeface="Tahoma" pitchFamily="34" charset="0"/>
          <a:cs typeface="Arial" charset="0"/>
        </a:defRPr>
      </a:lvl9pPr>
    </p:titleStyle>
    <p:bodyStyle>
      <a:lvl1pPr marL="342900" indent="-342900" algn="l" rtl="0" fontAlgn="base">
        <a:spcBef>
          <a:spcPct val="20000"/>
        </a:spcBef>
        <a:spcAft>
          <a:spcPct val="0"/>
        </a:spcAft>
        <a:buClr>
          <a:schemeClr val="hlink"/>
        </a:buClr>
        <a:buSzPct val="120000"/>
        <a:buChar char="•"/>
        <a:defRPr sz="3200">
          <a:solidFill>
            <a:srgbClr val="66FF66"/>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3.png"/></Relationships>
</file>

<file path=ppt/slides/_rels/slide7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
        <p:nvSpPr>
          <p:cNvPr id="2" name="Title 1"/>
          <p:cNvSpPr>
            <a:spLocks noGrp="1"/>
          </p:cNvSpPr>
          <p:nvPr>
            <p:ph type="title"/>
          </p:nvPr>
        </p:nvSpPr>
        <p:spPr>
          <a:xfrm>
            <a:off x="467544" y="17161"/>
            <a:ext cx="8229600" cy="708688"/>
          </a:xfrm>
        </p:spPr>
        <p:txBody>
          <a:bodyPr>
            <a:normAutofit fontScale="90000"/>
          </a:bodyPr>
          <a:lstStyle/>
          <a:p>
            <a:r>
              <a:rPr lang="en-GB" b="1" dirty="0">
                <a:ln>
                  <a:solidFill>
                    <a:schemeClr val="tx1"/>
                  </a:solidFill>
                </a:ln>
              </a:rPr>
              <a:t>Deep Calls to Deep</a:t>
            </a:r>
          </a:p>
        </p:txBody>
      </p:sp>
      <p:sp>
        <p:nvSpPr>
          <p:cNvPr id="5" name="Title 1"/>
          <p:cNvSpPr txBox="1">
            <a:spLocks/>
          </p:cNvSpPr>
          <p:nvPr/>
        </p:nvSpPr>
        <p:spPr>
          <a:xfrm>
            <a:off x="395536" y="980728"/>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r>
              <a:rPr lang="en-GB" b="1" dirty="0" smtClean="0">
                <a:ln>
                  <a:solidFill>
                    <a:schemeClr val="tx1"/>
                  </a:solidFill>
                </a:ln>
                <a:effectLst>
                  <a:outerShdw blurRad="38100" dist="38100" dir="2700000" algn="tl">
                    <a:srgbClr val="000000">
                      <a:alpha val="43137"/>
                    </a:srgbClr>
                  </a:outerShdw>
                </a:effectLst>
              </a:rPr>
              <a:t>Freedom Apostolic Resources </a:t>
            </a:r>
            <a:endParaRPr lang="en-GB" b="1" dirty="0">
              <a:ln>
                <a:solidFill>
                  <a:schemeClr val="tx1"/>
                </a:solidFill>
              </a:ln>
              <a:effectLst>
                <a:outerShdw blurRad="38100" dist="38100" dir="2700000" algn="tl">
                  <a:srgbClr val="000000">
                    <a:alpha val="43137"/>
                  </a:srgbClr>
                </a:outerShdw>
              </a:effectLst>
            </a:endParaRPr>
          </a:p>
        </p:txBody>
      </p:sp>
      <p:sp>
        <p:nvSpPr>
          <p:cNvPr id="6" name="Title 1"/>
          <p:cNvSpPr txBox="1">
            <a:spLocks/>
          </p:cNvSpPr>
          <p:nvPr/>
        </p:nvSpPr>
        <p:spPr>
          <a:xfrm>
            <a:off x="517848" y="3429000"/>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r>
              <a:rPr lang="en-GB" b="1" dirty="0" smtClean="0">
                <a:ln>
                  <a:solidFill>
                    <a:schemeClr val="bg1"/>
                  </a:solidFill>
                </a:ln>
                <a:solidFill>
                  <a:srgbClr val="002060"/>
                </a:solidFill>
                <a:effectLst>
                  <a:outerShdw blurRad="38100" dist="38100" dir="2700000" algn="tl">
                    <a:srgbClr val="000000">
                      <a:alpha val="43137"/>
                    </a:srgbClr>
                  </a:outerShdw>
                </a:effectLst>
              </a:rPr>
              <a:t>www.freedomtrust.org.uk/AR</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
        <p:nvSpPr>
          <p:cNvPr id="7" name="Title 1"/>
          <p:cNvSpPr txBox="1">
            <a:spLocks/>
          </p:cNvSpPr>
          <p:nvPr/>
        </p:nvSpPr>
        <p:spPr>
          <a:xfrm>
            <a:off x="552999" y="4293096"/>
            <a:ext cx="8229600" cy="708688"/>
          </a:xfrm>
          <a:prstGeom prst="rect">
            <a:avLst/>
          </a:prstGeom>
        </p:spPr>
        <p:txBody>
          <a:bodyPr vert="horz" lIns="0" tIns="0" rIns="0" bIns="0" rtlCol="0" anchor="t" anchorCtr="0">
            <a:normAutofit fontScale="825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a:lnSpc>
                <a:spcPct val="110000"/>
              </a:lnSpc>
            </a:pPr>
            <a:r>
              <a:rPr lang="en-GB" b="1" dirty="0" smtClean="0">
                <a:ln>
                  <a:solidFill>
                    <a:schemeClr val="bg1"/>
                  </a:solidFill>
                </a:ln>
                <a:solidFill>
                  <a:srgbClr val="002060"/>
                </a:solidFill>
                <a:effectLst>
                  <a:outerShdw blurRad="38100" dist="38100" dir="2700000" algn="tl">
                    <a:srgbClr val="000000">
                      <a:alpha val="43137"/>
                    </a:srgbClr>
                  </a:outerShdw>
                </a:effectLst>
              </a:rPr>
              <a:t>www.freedomarc.wordpress.com</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
        <p:nvSpPr>
          <p:cNvPr id="9" name="Title 1"/>
          <p:cNvSpPr txBox="1">
            <a:spLocks/>
          </p:cNvSpPr>
          <p:nvPr/>
        </p:nvSpPr>
        <p:spPr>
          <a:xfrm>
            <a:off x="539552" y="5462426"/>
            <a:ext cx="8229600" cy="708688"/>
          </a:xfrm>
          <a:prstGeom prst="rect">
            <a:avLst/>
          </a:prstGeom>
        </p:spPr>
        <p:txBody>
          <a:bodyPr vert="horz" lIns="0" tIns="0" rIns="0" bIns="0" rtlCol="0" anchor="t" anchorCtr="0">
            <a:normAutofit fontScale="90000" lnSpcReduction="2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a:lnSpc>
                <a:spcPct val="110000"/>
              </a:lnSpc>
            </a:pPr>
            <a:r>
              <a:rPr lang="en-GB" b="1" dirty="0" smtClean="0">
                <a:ln>
                  <a:solidFill>
                    <a:schemeClr val="bg1"/>
                  </a:solidFill>
                </a:ln>
                <a:solidFill>
                  <a:srgbClr val="002060"/>
                </a:solidFill>
                <a:effectLst>
                  <a:outerShdw blurRad="38100" dist="38100" dir="2700000" algn="tl">
                    <a:srgbClr val="000000">
                      <a:alpha val="43137"/>
                    </a:srgbClr>
                  </a:outerShdw>
                </a:effectLst>
              </a:rPr>
              <a:t>mike@freedomarc.org</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7169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4770" name="Rectangle 2"/>
          <p:cNvSpPr>
            <a:spLocks noGrp="1" noChangeArrowheads="1"/>
          </p:cNvSpPr>
          <p:nvPr>
            <p:ph type="title"/>
          </p:nvPr>
        </p:nvSpPr>
        <p:spPr>
          <a:xfrm>
            <a:off x="0" y="0"/>
            <a:ext cx="9144000" cy="692150"/>
          </a:xfrm>
          <a:noFill/>
        </p:spPr>
        <p:txBody>
          <a:bodyPr lIns="0" tIns="0" rIns="0" bIns="0" anchor="t">
            <a:noAutofit/>
          </a:bodyPr>
          <a:lstStyle/>
          <a:p>
            <a:r>
              <a:rPr lang="en-GB" dirty="0"/>
              <a:t>Deep Calls to Deep</a:t>
            </a:r>
            <a:endParaRPr lang="en-GB" sz="4800" dirty="0"/>
          </a:p>
        </p:txBody>
      </p:sp>
      <p:sp>
        <p:nvSpPr>
          <p:cNvPr id="1184771" name="Rectangle 3"/>
          <p:cNvSpPr>
            <a:spLocks noGrp="1" noChangeArrowheads="1"/>
          </p:cNvSpPr>
          <p:nvPr>
            <p:ph type="body" idx="1"/>
          </p:nvPr>
        </p:nvSpPr>
        <p:spPr>
          <a:xfrm>
            <a:off x="0" y="1052736"/>
            <a:ext cx="8964613" cy="5805264"/>
          </a:xfrm>
        </p:spPr>
        <p:txBody>
          <a:bodyPr>
            <a:normAutofit/>
          </a:bodyPr>
          <a:lstStyle/>
          <a:p>
            <a:pPr>
              <a:spcBef>
                <a:spcPct val="55000"/>
              </a:spcBef>
            </a:pPr>
            <a:r>
              <a:rPr lang="en-GB" sz="3800" dirty="0" err="1" smtClean="0"/>
              <a:t>Elohim</a:t>
            </a:r>
            <a:r>
              <a:rPr lang="en-GB" sz="3800" dirty="0" smtClean="0"/>
              <a:t>	 	  Judges		</a:t>
            </a:r>
            <a:endParaRPr lang="en-GB" sz="3800" dirty="0"/>
          </a:p>
          <a:p>
            <a:pPr>
              <a:spcBef>
                <a:spcPct val="55000"/>
              </a:spcBef>
            </a:pPr>
            <a:r>
              <a:rPr lang="en-GB" sz="3800" dirty="0" smtClean="0"/>
              <a:t>B’nai-Elohim  Sons of God </a:t>
            </a:r>
            <a:r>
              <a:rPr lang="en-GB" sz="3800" dirty="0"/>
              <a:t>	</a:t>
            </a:r>
            <a:r>
              <a:rPr lang="en-GB" sz="3800" dirty="0" smtClean="0"/>
              <a:t>Job 38:7</a:t>
            </a:r>
            <a:endParaRPr lang="en-GB" sz="3800" dirty="0"/>
          </a:p>
          <a:p>
            <a:pPr>
              <a:spcBef>
                <a:spcPct val="55000"/>
              </a:spcBef>
            </a:pPr>
            <a:r>
              <a:rPr lang="en-GB" sz="3800" dirty="0"/>
              <a:t>Cherubim	</a:t>
            </a:r>
            <a:r>
              <a:rPr lang="en-GB" sz="3800" dirty="0" smtClean="0"/>
              <a:t> Covering ones</a:t>
            </a:r>
            <a:r>
              <a:rPr lang="en-GB" sz="3800" dirty="0"/>
              <a:t>	</a:t>
            </a:r>
            <a:r>
              <a:rPr lang="en-GB" sz="3800" dirty="0" err="1" smtClean="0"/>
              <a:t>Ezek</a:t>
            </a:r>
            <a:r>
              <a:rPr lang="en-GB" sz="3800" dirty="0" smtClean="0"/>
              <a:t> </a:t>
            </a:r>
            <a:r>
              <a:rPr lang="en-GB" sz="3800" dirty="0"/>
              <a:t>10:1</a:t>
            </a:r>
          </a:p>
          <a:p>
            <a:pPr>
              <a:spcBef>
                <a:spcPct val="55000"/>
              </a:spcBef>
            </a:pPr>
            <a:r>
              <a:rPr lang="en-GB" sz="3800" dirty="0"/>
              <a:t>Ishim	</a:t>
            </a:r>
            <a:r>
              <a:rPr lang="en-GB" sz="3800" dirty="0" smtClean="0"/>
              <a:t>         Warring ones		Dan 10:5</a:t>
            </a:r>
          </a:p>
          <a:p>
            <a:pPr>
              <a:spcBef>
                <a:spcPct val="55000"/>
              </a:spcBef>
            </a:pPr>
            <a:r>
              <a:rPr lang="en-GB" sz="3800" dirty="0" smtClean="0"/>
              <a:t>Rev 5:11 	100 million of each</a:t>
            </a:r>
            <a:endParaRPr lang="en-GB" sz="3800" dirty="0"/>
          </a:p>
        </p:txBody>
      </p:sp>
    </p:spTree>
    <p:extLst>
      <p:ext uri="{BB962C8B-B14F-4D97-AF65-F5344CB8AC3E}">
        <p14:creationId xmlns:p14="http://schemas.microsoft.com/office/powerpoint/2010/main" val="13852719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21283" name="Arc 3"/>
          <p:cNvSpPr>
            <a:spLocks/>
          </p:cNvSpPr>
          <p:nvPr/>
        </p:nvSpPr>
        <p:spPr bwMode="auto">
          <a:xfrm rot="16411069">
            <a:off x="2589213" y="-277813"/>
            <a:ext cx="3840163" cy="7942263"/>
          </a:xfrm>
          <a:custGeom>
            <a:avLst/>
            <a:gdLst>
              <a:gd name="G0" fmla="+- 0 0 0"/>
              <a:gd name="G1" fmla="+- 21470 0 0"/>
              <a:gd name="G2" fmla="+- 21600 0 0"/>
              <a:gd name="T0" fmla="*/ 2369 w 21600"/>
              <a:gd name="T1" fmla="*/ 0 h 42825"/>
              <a:gd name="T2" fmla="*/ 3247 w 21600"/>
              <a:gd name="T3" fmla="*/ 42825 h 42825"/>
              <a:gd name="T4" fmla="*/ 0 w 21600"/>
              <a:gd name="T5" fmla="*/ 21470 h 42825"/>
            </a:gdLst>
            <a:ahLst/>
            <a:cxnLst>
              <a:cxn ang="0">
                <a:pos x="T0" y="T1"/>
              </a:cxn>
              <a:cxn ang="0">
                <a:pos x="T2" y="T3"/>
              </a:cxn>
              <a:cxn ang="0">
                <a:pos x="T4" y="T5"/>
              </a:cxn>
            </a:cxnLst>
            <a:rect l="0" t="0" r="r" b="b"/>
            <a:pathLst>
              <a:path w="21600" h="42825" fill="none" extrusionOk="0">
                <a:moveTo>
                  <a:pt x="2368" y="0"/>
                </a:moveTo>
                <a:cubicBezTo>
                  <a:pt x="13315" y="1208"/>
                  <a:pt x="21600" y="10457"/>
                  <a:pt x="21600" y="21470"/>
                </a:cubicBezTo>
                <a:cubicBezTo>
                  <a:pt x="21600" y="32145"/>
                  <a:pt x="13801" y="41219"/>
                  <a:pt x="3246" y="42824"/>
                </a:cubicBezTo>
              </a:path>
              <a:path w="21600" h="42825" stroke="0" extrusionOk="0">
                <a:moveTo>
                  <a:pt x="2368" y="0"/>
                </a:moveTo>
                <a:cubicBezTo>
                  <a:pt x="13315" y="1208"/>
                  <a:pt x="21600" y="10457"/>
                  <a:pt x="21600" y="21470"/>
                </a:cubicBezTo>
                <a:cubicBezTo>
                  <a:pt x="21600" y="32145"/>
                  <a:pt x="13801" y="41219"/>
                  <a:pt x="3246" y="42824"/>
                </a:cubicBezTo>
                <a:lnTo>
                  <a:pt x="0" y="2147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1284" name="Arc 4"/>
          <p:cNvSpPr>
            <a:spLocks noChangeAspect="1"/>
          </p:cNvSpPr>
          <p:nvPr/>
        </p:nvSpPr>
        <p:spPr bwMode="auto">
          <a:xfrm rot="16411069">
            <a:off x="2746375" y="284163"/>
            <a:ext cx="3367088" cy="7067550"/>
          </a:xfrm>
          <a:custGeom>
            <a:avLst/>
            <a:gdLst>
              <a:gd name="G0" fmla="+- 0 0 0"/>
              <a:gd name="G1" fmla="+- 21470 0 0"/>
              <a:gd name="G2" fmla="+- 21600 0 0"/>
              <a:gd name="T0" fmla="*/ 2369 w 21600"/>
              <a:gd name="T1" fmla="*/ 0 h 42825"/>
              <a:gd name="T2" fmla="*/ 3247 w 21600"/>
              <a:gd name="T3" fmla="*/ 42825 h 42825"/>
              <a:gd name="T4" fmla="*/ 0 w 21600"/>
              <a:gd name="T5" fmla="*/ 21470 h 42825"/>
            </a:gdLst>
            <a:ahLst/>
            <a:cxnLst>
              <a:cxn ang="0">
                <a:pos x="T0" y="T1"/>
              </a:cxn>
              <a:cxn ang="0">
                <a:pos x="T2" y="T3"/>
              </a:cxn>
              <a:cxn ang="0">
                <a:pos x="T4" y="T5"/>
              </a:cxn>
            </a:cxnLst>
            <a:rect l="0" t="0" r="r" b="b"/>
            <a:pathLst>
              <a:path w="21600" h="42825" fill="none" extrusionOk="0">
                <a:moveTo>
                  <a:pt x="2368" y="0"/>
                </a:moveTo>
                <a:cubicBezTo>
                  <a:pt x="13315" y="1208"/>
                  <a:pt x="21600" y="10457"/>
                  <a:pt x="21600" y="21470"/>
                </a:cubicBezTo>
                <a:cubicBezTo>
                  <a:pt x="21600" y="32145"/>
                  <a:pt x="13801" y="41219"/>
                  <a:pt x="3246" y="42824"/>
                </a:cubicBezTo>
              </a:path>
              <a:path w="21600" h="42825" stroke="0" extrusionOk="0">
                <a:moveTo>
                  <a:pt x="2368" y="0"/>
                </a:moveTo>
                <a:cubicBezTo>
                  <a:pt x="13315" y="1208"/>
                  <a:pt x="21600" y="10457"/>
                  <a:pt x="21600" y="21470"/>
                </a:cubicBezTo>
                <a:cubicBezTo>
                  <a:pt x="21600" y="32145"/>
                  <a:pt x="13801" y="41219"/>
                  <a:pt x="3246" y="42824"/>
                </a:cubicBezTo>
                <a:lnTo>
                  <a:pt x="0" y="2147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1285" name="Arc 5"/>
          <p:cNvSpPr>
            <a:spLocks noChangeAspect="1"/>
          </p:cNvSpPr>
          <p:nvPr/>
        </p:nvSpPr>
        <p:spPr bwMode="auto">
          <a:xfrm rot="16411069">
            <a:off x="2803525" y="920750"/>
            <a:ext cx="3184525" cy="6329363"/>
          </a:xfrm>
          <a:custGeom>
            <a:avLst/>
            <a:gdLst>
              <a:gd name="G0" fmla="+- 0 0 0"/>
              <a:gd name="G1" fmla="+- 21229 0 0"/>
              <a:gd name="G2" fmla="+- 21600 0 0"/>
              <a:gd name="T0" fmla="*/ 3987 w 21600"/>
              <a:gd name="T1" fmla="*/ 0 h 42325"/>
              <a:gd name="T2" fmla="*/ 4641 w 21600"/>
              <a:gd name="T3" fmla="*/ 42325 h 42325"/>
              <a:gd name="T4" fmla="*/ 0 w 21600"/>
              <a:gd name="T5" fmla="*/ 21229 h 42325"/>
            </a:gdLst>
            <a:ahLst/>
            <a:cxnLst>
              <a:cxn ang="0">
                <a:pos x="T0" y="T1"/>
              </a:cxn>
              <a:cxn ang="0">
                <a:pos x="T2" y="T3"/>
              </a:cxn>
              <a:cxn ang="0">
                <a:pos x="T4" y="T5"/>
              </a:cxn>
            </a:cxnLst>
            <a:rect l="0" t="0" r="r" b="b"/>
            <a:pathLst>
              <a:path w="21600" h="42325" fill="none" extrusionOk="0">
                <a:moveTo>
                  <a:pt x="3986" y="0"/>
                </a:moveTo>
                <a:cubicBezTo>
                  <a:pt x="14200" y="1918"/>
                  <a:pt x="21600" y="10837"/>
                  <a:pt x="21600" y="21229"/>
                </a:cubicBezTo>
                <a:cubicBezTo>
                  <a:pt x="21600" y="31370"/>
                  <a:pt x="14545" y="40145"/>
                  <a:pt x="4640" y="42324"/>
                </a:cubicBezTo>
              </a:path>
              <a:path w="21600" h="42325" stroke="0" extrusionOk="0">
                <a:moveTo>
                  <a:pt x="3986" y="0"/>
                </a:moveTo>
                <a:cubicBezTo>
                  <a:pt x="14200" y="1918"/>
                  <a:pt x="21600" y="10837"/>
                  <a:pt x="21600" y="21229"/>
                </a:cubicBezTo>
                <a:cubicBezTo>
                  <a:pt x="21600" y="31370"/>
                  <a:pt x="14545" y="40145"/>
                  <a:pt x="4640" y="42324"/>
                </a:cubicBezTo>
                <a:lnTo>
                  <a:pt x="0" y="21229"/>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1286" name="Arc 6"/>
          <p:cNvSpPr>
            <a:spLocks noChangeAspect="1"/>
          </p:cNvSpPr>
          <p:nvPr/>
        </p:nvSpPr>
        <p:spPr bwMode="auto">
          <a:xfrm rot="16411069">
            <a:off x="3103563" y="1368425"/>
            <a:ext cx="2652713" cy="5621338"/>
          </a:xfrm>
          <a:custGeom>
            <a:avLst/>
            <a:gdLst>
              <a:gd name="G0" fmla="+- 0 0 0"/>
              <a:gd name="G1" fmla="+- 21308 0 0"/>
              <a:gd name="G2" fmla="+- 21600 0 0"/>
              <a:gd name="T0" fmla="*/ 3539 w 21600"/>
              <a:gd name="T1" fmla="*/ 0 h 42599"/>
              <a:gd name="T2" fmla="*/ 3641 w 21600"/>
              <a:gd name="T3" fmla="*/ 42599 h 42599"/>
              <a:gd name="T4" fmla="*/ 0 w 21600"/>
              <a:gd name="T5" fmla="*/ 21308 h 42599"/>
            </a:gdLst>
            <a:ahLst/>
            <a:cxnLst>
              <a:cxn ang="0">
                <a:pos x="T0" y="T1"/>
              </a:cxn>
              <a:cxn ang="0">
                <a:pos x="T2" y="T3"/>
              </a:cxn>
              <a:cxn ang="0">
                <a:pos x="T4" y="T5"/>
              </a:cxn>
            </a:cxnLst>
            <a:rect l="0" t="0" r="r" b="b"/>
            <a:pathLst>
              <a:path w="21600" h="42599" fill="none" extrusionOk="0">
                <a:moveTo>
                  <a:pt x="3539" y="-1"/>
                </a:moveTo>
                <a:cubicBezTo>
                  <a:pt x="13959" y="1730"/>
                  <a:pt x="21600" y="10744"/>
                  <a:pt x="21600" y="21308"/>
                </a:cubicBezTo>
                <a:cubicBezTo>
                  <a:pt x="21600" y="31832"/>
                  <a:pt x="14014" y="40824"/>
                  <a:pt x="3640" y="42598"/>
                </a:cubicBezTo>
              </a:path>
              <a:path w="21600" h="42599" stroke="0" extrusionOk="0">
                <a:moveTo>
                  <a:pt x="3539" y="-1"/>
                </a:moveTo>
                <a:cubicBezTo>
                  <a:pt x="13959" y="1730"/>
                  <a:pt x="21600" y="10744"/>
                  <a:pt x="21600" y="21308"/>
                </a:cubicBezTo>
                <a:cubicBezTo>
                  <a:pt x="21600" y="31832"/>
                  <a:pt x="14014" y="40824"/>
                  <a:pt x="3640" y="42598"/>
                </a:cubicBezTo>
                <a:lnTo>
                  <a:pt x="0" y="21308"/>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1287" name="Arc 7"/>
          <p:cNvSpPr>
            <a:spLocks noChangeAspect="1"/>
          </p:cNvSpPr>
          <p:nvPr/>
        </p:nvSpPr>
        <p:spPr bwMode="auto">
          <a:xfrm rot="16411069">
            <a:off x="3330575" y="1774825"/>
            <a:ext cx="2251075" cy="4984750"/>
          </a:xfrm>
          <a:custGeom>
            <a:avLst/>
            <a:gdLst>
              <a:gd name="G0" fmla="+- 0 0 0"/>
              <a:gd name="G1" fmla="+- 21426 0 0"/>
              <a:gd name="G2" fmla="+- 21600 0 0"/>
              <a:gd name="T0" fmla="*/ 2734 w 21600"/>
              <a:gd name="T1" fmla="*/ 0 h 42744"/>
              <a:gd name="T2" fmla="*/ 3478 w 21600"/>
              <a:gd name="T3" fmla="*/ 42744 h 42744"/>
              <a:gd name="T4" fmla="*/ 0 w 21600"/>
              <a:gd name="T5" fmla="*/ 21426 h 42744"/>
            </a:gdLst>
            <a:ahLst/>
            <a:cxnLst>
              <a:cxn ang="0">
                <a:pos x="T0" y="T1"/>
              </a:cxn>
              <a:cxn ang="0">
                <a:pos x="T2" y="T3"/>
              </a:cxn>
              <a:cxn ang="0">
                <a:pos x="T4" y="T5"/>
              </a:cxn>
            </a:cxnLst>
            <a:rect l="0" t="0" r="r" b="b"/>
            <a:pathLst>
              <a:path w="21600" h="42744" fill="none" extrusionOk="0">
                <a:moveTo>
                  <a:pt x="2734" y="-1"/>
                </a:moveTo>
                <a:cubicBezTo>
                  <a:pt x="13518" y="1375"/>
                  <a:pt x="21600" y="10553"/>
                  <a:pt x="21600" y="21426"/>
                </a:cubicBezTo>
                <a:cubicBezTo>
                  <a:pt x="21600" y="32012"/>
                  <a:pt x="13926" y="41039"/>
                  <a:pt x="3478" y="42744"/>
                </a:cubicBezTo>
              </a:path>
              <a:path w="21600" h="42744" stroke="0" extrusionOk="0">
                <a:moveTo>
                  <a:pt x="2734" y="-1"/>
                </a:moveTo>
                <a:cubicBezTo>
                  <a:pt x="13518" y="1375"/>
                  <a:pt x="21600" y="10553"/>
                  <a:pt x="21600" y="21426"/>
                </a:cubicBezTo>
                <a:cubicBezTo>
                  <a:pt x="21600" y="32012"/>
                  <a:pt x="13926" y="41039"/>
                  <a:pt x="3478" y="42744"/>
                </a:cubicBezTo>
                <a:lnTo>
                  <a:pt x="0" y="21426"/>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1288" name="Arc 8"/>
          <p:cNvSpPr>
            <a:spLocks noChangeAspect="1"/>
          </p:cNvSpPr>
          <p:nvPr/>
        </p:nvSpPr>
        <p:spPr bwMode="auto">
          <a:xfrm rot="16411069">
            <a:off x="3419475" y="2298700"/>
            <a:ext cx="2017713" cy="4424363"/>
          </a:xfrm>
          <a:custGeom>
            <a:avLst/>
            <a:gdLst>
              <a:gd name="G0" fmla="+- 0 0 0"/>
              <a:gd name="G1" fmla="+- 21229 0 0"/>
              <a:gd name="G2" fmla="+- 21600 0 0"/>
              <a:gd name="T0" fmla="*/ 3987 w 21600"/>
              <a:gd name="T1" fmla="*/ 0 h 42343"/>
              <a:gd name="T2" fmla="*/ 4555 w 21600"/>
              <a:gd name="T3" fmla="*/ 42343 h 42343"/>
              <a:gd name="T4" fmla="*/ 0 w 21600"/>
              <a:gd name="T5" fmla="*/ 21229 h 42343"/>
            </a:gdLst>
            <a:ahLst/>
            <a:cxnLst>
              <a:cxn ang="0">
                <a:pos x="T0" y="T1"/>
              </a:cxn>
              <a:cxn ang="0">
                <a:pos x="T2" y="T3"/>
              </a:cxn>
              <a:cxn ang="0">
                <a:pos x="T4" y="T5"/>
              </a:cxn>
            </a:cxnLst>
            <a:rect l="0" t="0" r="r" b="b"/>
            <a:pathLst>
              <a:path w="21600" h="42343" fill="none" extrusionOk="0">
                <a:moveTo>
                  <a:pt x="3986" y="0"/>
                </a:moveTo>
                <a:cubicBezTo>
                  <a:pt x="14200" y="1918"/>
                  <a:pt x="21600" y="10837"/>
                  <a:pt x="21600" y="21229"/>
                </a:cubicBezTo>
                <a:cubicBezTo>
                  <a:pt x="21600" y="31403"/>
                  <a:pt x="14500" y="40197"/>
                  <a:pt x="4555" y="42343"/>
                </a:cubicBezTo>
              </a:path>
              <a:path w="21600" h="42343" stroke="0" extrusionOk="0">
                <a:moveTo>
                  <a:pt x="3986" y="0"/>
                </a:moveTo>
                <a:cubicBezTo>
                  <a:pt x="14200" y="1918"/>
                  <a:pt x="21600" y="10837"/>
                  <a:pt x="21600" y="21229"/>
                </a:cubicBezTo>
                <a:cubicBezTo>
                  <a:pt x="21600" y="31403"/>
                  <a:pt x="14500" y="40197"/>
                  <a:pt x="4555" y="42343"/>
                </a:cubicBezTo>
                <a:lnTo>
                  <a:pt x="0" y="21229"/>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1289" name="Arc 9"/>
          <p:cNvSpPr>
            <a:spLocks noChangeAspect="1"/>
          </p:cNvSpPr>
          <p:nvPr/>
        </p:nvSpPr>
        <p:spPr bwMode="auto">
          <a:xfrm rot="16411069">
            <a:off x="3608388" y="2663825"/>
            <a:ext cx="1603375" cy="3852863"/>
          </a:xfrm>
          <a:custGeom>
            <a:avLst/>
            <a:gdLst>
              <a:gd name="G0" fmla="+- 0 0 0"/>
              <a:gd name="G1" fmla="+- 21229 0 0"/>
              <a:gd name="G2" fmla="+- 21600 0 0"/>
              <a:gd name="T0" fmla="*/ 3987 w 21600"/>
              <a:gd name="T1" fmla="*/ 0 h 42356"/>
              <a:gd name="T2" fmla="*/ 4495 w 21600"/>
              <a:gd name="T3" fmla="*/ 42356 h 42356"/>
              <a:gd name="T4" fmla="*/ 0 w 21600"/>
              <a:gd name="T5" fmla="*/ 21229 h 42356"/>
            </a:gdLst>
            <a:ahLst/>
            <a:cxnLst>
              <a:cxn ang="0">
                <a:pos x="T0" y="T1"/>
              </a:cxn>
              <a:cxn ang="0">
                <a:pos x="T2" y="T3"/>
              </a:cxn>
              <a:cxn ang="0">
                <a:pos x="T4" y="T5"/>
              </a:cxn>
            </a:cxnLst>
            <a:rect l="0" t="0" r="r" b="b"/>
            <a:pathLst>
              <a:path w="21600" h="42356" fill="none" extrusionOk="0">
                <a:moveTo>
                  <a:pt x="3986" y="0"/>
                </a:moveTo>
                <a:cubicBezTo>
                  <a:pt x="14200" y="1918"/>
                  <a:pt x="21600" y="10837"/>
                  <a:pt x="21600" y="21229"/>
                </a:cubicBezTo>
                <a:cubicBezTo>
                  <a:pt x="21600" y="31426"/>
                  <a:pt x="14468" y="40234"/>
                  <a:pt x="4495" y="42356"/>
                </a:cubicBezTo>
              </a:path>
              <a:path w="21600" h="42356" stroke="0" extrusionOk="0">
                <a:moveTo>
                  <a:pt x="3986" y="0"/>
                </a:moveTo>
                <a:cubicBezTo>
                  <a:pt x="14200" y="1918"/>
                  <a:pt x="21600" y="10837"/>
                  <a:pt x="21600" y="21229"/>
                </a:cubicBezTo>
                <a:cubicBezTo>
                  <a:pt x="21600" y="31426"/>
                  <a:pt x="14468" y="40234"/>
                  <a:pt x="4495" y="42356"/>
                </a:cubicBezTo>
                <a:lnTo>
                  <a:pt x="0" y="21229"/>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1290" name="Arc 10"/>
          <p:cNvSpPr>
            <a:spLocks noChangeAspect="1"/>
          </p:cNvSpPr>
          <p:nvPr/>
        </p:nvSpPr>
        <p:spPr bwMode="auto">
          <a:xfrm rot="16411069">
            <a:off x="3800475" y="3119438"/>
            <a:ext cx="1252538" cy="3314700"/>
          </a:xfrm>
          <a:custGeom>
            <a:avLst/>
            <a:gdLst>
              <a:gd name="G0" fmla="+- 0 0 0"/>
              <a:gd name="G1" fmla="+- 20746 0 0"/>
              <a:gd name="G2" fmla="+- 21600 0 0"/>
              <a:gd name="T0" fmla="*/ 6015 w 21600"/>
              <a:gd name="T1" fmla="*/ 0 h 41470"/>
              <a:gd name="T2" fmla="*/ 6088 w 21600"/>
              <a:gd name="T3" fmla="*/ 41470 h 41470"/>
              <a:gd name="T4" fmla="*/ 0 w 21600"/>
              <a:gd name="T5" fmla="*/ 20746 h 41470"/>
            </a:gdLst>
            <a:ahLst/>
            <a:cxnLst>
              <a:cxn ang="0">
                <a:pos x="T0" y="T1"/>
              </a:cxn>
              <a:cxn ang="0">
                <a:pos x="T2" y="T3"/>
              </a:cxn>
              <a:cxn ang="0">
                <a:pos x="T4" y="T5"/>
              </a:cxn>
            </a:cxnLst>
            <a:rect l="0" t="0" r="r" b="b"/>
            <a:pathLst>
              <a:path w="21600" h="41470" fill="none" extrusionOk="0">
                <a:moveTo>
                  <a:pt x="6014" y="0"/>
                </a:moveTo>
                <a:cubicBezTo>
                  <a:pt x="15247" y="2677"/>
                  <a:pt x="21600" y="11133"/>
                  <a:pt x="21600" y="20746"/>
                </a:cubicBezTo>
                <a:cubicBezTo>
                  <a:pt x="21600" y="30330"/>
                  <a:pt x="15284" y="38768"/>
                  <a:pt x="6088" y="41470"/>
                </a:cubicBezTo>
              </a:path>
              <a:path w="21600" h="41470" stroke="0" extrusionOk="0">
                <a:moveTo>
                  <a:pt x="6014" y="0"/>
                </a:moveTo>
                <a:cubicBezTo>
                  <a:pt x="15247" y="2677"/>
                  <a:pt x="21600" y="11133"/>
                  <a:pt x="21600" y="20746"/>
                </a:cubicBezTo>
                <a:cubicBezTo>
                  <a:pt x="21600" y="30330"/>
                  <a:pt x="15284" y="38768"/>
                  <a:pt x="6088" y="41470"/>
                </a:cubicBezTo>
                <a:lnTo>
                  <a:pt x="0" y="20746"/>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1291" name="Text Box 11"/>
          <p:cNvSpPr txBox="1">
            <a:spLocks noChangeArrowheads="1"/>
          </p:cNvSpPr>
          <p:nvPr/>
        </p:nvSpPr>
        <p:spPr bwMode="auto">
          <a:xfrm>
            <a:off x="3994150" y="4510088"/>
            <a:ext cx="7207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a:solidFill>
                  <a:srgbClr val="002060"/>
                </a:solidFill>
              </a:rPr>
              <a:t>ISHIM</a:t>
            </a:r>
          </a:p>
        </p:txBody>
      </p:sp>
      <p:sp>
        <p:nvSpPr>
          <p:cNvPr id="1121292" name="Text Box 12"/>
          <p:cNvSpPr txBox="1">
            <a:spLocks noChangeArrowheads="1"/>
          </p:cNvSpPr>
          <p:nvPr/>
        </p:nvSpPr>
        <p:spPr bwMode="auto">
          <a:xfrm>
            <a:off x="3490913" y="4939939"/>
            <a:ext cx="1871663"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dirty="0">
                <a:solidFill>
                  <a:srgbClr val="7030A0"/>
                </a:solidFill>
              </a:rPr>
              <a:t>Mountain</a:t>
            </a:r>
            <a:br>
              <a:rPr lang="en-GB" dirty="0">
                <a:solidFill>
                  <a:srgbClr val="7030A0"/>
                </a:solidFill>
              </a:rPr>
            </a:br>
            <a:r>
              <a:rPr lang="en-GB" dirty="0">
                <a:solidFill>
                  <a:srgbClr val="7030A0"/>
                </a:solidFill>
              </a:rPr>
              <a:t>Throne of God</a:t>
            </a:r>
          </a:p>
          <a:p>
            <a:pPr algn="ctr">
              <a:spcBef>
                <a:spcPct val="50000"/>
              </a:spcBef>
            </a:pPr>
            <a:r>
              <a:rPr lang="en-GB" dirty="0">
                <a:solidFill>
                  <a:srgbClr val="7030A0"/>
                </a:solidFill>
              </a:rPr>
              <a:t>Our Lives</a:t>
            </a:r>
          </a:p>
        </p:txBody>
      </p:sp>
      <p:sp>
        <p:nvSpPr>
          <p:cNvPr id="1121293" name="Text Box 13"/>
          <p:cNvSpPr txBox="1">
            <a:spLocks noChangeArrowheads="1"/>
          </p:cNvSpPr>
          <p:nvPr/>
        </p:nvSpPr>
        <p:spPr bwMode="auto">
          <a:xfrm>
            <a:off x="3819523" y="4221163"/>
            <a:ext cx="11525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a:solidFill>
                  <a:srgbClr val="002060"/>
                </a:solidFill>
              </a:rPr>
              <a:t>CHERUBIM</a:t>
            </a:r>
          </a:p>
        </p:txBody>
      </p:sp>
      <p:sp>
        <p:nvSpPr>
          <p:cNvPr id="1121294" name="Text Box 14"/>
          <p:cNvSpPr txBox="1">
            <a:spLocks noChangeArrowheads="1"/>
          </p:cNvSpPr>
          <p:nvPr/>
        </p:nvSpPr>
        <p:spPr bwMode="auto">
          <a:xfrm>
            <a:off x="3562350" y="3860800"/>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a:solidFill>
                  <a:srgbClr val="002060"/>
                </a:solidFill>
              </a:rPr>
              <a:t>B’NAI-ELOHIM</a:t>
            </a:r>
          </a:p>
        </p:txBody>
      </p:sp>
      <p:sp>
        <p:nvSpPr>
          <p:cNvPr id="1121295" name="Text Box 15"/>
          <p:cNvSpPr txBox="1">
            <a:spLocks noChangeArrowheads="1"/>
          </p:cNvSpPr>
          <p:nvPr/>
        </p:nvSpPr>
        <p:spPr bwMode="auto">
          <a:xfrm>
            <a:off x="3419475" y="3502025"/>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a:solidFill>
                  <a:srgbClr val="002060"/>
                </a:solidFill>
              </a:rPr>
              <a:t>ELOHIM</a:t>
            </a:r>
          </a:p>
        </p:txBody>
      </p:sp>
      <p:sp>
        <p:nvSpPr>
          <p:cNvPr id="1121296" name="Text Box 16"/>
          <p:cNvSpPr txBox="1">
            <a:spLocks noChangeArrowheads="1"/>
          </p:cNvSpPr>
          <p:nvPr/>
        </p:nvSpPr>
        <p:spPr bwMode="auto">
          <a:xfrm>
            <a:off x="3490913" y="2852738"/>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a:solidFill>
                  <a:srgbClr val="002060"/>
                </a:solidFill>
              </a:rPr>
              <a:t>SERAPHIM</a:t>
            </a:r>
          </a:p>
        </p:txBody>
      </p:sp>
      <p:sp>
        <p:nvSpPr>
          <p:cNvPr id="1121297" name="Text Box 17"/>
          <p:cNvSpPr txBox="1">
            <a:spLocks noChangeArrowheads="1"/>
          </p:cNvSpPr>
          <p:nvPr/>
        </p:nvSpPr>
        <p:spPr bwMode="auto">
          <a:xfrm>
            <a:off x="3419475" y="2565400"/>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a:solidFill>
                  <a:srgbClr val="002060"/>
                </a:solidFill>
              </a:rPr>
              <a:t>CHASHMALIM</a:t>
            </a:r>
          </a:p>
        </p:txBody>
      </p:sp>
      <p:sp>
        <p:nvSpPr>
          <p:cNvPr id="1121298" name="Text Box 18"/>
          <p:cNvSpPr txBox="1">
            <a:spLocks noChangeArrowheads="1"/>
          </p:cNvSpPr>
          <p:nvPr/>
        </p:nvSpPr>
        <p:spPr bwMode="auto">
          <a:xfrm>
            <a:off x="3419475" y="2205038"/>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a:solidFill>
                  <a:srgbClr val="002060"/>
                </a:solidFill>
              </a:rPr>
              <a:t>ER’ELIM</a:t>
            </a:r>
          </a:p>
        </p:txBody>
      </p:sp>
      <p:sp>
        <p:nvSpPr>
          <p:cNvPr id="1121299" name="Arc 19"/>
          <p:cNvSpPr>
            <a:spLocks noChangeAspect="1"/>
          </p:cNvSpPr>
          <p:nvPr/>
        </p:nvSpPr>
        <p:spPr bwMode="auto">
          <a:xfrm rot="16411069">
            <a:off x="2451100" y="-787400"/>
            <a:ext cx="4121150" cy="8521700"/>
          </a:xfrm>
          <a:custGeom>
            <a:avLst/>
            <a:gdLst>
              <a:gd name="G0" fmla="+- 0 0 0"/>
              <a:gd name="G1" fmla="+- 21470 0 0"/>
              <a:gd name="G2" fmla="+- 21600 0 0"/>
              <a:gd name="T0" fmla="*/ 2369 w 21600"/>
              <a:gd name="T1" fmla="*/ 0 h 42825"/>
              <a:gd name="T2" fmla="*/ 3247 w 21600"/>
              <a:gd name="T3" fmla="*/ 42825 h 42825"/>
              <a:gd name="T4" fmla="*/ 0 w 21600"/>
              <a:gd name="T5" fmla="*/ 21470 h 42825"/>
            </a:gdLst>
            <a:ahLst/>
            <a:cxnLst>
              <a:cxn ang="0">
                <a:pos x="T0" y="T1"/>
              </a:cxn>
              <a:cxn ang="0">
                <a:pos x="T2" y="T3"/>
              </a:cxn>
              <a:cxn ang="0">
                <a:pos x="T4" y="T5"/>
              </a:cxn>
            </a:cxnLst>
            <a:rect l="0" t="0" r="r" b="b"/>
            <a:pathLst>
              <a:path w="21600" h="42825" fill="none" extrusionOk="0">
                <a:moveTo>
                  <a:pt x="2368" y="0"/>
                </a:moveTo>
                <a:cubicBezTo>
                  <a:pt x="13315" y="1208"/>
                  <a:pt x="21600" y="10457"/>
                  <a:pt x="21600" y="21470"/>
                </a:cubicBezTo>
                <a:cubicBezTo>
                  <a:pt x="21600" y="32145"/>
                  <a:pt x="13801" y="41219"/>
                  <a:pt x="3246" y="42824"/>
                </a:cubicBezTo>
              </a:path>
              <a:path w="21600" h="42825" stroke="0" extrusionOk="0">
                <a:moveTo>
                  <a:pt x="2368" y="0"/>
                </a:moveTo>
                <a:cubicBezTo>
                  <a:pt x="13315" y="1208"/>
                  <a:pt x="21600" y="10457"/>
                  <a:pt x="21600" y="21470"/>
                </a:cubicBezTo>
                <a:cubicBezTo>
                  <a:pt x="21600" y="32145"/>
                  <a:pt x="13801" y="41219"/>
                  <a:pt x="3246" y="42824"/>
                </a:cubicBezTo>
                <a:lnTo>
                  <a:pt x="0" y="21470"/>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1300" name="Arc 20"/>
          <p:cNvSpPr>
            <a:spLocks noChangeAspect="1"/>
          </p:cNvSpPr>
          <p:nvPr/>
        </p:nvSpPr>
        <p:spPr bwMode="auto">
          <a:xfrm rot="16411069">
            <a:off x="3910013" y="3659188"/>
            <a:ext cx="1035050" cy="2735263"/>
          </a:xfrm>
          <a:custGeom>
            <a:avLst/>
            <a:gdLst>
              <a:gd name="G0" fmla="+- 0 0 0"/>
              <a:gd name="G1" fmla="+- 20746 0 0"/>
              <a:gd name="G2" fmla="+- 21600 0 0"/>
              <a:gd name="T0" fmla="*/ 6015 w 21600"/>
              <a:gd name="T1" fmla="*/ 0 h 41470"/>
              <a:gd name="T2" fmla="*/ 6088 w 21600"/>
              <a:gd name="T3" fmla="*/ 41470 h 41470"/>
              <a:gd name="T4" fmla="*/ 0 w 21600"/>
              <a:gd name="T5" fmla="*/ 20746 h 41470"/>
            </a:gdLst>
            <a:ahLst/>
            <a:cxnLst>
              <a:cxn ang="0">
                <a:pos x="T0" y="T1"/>
              </a:cxn>
              <a:cxn ang="0">
                <a:pos x="T2" y="T3"/>
              </a:cxn>
              <a:cxn ang="0">
                <a:pos x="T4" y="T5"/>
              </a:cxn>
            </a:cxnLst>
            <a:rect l="0" t="0" r="r" b="b"/>
            <a:pathLst>
              <a:path w="21600" h="41470" fill="none" extrusionOk="0">
                <a:moveTo>
                  <a:pt x="6014" y="0"/>
                </a:moveTo>
                <a:cubicBezTo>
                  <a:pt x="15247" y="2677"/>
                  <a:pt x="21600" y="11133"/>
                  <a:pt x="21600" y="20746"/>
                </a:cubicBezTo>
                <a:cubicBezTo>
                  <a:pt x="21600" y="30330"/>
                  <a:pt x="15284" y="38768"/>
                  <a:pt x="6088" y="41470"/>
                </a:cubicBezTo>
              </a:path>
              <a:path w="21600" h="41470" stroke="0" extrusionOk="0">
                <a:moveTo>
                  <a:pt x="6014" y="0"/>
                </a:moveTo>
                <a:cubicBezTo>
                  <a:pt x="15247" y="2677"/>
                  <a:pt x="21600" y="11133"/>
                  <a:pt x="21600" y="20746"/>
                </a:cubicBezTo>
                <a:cubicBezTo>
                  <a:pt x="21600" y="30330"/>
                  <a:pt x="15284" y="38768"/>
                  <a:pt x="6088" y="41470"/>
                </a:cubicBezTo>
                <a:lnTo>
                  <a:pt x="0" y="20746"/>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1301" name="Arc 21"/>
          <p:cNvSpPr>
            <a:spLocks noChangeAspect="1"/>
          </p:cNvSpPr>
          <p:nvPr/>
        </p:nvSpPr>
        <p:spPr bwMode="auto">
          <a:xfrm rot="16411069">
            <a:off x="4014788" y="4127500"/>
            <a:ext cx="817563" cy="2159000"/>
          </a:xfrm>
          <a:custGeom>
            <a:avLst/>
            <a:gdLst>
              <a:gd name="G0" fmla="+- 0 0 0"/>
              <a:gd name="G1" fmla="+- 20746 0 0"/>
              <a:gd name="G2" fmla="+- 21600 0 0"/>
              <a:gd name="T0" fmla="*/ 6015 w 21600"/>
              <a:gd name="T1" fmla="*/ 0 h 41470"/>
              <a:gd name="T2" fmla="*/ 6088 w 21600"/>
              <a:gd name="T3" fmla="*/ 41470 h 41470"/>
              <a:gd name="T4" fmla="*/ 0 w 21600"/>
              <a:gd name="T5" fmla="*/ 20746 h 41470"/>
            </a:gdLst>
            <a:ahLst/>
            <a:cxnLst>
              <a:cxn ang="0">
                <a:pos x="T0" y="T1"/>
              </a:cxn>
              <a:cxn ang="0">
                <a:pos x="T2" y="T3"/>
              </a:cxn>
              <a:cxn ang="0">
                <a:pos x="T4" y="T5"/>
              </a:cxn>
            </a:cxnLst>
            <a:rect l="0" t="0" r="r" b="b"/>
            <a:pathLst>
              <a:path w="21600" h="41470" fill="none" extrusionOk="0">
                <a:moveTo>
                  <a:pt x="6014" y="0"/>
                </a:moveTo>
                <a:cubicBezTo>
                  <a:pt x="15247" y="2677"/>
                  <a:pt x="21600" y="11133"/>
                  <a:pt x="21600" y="20746"/>
                </a:cubicBezTo>
                <a:cubicBezTo>
                  <a:pt x="21600" y="30330"/>
                  <a:pt x="15284" y="38768"/>
                  <a:pt x="6088" y="41470"/>
                </a:cubicBezTo>
              </a:path>
              <a:path w="21600" h="41470" stroke="0" extrusionOk="0">
                <a:moveTo>
                  <a:pt x="6014" y="0"/>
                </a:moveTo>
                <a:cubicBezTo>
                  <a:pt x="15247" y="2677"/>
                  <a:pt x="21600" y="11133"/>
                  <a:pt x="21600" y="20746"/>
                </a:cubicBezTo>
                <a:cubicBezTo>
                  <a:pt x="21600" y="30330"/>
                  <a:pt x="15284" y="38768"/>
                  <a:pt x="6088" y="41470"/>
                </a:cubicBezTo>
                <a:lnTo>
                  <a:pt x="0" y="20746"/>
                </a:lnTo>
                <a:close/>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1302" name="Text Box 22"/>
          <p:cNvSpPr txBox="1">
            <a:spLocks noChangeArrowheads="1"/>
          </p:cNvSpPr>
          <p:nvPr/>
        </p:nvSpPr>
        <p:spPr bwMode="auto">
          <a:xfrm>
            <a:off x="3562350" y="3213100"/>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a:solidFill>
                  <a:srgbClr val="002060"/>
                </a:solidFill>
              </a:rPr>
              <a:t>MALACHIM</a:t>
            </a:r>
          </a:p>
        </p:txBody>
      </p:sp>
      <p:sp>
        <p:nvSpPr>
          <p:cNvPr id="1121303" name="Text Box 23"/>
          <p:cNvSpPr txBox="1">
            <a:spLocks noChangeArrowheads="1"/>
          </p:cNvSpPr>
          <p:nvPr/>
        </p:nvSpPr>
        <p:spPr bwMode="auto">
          <a:xfrm>
            <a:off x="3567905" y="1844675"/>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dirty="0">
                <a:solidFill>
                  <a:srgbClr val="002060"/>
                </a:solidFill>
              </a:rPr>
              <a:t>OFANIM</a:t>
            </a:r>
          </a:p>
        </p:txBody>
      </p:sp>
      <p:sp>
        <p:nvSpPr>
          <p:cNvPr id="1121304" name="Text Box 24"/>
          <p:cNvSpPr txBox="1">
            <a:spLocks noChangeArrowheads="1"/>
          </p:cNvSpPr>
          <p:nvPr/>
        </p:nvSpPr>
        <p:spPr bwMode="auto">
          <a:xfrm>
            <a:off x="3490913" y="1485900"/>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dirty="0">
                <a:solidFill>
                  <a:srgbClr val="002060"/>
                </a:solidFill>
              </a:rPr>
              <a:t>CHAYOTH</a:t>
            </a:r>
          </a:p>
        </p:txBody>
      </p:sp>
      <p:sp>
        <p:nvSpPr>
          <p:cNvPr id="1121305" name="Text Box 25"/>
          <p:cNvSpPr txBox="1">
            <a:spLocks noChangeArrowheads="1"/>
          </p:cNvSpPr>
          <p:nvPr/>
        </p:nvSpPr>
        <p:spPr bwMode="auto">
          <a:xfrm rot="18896494">
            <a:off x="682625" y="2493963"/>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dirty="0">
                <a:solidFill>
                  <a:srgbClr val="FF0000"/>
                </a:solidFill>
              </a:rPr>
              <a:t>METATRON</a:t>
            </a:r>
          </a:p>
        </p:txBody>
      </p:sp>
      <p:sp>
        <p:nvSpPr>
          <p:cNvPr id="1121306" name="Text Box 26"/>
          <p:cNvSpPr txBox="1">
            <a:spLocks noChangeArrowheads="1"/>
          </p:cNvSpPr>
          <p:nvPr/>
        </p:nvSpPr>
        <p:spPr bwMode="auto">
          <a:xfrm rot="19090559">
            <a:off x="1119980" y="2709863"/>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dirty="0">
                <a:solidFill>
                  <a:srgbClr val="FF0000"/>
                </a:solidFill>
              </a:rPr>
              <a:t>RAZIEL</a:t>
            </a:r>
          </a:p>
        </p:txBody>
      </p:sp>
      <p:sp>
        <p:nvSpPr>
          <p:cNvPr id="1121307" name="Text Box 27"/>
          <p:cNvSpPr txBox="1">
            <a:spLocks noChangeArrowheads="1"/>
          </p:cNvSpPr>
          <p:nvPr/>
        </p:nvSpPr>
        <p:spPr bwMode="auto">
          <a:xfrm rot="19140307">
            <a:off x="1330325" y="2925763"/>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dirty="0">
                <a:solidFill>
                  <a:srgbClr val="FF0000"/>
                </a:solidFill>
              </a:rPr>
              <a:t>TZAPHKIEL</a:t>
            </a:r>
          </a:p>
        </p:txBody>
      </p:sp>
      <p:sp>
        <p:nvSpPr>
          <p:cNvPr id="1121308" name="Text Box 28"/>
          <p:cNvSpPr txBox="1">
            <a:spLocks noChangeArrowheads="1"/>
          </p:cNvSpPr>
          <p:nvPr/>
        </p:nvSpPr>
        <p:spPr bwMode="auto">
          <a:xfrm rot="19107195">
            <a:off x="1474788" y="3286125"/>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dirty="0">
                <a:solidFill>
                  <a:srgbClr val="FF0000"/>
                </a:solidFill>
              </a:rPr>
              <a:t>TZADKIEL</a:t>
            </a:r>
          </a:p>
        </p:txBody>
      </p:sp>
      <p:sp>
        <p:nvSpPr>
          <p:cNvPr id="1121309" name="Text Box 29"/>
          <p:cNvSpPr txBox="1">
            <a:spLocks noChangeArrowheads="1"/>
          </p:cNvSpPr>
          <p:nvPr/>
        </p:nvSpPr>
        <p:spPr bwMode="auto">
          <a:xfrm rot="19285722">
            <a:off x="1762125" y="3502025"/>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dirty="0">
                <a:solidFill>
                  <a:srgbClr val="FF0000"/>
                </a:solidFill>
              </a:rPr>
              <a:t>GABRIEL</a:t>
            </a:r>
          </a:p>
        </p:txBody>
      </p:sp>
      <p:sp>
        <p:nvSpPr>
          <p:cNvPr id="1121310" name="Text Box 30"/>
          <p:cNvSpPr txBox="1">
            <a:spLocks noChangeArrowheads="1"/>
          </p:cNvSpPr>
          <p:nvPr/>
        </p:nvSpPr>
        <p:spPr bwMode="auto">
          <a:xfrm rot="19194185">
            <a:off x="1762125" y="3933825"/>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dirty="0">
                <a:solidFill>
                  <a:srgbClr val="FF0000"/>
                </a:solidFill>
              </a:rPr>
              <a:t>URIEL</a:t>
            </a:r>
          </a:p>
        </p:txBody>
      </p:sp>
      <p:sp>
        <p:nvSpPr>
          <p:cNvPr id="1121311" name="Text Box 31"/>
          <p:cNvSpPr txBox="1">
            <a:spLocks noChangeArrowheads="1"/>
          </p:cNvSpPr>
          <p:nvPr/>
        </p:nvSpPr>
        <p:spPr bwMode="auto">
          <a:xfrm rot="19194185">
            <a:off x="1952625" y="4149725"/>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dirty="0">
                <a:solidFill>
                  <a:srgbClr val="FF0000"/>
                </a:solidFill>
              </a:rPr>
              <a:t>HANIEL</a:t>
            </a:r>
          </a:p>
        </p:txBody>
      </p:sp>
      <p:sp>
        <p:nvSpPr>
          <p:cNvPr id="1121312" name="Text Box 32"/>
          <p:cNvSpPr txBox="1">
            <a:spLocks noChangeArrowheads="1"/>
          </p:cNvSpPr>
          <p:nvPr/>
        </p:nvSpPr>
        <p:spPr bwMode="auto">
          <a:xfrm rot="19194185">
            <a:off x="2195513" y="4294188"/>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dirty="0">
                <a:solidFill>
                  <a:srgbClr val="FF0000"/>
                </a:solidFill>
              </a:rPr>
              <a:t>MICHAEL</a:t>
            </a:r>
          </a:p>
        </p:txBody>
      </p:sp>
      <p:sp>
        <p:nvSpPr>
          <p:cNvPr id="1121313" name="Text Box 33"/>
          <p:cNvSpPr txBox="1">
            <a:spLocks noChangeArrowheads="1"/>
          </p:cNvSpPr>
          <p:nvPr/>
        </p:nvSpPr>
        <p:spPr bwMode="auto">
          <a:xfrm rot="18762499">
            <a:off x="2308223" y="4652963"/>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dirty="0">
                <a:solidFill>
                  <a:srgbClr val="FF0000"/>
                </a:solidFill>
              </a:rPr>
              <a:t>RAPHAEL</a:t>
            </a:r>
          </a:p>
        </p:txBody>
      </p:sp>
      <p:sp>
        <p:nvSpPr>
          <p:cNvPr id="1121314" name="Text Box 34"/>
          <p:cNvSpPr txBox="1">
            <a:spLocks noChangeArrowheads="1"/>
          </p:cNvSpPr>
          <p:nvPr/>
        </p:nvSpPr>
        <p:spPr bwMode="auto">
          <a:xfrm rot="18681976">
            <a:off x="2482850" y="5013325"/>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dirty="0">
                <a:solidFill>
                  <a:srgbClr val="FF0000"/>
                </a:solidFill>
              </a:rPr>
              <a:t>SANDELPHON</a:t>
            </a:r>
          </a:p>
        </p:txBody>
      </p:sp>
      <p:sp>
        <p:nvSpPr>
          <p:cNvPr id="1121315" name="Text Box 35"/>
          <p:cNvSpPr txBox="1">
            <a:spLocks noChangeArrowheads="1"/>
          </p:cNvSpPr>
          <p:nvPr/>
        </p:nvSpPr>
        <p:spPr bwMode="auto">
          <a:xfrm rot="2376663">
            <a:off x="6370638" y="2493963"/>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dirty="0">
                <a:solidFill>
                  <a:srgbClr val="FF0000"/>
                </a:solidFill>
              </a:rPr>
              <a:t>Creatures</a:t>
            </a:r>
          </a:p>
        </p:txBody>
      </p:sp>
      <p:sp>
        <p:nvSpPr>
          <p:cNvPr id="1121316" name="Text Box 36"/>
          <p:cNvSpPr txBox="1">
            <a:spLocks noChangeArrowheads="1"/>
          </p:cNvSpPr>
          <p:nvPr/>
        </p:nvSpPr>
        <p:spPr bwMode="auto">
          <a:xfrm rot="2102684">
            <a:off x="6083300" y="2781300"/>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dirty="0">
                <a:solidFill>
                  <a:srgbClr val="FF0000"/>
                </a:solidFill>
              </a:rPr>
              <a:t>Spheres</a:t>
            </a:r>
          </a:p>
        </p:txBody>
      </p:sp>
      <p:sp>
        <p:nvSpPr>
          <p:cNvPr id="1121317" name="Text Box 37"/>
          <p:cNvSpPr txBox="1">
            <a:spLocks noChangeArrowheads="1"/>
          </p:cNvSpPr>
          <p:nvPr/>
        </p:nvSpPr>
        <p:spPr bwMode="auto">
          <a:xfrm rot="2339191">
            <a:off x="6011863" y="3286125"/>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a:solidFill>
                  <a:srgbClr val="FF0000"/>
                </a:solidFill>
              </a:rPr>
              <a:t>Mighty ones</a:t>
            </a:r>
          </a:p>
        </p:txBody>
      </p:sp>
      <p:sp>
        <p:nvSpPr>
          <p:cNvPr id="1121318" name="Text Box 38"/>
          <p:cNvSpPr txBox="1">
            <a:spLocks noChangeArrowheads="1"/>
          </p:cNvSpPr>
          <p:nvPr/>
        </p:nvSpPr>
        <p:spPr bwMode="auto">
          <a:xfrm rot="2654709">
            <a:off x="5722938" y="3502025"/>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a:solidFill>
                  <a:srgbClr val="FF0000"/>
                </a:solidFill>
              </a:rPr>
              <a:t>Shining ones</a:t>
            </a:r>
          </a:p>
        </p:txBody>
      </p:sp>
      <p:sp>
        <p:nvSpPr>
          <p:cNvPr id="1121319" name="Text Box 39"/>
          <p:cNvSpPr txBox="1">
            <a:spLocks noChangeArrowheads="1"/>
          </p:cNvSpPr>
          <p:nvPr/>
        </p:nvSpPr>
        <p:spPr bwMode="auto">
          <a:xfrm rot="2358264">
            <a:off x="5435600" y="3644900"/>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a:solidFill>
                  <a:srgbClr val="FF0000"/>
                </a:solidFill>
              </a:rPr>
              <a:t>Burning ones</a:t>
            </a:r>
          </a:p>
        </p:txBody>
      </p:sp>
      <p:sp>
        <p:nvSpPr>
          <p:cNvPr id="1121320" name="Text Box 40"/>
          <p:cNvSpPr txBox="1">
            <a:spLocks noChangeArrowheads="1"/>
          </p:cNvSpPr>
          <p:nvPr/>
        </p:nvSpPr>
        <p:spPr bwMode="auto">
          <a:xfrm rot="2358264">
            <a:off x="5362575" y="4005263"/>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a:solidFill>
                  <a:srgbClr val="FF0000"/>
                </a:solidFill>
              </a:rPr>
              <a:t>Messengers</a:t>
            </a:r>
          </a:p>
        </p:txBody>
      </p:sp>
      <p:sp>
        <p:nvSpPr>
          <p:cNvPr id="1121321" name="Text Box 41"/>
          <p:cNvSpPr txBox="1">
            <a:spLocks noChangeArrowheads="1"/>
          </p:cNvSpPr>
          <p:nvPr/>
        </p:nvSpPr>
        <p:spPr bwMode="auto">
          <a:xfrm rot="2358264">
            <a:off x="4643438" y="5013325"/>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a:solidFill>
                  <a:srgbClr val="FF0000"/>
                </a:solidFill>
              </a:rPr>
              <a:t>Warring ones</a:t>
            </a:r>
          </a:p>
        </p:txBody>
      </p:sp>
      <p:sp>
        <p:nvSpPr>
          <p:cNvPr id="1121322" name="Text Box 42"/>
          <p:cNvSpPr txBox="1">
            <a:spLocks noChangeArrowheads="1"/>
          </p:cNvSpPr>
          <p:nvPr/>
        </p:nvSpPr>
        <p:spPr bwMode="auto">
          <a:xfrm rot="2595131">
            <a:off x="4930775" y="4437063"/>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a:solidFill>
                  <a:srgbClr val="FF0000"/>
                </a:solidFill>
              </a:rPr>
              <a:t>Sons of God</a:t>
            </a:r>
          </a:p>
        </p:txBody>
      </p:sp>
      <p:sp>
        <p:nvSpPr>
          <p:cNvPr id="1121323" name="Text Box 43"/>
          <p:cNvSpPr txBox="1">
            <a:spLocks noChangeArrowheads="1"/>
          </p:cNvSpPr>
          <p:nvPr/>
        </p:nvSpPr>
        <p:spPr bwMode="auto">
          <a:xfrm rot="2358264">
            <a:off x="4714875" y="4652963"/>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a:solidFill>
                  <a:srgbClr val="FF0000"/>
                </a:solidFill>
              </a:rPr>
              <a:t>Covering ones</a:t>
            </a:r>
          </a:p>
        </p:txBody>
      </p:sp>
      <p:sp>
        <p:nvSpPr>
          <p:cNvPr id="1121324" name="Text Box 44"/>
          <p:cNvSpPr txBox="1">
            <a:spLocks noChangeArrowheads="1"/>
          </p:cNvSpPr>
          <p:nvPr/>
        </p:nvSpPr>
        <p:spPr bwMode="auto">
          <a:xfrm rot="2358264">
            <a:off x="5146675" y="4221163"/>
            <a:ext cx="1655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algn="ctr">
              <a:spcBef>
                <a:spcPct val="50000"/>
              </a:spcBef>
            </a:pPr>
            <a:r>
              <a:rPr lang="en-GB">
                <a:solidFill>
                  <a:srgbClr val="FF0000"/>
                </a:solidFill>
              </a:rPr>
              <a:t>Judges</a:t>
            </a:r>
          </a:p>
        </p:txBody>
      </p:sp>
      <p:sp>
        <p:nvSpPr>
          <p:cNvPr id="1121325" name="Rectangle 45"/>
          <p:cNvSpPr>
            <a:spLocks noGrp="1" noChangeArrowheads="1"/>
          </p:cNvSpPr>
          <p:nvPr>
            <p:ph type="title"/>
          </p:nvPr>
        </p:nvSpPr>
        <p:spPr>
          <a:xfrm>
            <a:off x="468313" y="0"/>
            <a:ext cx="8229600" cy="760413"/>
          </a:xfrm>
          <a:noFill/>
          <a:ln/>
        </p:spPr>
        <p:txBody>
          <a:bodyPr lIns="0" tIns="0" rIns="0" bIns="0">
            <a:normAutofit fontScale="90000"/>
          </a:bodyPr>
          <a:lstStyle/>
          <a:p>
            <a:r>
              <a:rPr lang="en-GB" dirty="0"/>
              <a:t>Deep Calls to Deep</a:t>
            </a:r>
          </a:p>
        </p:txBody>
      </p:sp>
    </p:spTree>
    <p:extLst>
      <p:ext uri="{BB962C8B-B14F-4D97-AF65-F5344CB8AC3E}">
        <p14:creationId xmlns:p14="http://schemas.microsoft.com/office/powerpoint/2010/main" val="83109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13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130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213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130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2130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213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130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2129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213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2130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2129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213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2130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2129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213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213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12130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213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12131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2129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1213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2131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12129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1213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2131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12129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213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12131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12129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121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1291" grpId="0"/>
      <p:bldP spid="1121293" grpId="0"/>
      <p:bldP spid="1121294" grpId="0"/>
      <p:bldP spid="1121295" grpId="0"/>
      <p:bldP spid="1121296" grpId="0"/>
      <p:bldP spid="1121297" grpId="0"/>
      <p:bldP spid="1121298" grpId="0"/>
      <p:bldP spid="1121302" grpId="0"/>
      <p:bldP spid="1121303" grpId="0"/>
      <p:bldP spid="1121304" grpId="0"/>
      <p:bldP spid="1121305" grpId="0"/>
      <p:bldP spid="1121306" grpId="0"/>
      <p:bldP spid="1121307" grpId="0"/>
      <p:bldP spid="1121308" grpId="0"/>
      <p:bldP spid="1121309" grpId="0"/>
      <p:bldP spid="1121310" grpId="0"/>
      <p:bldP spid="1121311" grpId="0"/>
      <p:bldP spid="1121312" grpId="0"/>
      <p:bldP spid="1121313" grpId="0"/>
      <p:bldP spid="1121314" grpId="0"/>
      <p:bldP spid="1121315" grpId="0"/>
      <p:bldP spid="1121316" grpId="0"/>
      <p:bldP spid="1121317" grpId="0"/>
      <p:bldP spid="1121318" grpId="0"/>
      <p:bldP spid="1121319" grpId="0"/>
      <p:bldP spid="1121320" grpId="0"/>
      <p:bldP spid="1121321" grpId="0"/>
      <p:bldP spid="1121322" grpId="0"/>
      <p:bldP spid="1121323" grpId="0"/>
      <p:bldP spid="112132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5010" name="Rectangle 2"/>
          <p:cNvSpPr>
            <a:spLocks noGrp="1" noChangeArrowheads="1"/>
          </p:cNvSpPr>
          <p:nvPr>
            <p:ph type="title"/>
          </p:nvPr>
        </p:nvSpPr>
        <p:spPr>
          <a:xfrm>
            <a:off x="0" y="0"/>
            <a:ext cx="9144000" cy="836712"/>
          </a:xfrm>
          <a:noFill/>
        </p:spPr>
        <p:txBody>
          <a:bodyPr lIns="0" tIns="0" rIns="0" bIns="0" anchor="t"/>
          <a:lstStyle/>
          <a:p>
            <a:r>
              <a:rPr lang="en-GB" sz="4400" dirty="0"/>
              <a:t>Deep Calls to Deep</a:t>
            </a:r>
            <a:endParaRPr lang="en-GB" sz="4200" dirty="0"/>
          </a:p>
        </p:txBody>
      </p:sp>
      <p:sp>
        <p:nvSpPr>
          <p:cNvPr id="1195011" name="Rectangle 3"/>
          <p:cNvSpPr>
            <a:spLocks noGrp="1" noChangeArrowheads="1"/>
          </p:cNvSpPr>
          <p:nvPr>
            <p:ph type="body" idx="1"/>
          </p:nvPr>
        </p:nvSpPr>
        <p:spPr>
          <a:xfrm>
            <a:off x="0" y="908050"/>
            <a:ext cx="9144000" cy="5949950"/>
          </a:xfrm>
        </p:spPr>
        <p:txBody>
          <a:bodyPr>
            <a:normAutofit/>
          </a:bodyPr>
          <a:lstStyle/>
          <a:p>
            <a:pPr>
              <a:spcBef>
                <a:spcPts val="1200"/>
              </a:spcBef>
            </a:pPr>
            <a:r>
              <a:rPr lang="en-GB" sz="3800" dirty="0" smtClean="0"/>
              <a:t>283 references 	107 in Old  176 in New</a:t>
            </a:r>
          </a:p>
          <a:p>
            <a:pPr>
              <a:spcBef>
                <a:spcPts val="1200"/>
              </a:spcBef>
            </a:pPr>
            <a:r>
              <a:rPr lang="en-GB" sz="3800" dirty="0" smtClean="0"/>
              <a:t>1000+ references include names etc.</a:t>
            </a:r>
          </a:p>
          <a:p>
            <a:pPr>
              <a:spcBef>
                <a:spcPts val="1200"/>
              </a:spcBef>
            </a:pPr>
            <a:r>
              <a:rPr lang="en-GB" sz="3800" dirty="0" smtClean="0"/>
              <a:t>The term “angel” is derived from the Greek word </a:t>
            </a:r>
            <a:r>
              <a:rPr lang="en-GB" sz="3800" dirty="0" err="1" smtClean="0"/>
              <a:t>angelos</a:t>
            </a:r>
            <a:r>
              <a:rPr lang="en-GB" sz="3800" dirty="0" smtClean="0"/>
              <a:t> which means “messenger.” and the Hebrew equivalent, </a:t>
            </a:r>
            <a:r>
              <a:rPr lang="en-GB" sz="3800" dirty="0" err="1" smtClean="0"/>
              <a:t>malak</a:t>
            </a:r>
            <a:r>
              <a:rPr lang="en-GB" sz="3800" dirty="0" smtClean="0"/>
              <a:t> (which also means “messenger”),</a:t>
            </a:r>
          </a:p>
          <a:p>
            <a:pPr>
              <a:spcBef>
                <a:spcPts val="1200"/>
              </a:spcBef>
            </a:pPr>
            <a:r>
              <a:rPr lang="en-GB" sz="3800" dirty="0" smtClean="0"/>
              <a:t>Another term Elohim  - the strong one is a name of God that can also be translated angels</a:t>
            </a:r>
          </a:p>
        </p:txBody>
      </p:sp>
    </p:spTree>
    <p:extLst>
      <p:ext uri="{BB962C8B-B14F-4D97-AF65-F5344CB8AC3E}">
        <p14:creationId xmlns:p14="http://schemas.microsoft.com/office/powerpoint/2010/main" val="238693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5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5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950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50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5011"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5010" name="Rectangle 2"/>
          <p:cNvSpPr>
            <a:spLocks noGrp="1" noChangeArrowheads="1"/>
          </p:cNvSpPr>
          <p:nvPr>
            <p:ph type="title"/>
          </p:nvPr>
        </p:nvSpPr>
        <p:spPr>
          <a:xfrm>
            <a:off x="0" y="0"/>
            <a:ext cx="9144000" cy="692150"/>
          </a:xfrm>
          <a:noFill/>
        </p:spPr>
        <p:txBody>
          <a:bodyPr lIns="0" tIns="0" rIns="0" bIns="0" anchor="t">
            <a:noAutofit/>
          </a:bodyPr>
          <a:lstStyle/>
          <a:p>
            <a:r>
              <a:rPr lang="en-GB" sz="4800" dirty="0"/>
              <a:t>Deep Calls to Deep</a:t>
            </a:r>
            <a:endParaRPr lang="en-GB" sz="4400" dirty="0"/>
          </a:p>
        </p:txBody>
      </p:sp>
      <p:sp>
        <p:nvSpPr>
          <p:cNvPr id="1195011" name="Rectangle 3"/>
          <p:cNvSpPr>
            <a:spLocks noGrp="1" noChangeArrowheads="1"/>
          </p:cNvSpPr>
          <p:nvPr>
            <p:ph type="body" idx="1"/>
          </p:nvPr>
        </p:nvSpPr>
        <p:spPr>
          <a:xfrm>
            <a:off x="0" y="908050"/>
            <a:ext cx="9144000" cy="5949950"/>
          </a:xfrm>
        </p:spPr>
        <p:txBody>
          <a:bodyPr>
            <a:normAutofit lnSpcReduction="10000"/>
          </a:bodyPr>
          <a:lstStyle/>
          <a:p>
            <a:pPr>
              <a:spcBef>
                <a:spcPts val="600"/>
              </a:spcBef>
            </a:pPr>
            <a:r>
              <a:rPr lang="en-GB" sz="4400" dirty="0"/>
              <a:t>W</a:t>
            </a:r>
            <a:r>
              <a:rPr lang="en-GB" sz="4400" dirty="0" smtClean="0"/>
              <a:t>here an angel appears, the task is to convey the message or do the will of the God who sent him. </a:t>
            </a:r>
          </a:p>
          <a:p>
            <a:pPr>
              <a:spcBef>
                <a:spcPts val="600"/>
              </a:spcBef>
            </a:pPr>
            <a:r>
              <a:rPr lang="en-GB" sz="4400" dirty="0" smtClean="0"/>
              <a:t>Since the focus of the text is on the message, the messenger is rarely described in detail.</a:t>
            </a:r>
          </a:p>
          <a:p>
            <a:pPr>
              <a:spcBef>
                <a:spcPts val="600"/>
              </a:spcBef>
            </a:pPr>
            <a:r>
              <a:rPr lang="en-GB" sz="4400" dirty="0" smtClean="0"/>
              <a:t>Most don’t describe wings</a:t>
            </a:r>
          </a:p>
          <a:p>
            <a:pPr>
              <a:spcBef>
                <a:spcPts val="600"/>
              </a:spcBef>
            </a:pPr>
            <a:r>
              <a:rPr lang="en-GB" sz="4400" dirty="0" smtClean="0"/>
              <a:t>Some appear physically some are in visions or dreams</a:t>
            </a:r>
          </a:p>
        </p:txBody>
      </p:sp>
    </p:spTree>
    <p:extLst>
      <p:ext uri="{BB962C8B-B14F-4D97-AF65-F5344CB8AC3E}">
        <p14:creationId xmlns:p14="http://schemas.microsoft.com/office/powerpoint/2010/main" val="237047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5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5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950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50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5011"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5010" name="Rectangle 2"/>
          <p:cNvSpPr>
            <a:spLocks noGrp="1" noChangeArrowheads="1"/>
          </p:cNvSpPr>
          <p:nvPr>
            <p:ph type="title"/>
          </p:nvPr>
        </p:nvSpPr>
        <p:spPr>
          <a:xfrm>
            <a:off x="0" y="0"/>
            <a:ext cx="9144000" cy="692150"/>
          </a:xfrm>
          <a:noFill/>
        </p:spPr>
        <p:txBody>
          <a:bodyPr lIns="0" tIns="0" rIns="0" bIns="0" anchor="t">
            <a:noAutofit/>
          </a:bodyPr>
          <a:lstStyle/>
          <a:p>
            <a:r>
              <a:rPr lang="en-GB" sz="4800" dirty="0"/>
              <a:t>Deep Calls to Deep</a:t>
            </a:r>
            <a:endParaRPr lang="en-GB" sz="4400" dirty="0"/>
          </a:p>
        </p:txBody>
      </p:sp>
      <p:sp>
        <p:nvSpPr>
          <p:cNvPr id="1195011" name="Rectangle 3"/>
          <p:cNvSpPr>
            <a:spLocks noGrp="1" noChangeArrowheads="1"/>
          </p:cNvSpPr>
          <p:nvPr>
            <p:ph type="body" idx="1"/>
          </p:nvPr>
        </p:nvSpPr>
        <p:spPr>
          <a:xfrm>
            <a:off x="0" y="908050"/>
            <a:ext cx="9144000" cy="5949950"/>
          </a:xfrm>
        </p:spPr>
        <p:txBody>
          <a:bodyPr lIns="0" tIns="0" rIns="0" bIns="0">
            <a:normAutofit/>
          </a:bodyPr>
          <a:lstStyle/>
          <a:p>
            <a:pPr>
              <a:spcBef>
                <a:spcPts val="1200"/>
              </a:spcBef>
            </a:pPr>
            <a:r>
              <a:rPr lang="en-GB" sz="4800" dirty="0" smtClean="0"/>
              <a:t>Some appear in human form</a:t>
            </a:r>
          </a:p>
          <a:p>
            <a:pPr>
              <a:spcBef>
                <a:spcPts val="1200"/>
              </a:spcBef>
            </a:pPr>
            <a:r>
              <a:rPr lang="en-GB" sz="4800" dirty="0" err="1" smtClean="0"/>
              <a:t>Heb</a:t>
            </a:r>
            <a:r>
              <a:rPr lang="en-GB" sz="4800" dirty="0"/>
              <a:t> </a:t>
            </a:r>
            <a:r>
              <a:rPr lang="en-GB" sz="4800" dirty="0" smtClean="0"/>
              <a:t>13:2 Do </a:t>
            </a:r>
            <a:r>
              <a:rPr lang="en-GB" sz="4800" dirty="0"/>
              <a:t>not neglect to show hospitality to strangers, for by this some have entertained angels without knowing it</a:t>
            </a:r>
            <a:r>
              <a:rPr lang="en-GB" sz="4800" dirty="0" smtClean="0"/>
              <a:t>.</a:t>
            </a:r>
          </a:p>
        </p:txBody>
      </p:sp>
    </p:spTree>
    <p:extLst>
      <p:ext uri="{BB962C8B-B14F-4D97-AF65-F5344CB8AC3E}">
        <p14:creationId xmlns:p14="http://schemas.microsoft.com/office/powerpoint/2010/main" val="232200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5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50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5011"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5010" name="Rectangle 2"/>
          <p:cNvSpPr>
            <a:spLocks noGrp="1" noChangeArrowheads="1"/>
          </p:cNvSpPr>
          <p:nvPr>
            <p:ph type="title"/>
          </p:nvPr>
        </p:nvSpPr>
        <p:spPr>
          <a:xfrm>
            <a:off x="0" y="0"/>
            <a:ext cx="9144000" cy="692150"/>
          </a:xfrm>
          <a:noFill/>
        </p:spPr>
        <p:txBody>
          <a:bodyPr lIns="0" tIns="0" rIns="0" bIns="0" anchor="t"/>
          <a:lstStyle/>
          <a:p>
            <a:r>
              <a:rPr lang="en-GB" sz="4400" dirty="0"/>
              <a:t>Deep Calls to Deep</a:t>
            </a:r>
            <a:endParaRPr lang="en-GB" sz="4200" dirty="0"/>
          </a:p>
        </p:txBody>
      </p:sp>
      <p:sp>
        <p:nvSpPr>
          <p:cNvPr id="1195011" name="Rectangle 3"/>
          <p:cNvSpPr>
            <a:spLocks noGrp="1" noChangeArrowheads="1"/>
          </p:cNvSpPr>
          <p:nvPr>
            <p:ph type="body" idx="1"/>
          </p:nvPr>
        </p:nvSpPr>
        <p:spPr>
          <a:xfrm>
            <a:off x="0" y="836712"/>
            <a:ext cx="9144000" cy="6021288"/>
          </a:xfrm>
        </p:spPr>
        <p:txBody>
          <a:bodyPr>
            <a:noAutofit/>
          </a:bodyPr>
          <a:lstStyle/>
          <a:p>
            <a:pPr>
              <a:spcBef>
                <a:spcPts val="1200"/>
              </a:spcBef>
            </a:pPr>
            <a:r>
              <a:rPr lang="en-GB" sz="4400" dirty="0" smtClean="0"/>
              <a:t> Angelic manifestations</a:t>
            </a:r>
            <a:endParaRPr lang="en-GB" sz="4400" dirty="0"/>
          </a:p>
          <a:p>
            <a:pPr>
              <a:spcBef>
                <a:spcPts val="1200"/>
              </a:spcBef>
            </a:pPr>
            <a:r>
              <a:rPr lang="en-GB" sz="4400" dirty="0" smtClean="0"/>
              <a:t> Fire, lights &amp; colours</a:t>
            </a:r>
          </a:p>
          <a:p>
            <a:pPr>
              <a:spcBef>
                <a:spcPts val="1200"/>
              </a:spcBef>
            </a:pPr>
            <a:r>
              <a:rPr lang="en-GB" sz="4400" dirty="0" smtClean="0"/>
              <a:t> Feathers</a:t>
            </a:r>
          </a:p>
          <a:p>
            <a:pPr>
              <a:spcBef>
                <a:spcPts val="1200"/>
              </a:spcBef>
            </a:pPr>
            <a:r>
              <a:rPr lang="en-GB" sz="4400" dirty="0" smtClean="0"/>
              <a:t> Power orbs</a:t>
            </a:r>
          </a:p>
          <a:p>
            <a:pPr>
              <a:spcBef>
                <a:spcPts val="1200"/>
              </a:spcBef>
            </a:pPr>
            <a:r>
              <a:rPr lang="en-GB" sz="4400" dirty="0" smtClean="0"/>
              <a:t> Fragrances &amp; sounds</a:t>
            </a:r>
          </a:p>
          <a:p>
            <a:pPr>
              <a:spcBef>
                <a:spcPts val="1200"/>
              </a:spcBef>
            </a:pPr>
            <a:r>
              <a:rPr lang="en-GB" sz="4400" dirty="0" smtClean="0"/>
              <a:t> Winds, breezes</a:t>
            </a:r>
          </a:p>
          <a:p>
            <a:pPr>
              <a:spcBef>
                <a:spcPts val="1200"/>
              </a:spcBef>
            </a:pPr>
            <a:r>
              <a:rPr lang="en-GB" sz="4400" dirty="0" smtClean="0"/>
              <a:t> Dreams &amp; Visions</a:t>
            </a:r>
            <a:endParaRPr lang="en-GB" sz="4400" dirty="0"/>
          </a:p>
          <a:p>
            <a:pPr marL="0" indent="0">
              <a:spcBef>
                <a:spcPts val="1200"/>
              </a:spcBef>
              <a:buNone/>
            </a:pPr>
            <a:endParaRPr lang="en-GB" sz="2400" dirty="0" smtClean="0"/>
          </a:p>
        </p:txBody>
      </p:sp>
    </p:spTree>
    <p:extLst>
      <p:ext uri="{BB962C8B-B14F-4D97-AF65-F5344CB8AC3E}">
        <p14:creationId xmlns:p14="http://schemas.microsoft.com/office/powerpoint/2010/main" val="195451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5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5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950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50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950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950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950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50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852272755"/>
              </p:ext>
            </p:extLst>
          </p:nvPr>
        </p:nvGraphicFramePr>
        <p:xfrm>
          <a:off x="107504" y="116632"/>
          <a:ext cx="9003917" cy="6565669"/>
        </p:xfrm>
        <a:graphic>
          <a:graphicData uri="http://schemas.openxmlformats.org/drawingml/2006/table">
            <a:tbl>
              <a:tblPr>
                <a:tableStyleId>{3C2FFA5D-87B4-456A-9821-1D502468CF0F}</a:tableStyleId>
              </a:tblPr>
              <a:tblGrid>
                <a:gridCol w="2111040"/>
                <a:gridCol w="2353124"/>
                <a:gridCol w="2264326"/>
                <a:gridCol w="2275427"/>
              </a:tblGrid>
              <a:tr h="254179">
                <a:tc>
                  <a:txBody>
                    <a:bodyPr/>
                    <a:lstStyle/>
                    <a:p>
                      <a:pPr algn="ctr"/>
                      <a:r>
                        <a:rPr lang="en-GB" sz="1600" dirty="0">
                          <a:effectLst>
                            <a:outerShdw blurRad="38100" dist="38100" dir="2700000" algn="tl">
                              <a:srgbClr val="000000">
                                <a:alpha val="43137"/>
                              </a:srgbClr>
                            </a:outerShdw>
                          </a:effectLst>
                        </a:rPr>
                        <a:t>Manifestation Type</a:t>
                      </a:r>
                      <a:endParaRPr lang="en-GB" sz="1600" dirty="0">
                        <a:solidFill>
                          <a:srgbClr val="00A800"/>
                        </a:solidFill>
                        <a:effectLst>
                          <a:outerShdw blurRad="38100" dist="38100" dir="2700000" algn="tl">
                            <a:srgbClr val="000000">
                              <a:alpha val="43137"/>
                            </a:srgbClr>
                          </a:outerShdw>
                        </a:effectLst>
                      </a:endParaRPr>
                    </a:p>
                  </a:txBody>
                  <a:tcPr marL="23279" marR="23279" marT="11639" marB="11639"/>
                </a:tc>
                <a:tc>
                  <a:txBody>
                    <a:bodyPr/>
                    <a:lstStyle/>
                    <a:p>
                      <a:pPr algn="ctr"/>
                      <a:r>
                        <a:rPr lang="en-GB" sz="1600" dirty="0">
                          <a:effectLst>
                            <a:outerShdw blurRad="38100" dist="38100" dir="2700000" algn="tl">
                              <a:srgbClr val="000000">
                                <a:alpha val="43137"/>
                              </a:srgbClr>
                            </a:outerShdw>
                          </a:effectLst>
                        </a:rPr>
                        <a:t>Being Sent/Reason</a:t>
                      </a:r>
                      <a:endParaRPr lang="en-GB" sz="1600" dirty="0">
                        <a:solidFill>
                          <a:srgbClr val="00A800"/>
                        </a:solidFill>
                        <a:effectLst>
                          <a:outerShdw blurRad="38100" dist="38100" dir="2700000" algn="tl">
                            <a:srgbClr val="000000">
                              <a:alpha val="43137"/>
                            </a:srgbClr>
                          </a:outerShdw>
                        </a:effectLst>
                      </a:endParaRPr>
                    </a:p>
                  </a:txBody>
                  <a:tcPr marL="23279" marR="23279" marT="11639" marB="11639"/>
                </a:tc>
                <a:tc>
                  <a:txBody>
                    <a:bodyPr/>
                    <a:lstStyle/>
                    <a:p>
                      <a:pPr algn="ctr"/>
                      <a:r>
                        <a:rPr lang="en-GB" sz="1600" dirty="0">
                          <a:effectLst>
                            <a:outerShdw blurRad="38100" dist="38100" dir="2700000" algn="tl">
                              <a:srgbClr val="000000">
                                <a:alpha val="43137"/>
                              </a:srgbClr>
                            </a:outerShdw>
                          </a:effectLst>
                        </a:rPr>
                        <a:t>Appeared To</a:t>
                      </a:r>
                      <a:endParaRPr lang="en-GB" sz="1600" dirty="0">
                        <a:solidFill>
                          <a:srgbClr val="00A800"/>
                        </a:solidFill>
                        <a:effectLst>
                          <a:outerShdw blurRad="38100" dist="38100" dir="2700000" algn="tl">
                            <a:srgbClr val="000000">
                              <a:alpha val="43137"/>
                            </a:srgbClr>
                          </a:outerShdw>
                        </a:effectLst>
                      </a:endParaRPr>
                    </a:p>
                  </a:txBody>
                  <a:tcPr marL="23279" marR="23279" marT="11639" marB="11639"/>
                </a:tc>
                <a:tc>
                  <a:txBody>
                    <a:bodyPr/>
                    <a:lstStyle/>
                    <a:p>
                      <a:pPr algn="ctr"/>
                      <a:r>
                        <a:rPr lang="en-GB" sz="1600" dirty="0">
                          <a:effectLst>
                            <a:outerShdw blurRad="38100" dist="38100" dir="2700000" algn="tl">
                              <a:srgbClr val="000000">
                                <a:alpha val="43137"/>
                              </a:srgbClr>
                            </a:outerShdw>
                          </a:effectLst>
                        </a:rPr>
                        <a:t>Bible Reference</a:t>
                      </a:r>
                      <a:endParaRPr lang="en-GB" sz="1600" dirty="0">
                        <a:solidFill>
                          <a:srgbClr val="00A800"/>
                        </a:solidFill>
                        <a:effectLst>
                          <a:outerShdw blurRad="38100" dist="38100" dir="2700000" algn="tl">
                            <a:srgbClr val="000000">
                              <a:alpha val="43137"/>
                            </a:srgbClr>
                          </a:outerShdw>
                        </a:effectLst>
                      </a:endParaRPr>
                    </a:p>
                  </a:txBody>
                  <a:tcPr marL="23279" marR="23279" marT="11639" marB="11639"/>
                </a:tc>
              </a:tr>
              <a:tr h="486208">
                <a:tc>
                  <a:txBody>
                    <a:bodyPr/>
                    <a:lstStyle/>
                    <a:p>
                      <a:r>
                        <a:rPr lang="en-GB" sz="1500" dirty="0">
                          <a:effectLst>
                            <a:outerShdw blurRad="38100" dist="38100" dir="2700000" algn="tl">
                              <a:srgbClr val="000000">
                                <a:alpha val="43137"/>
                              </a:srgbClr>
                            </a:outerShdw>
                          </a:effectLst>
                        </a:rPr>
                        <a:t>Physical Presence on the Earth</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a:effectLst>
                            <a:outerShdw blurRad="38100" dist="38100" dir="2700000" algn="tl">
                              <a:srgbClr val="000000">
                                <a:alpha val="43137"/>
                              </a:srgbClr>
                            </a:outerShdw>
                          </a:effectLst>
                        </a:rPr>
                        <a:t>Angel sent from God with a message to</a:t>
                      </a:r>
                      <a:endParaRPr lang="en-GB" sz="150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dirty="0">
                          <a:effectLst>
                            <a:outerShdw blurRad="38100" dist="38100" dir="2700000" algn="tl">
                              <a:srgbClr val="000000">
                                <a:alpha val="43137"/>
                              </a:srgbClr>
                            </a:outerShdw>
                          </a:effectLst>
                        </a:rPr>
                        <a:t>Hagar</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a:effectLst>
                            <a:outerShdw blurRad="38100" dist="38100" dir="2700000" algn="tl">
                              <a:srgbClr val="000000">
                                <a:alpha val="43137"/>
                              </a:srgbClr>
                            </a:outerShdw>
                          </a:effectLst>
                        </a:rPr>
                        <a:t>Genesis 16</a:t>
                      </a:r>
                      <a:endParaRPr lang="en-GB" sz="1500">
                        <a:solidFill>
                          <a:srgbClr val="66FF66"/>
                        </a:solidFill>
                        <a:effectLst>
                          <a:outerShdw blurRad="38100" dist="38100" dir="2700000" algn="tl">
                            <a:srgbClr val="000000">
                              <a:alpha val="43137"/>
                            </a:srgbClr>
                          </a:outerShdw>
                        </a:effectLst>
                      </a:endParaRPr>
                    </a:p>
                  </a:txBody>
                  <a:tcPr marL="23279" marR="23279" marT="11639" marB="11639"/>
                </a:tc>
              </a:tr>
              <a:tr h="950265">
                <a:tc>
                  <a:txBody>
                    <a:bodyPr/>
                    <a:lstStyle/>
                    <a:p>
                      <a:r>
                        <a:rPr lang="en-GB" sz="1500" dirty="0">
                          <a:effectLst>
                            <a:outerShdw blurRad="38100" dist="38100" dir="2700000" algn="tl">
                              <a:srgbClr val="000000">
                                <a:alpha val="43137"/>
                              </a:srgbClr>
                            </a:outerShdw>
                          </a:effectLst>
                        </a:rPr>
                        <a:t>Physical Presence on the Earth</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dirty="0">
                          <a:effectLst>
                            <a:outerShdw blurRad="38100" dist="38100" dir="2700000" algn="tl">
                              <a:srgbClr val="000000">
                                <a:alpha val="43137"/>
                              </a:srgbClr>
                            </a:outerShdw>
                          </a:effectLst>
                        </a:rPr>
                        <a:t>Two Angels sent to Sodom to deliver Lot’s Family but not recognized as angels</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dirty="0">
                          <a:effectLst>
                            <a:outerShdw blurRad="38100" dist="38100" dir="2700000" algn="tl">
                              <a:srgbClr val="000000">
                                <a:alpha val="43137"/>
                              </a:srgbClr>
                            </a:outerShdw>
                          </a:effectLst>
                        </a:rPr>
                        <a:t>Lot, his family and the city</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dirty="0">
                          <a:effectLst>
                            <a:outerShdw blurRad="38100" dist="38100" dir="2700000" algn="tl">
                              <a:srgbClr val="000000">
                                <a:alpha val="43137"/>
                              </a:srgbClr>
                            </a:outerShdw>
                          </a:effectLst>
                        </a:rPr>
                        <a:t>Genesis 19</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r>
              <a:tr h="254179">
                <a:tc>
                  <a:txBody>
                    <a:bodyPr/>
                    <a:lstStyle/>
                    <a:p>
                      <a:r>
                        <a:rPr lang="en-GB" sz="1500" dirty="0">
                          <a:effectLst>
                            <a:outerShdw blurRad="38100" dist="38100" dir="2700000" algn="tl">
                              <a:srgbClr val="000000">
                                <a:alpha val="43137"/>
                              </a:srgbClr>
                            </a:outerShdw>
                          </a:effectLst>
                        </a:rPr>
                        <a:t>Dream</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dirty="0">
                          <a:effectLst>
                            <a:outerShdw blurRad="38100" dist="38100" dir="2700000" algn="tl">
                              <a:srgbClr val="000000">
                                <a:alpha val="43137"/>
                              </a:srgbClr>
                            </a:outerShdw>
                          </a:effectLst>
                        </a:rPr>
                        <a:t>Angels appear to</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a:effectLst>
                            <a:outerShdw blurRad="38100" dist="38100" dir="2700000" algn="tl">
                              <a:srgbClr val="000000">
                                <a:alpha val="43137"/>
                              </a:srgbClr>
                            </a:outerShdw>
                          </a:effectLst>
                        </a:rPr>
                        <a:t>Jacob</a:t>
                      </a:r>
                      <a:endParaRPr lang="en-GB" sz="150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dirty="0">
                          <a:effectLst>
                            <a:outerShdw blurRad="38100" dist="38100" dir="2700000" algn="tl">
                              <a:srgbClr val="000000">
                                <a:alpha val="43137"/>
                              </a:srgbClr>
                            </a:outerShdw>
                          </a:effectLst>
                        </a:rPr>
                        <a:t>Genesis 28:12</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r>
              <a:tr h="254179">
                <a:tc>
                  <a:txBody>
                    <a:bodyPr/>
                    <a:lstStyle/>
                    <a:p>
                      <a:r>
                        <a:rPr lang="en-GB" sz="1500" dirty="0">
                          <a:effectLst>
                            <a:outerShdw blurRad="38100" dist="38100" dir="2700000" algn="tl">
                              <a:srgbClr val="000000">
                                <a:alpha val="43137"/>
                              </a:srgbClr>
                            </a:outerShdw>
                          </a:effectLst>
                        </a:rPr>
                        <a:t>Dream</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dirty="0">
                          <a:effectLst>
                            <a:outerShdw blurRad="38100" dist="38100" dir="2700000" algn="tl">
                              <a:srgbClr val="000000">
                                <a:alpha val="43137"/>
                              </a:srgbClr>
                            </a:outerShdw>
                          </a:effectLst>
                        </a:rPr>
                        <a:t>Angel appears to</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dirty="0">
                          <a:effectLst>
                            <a:outerShdw blurRad="38100" dist="38100" dir="2700000" algn="tl">
                              <a:srgbClr val="000000">
                                <a:alpha val="43137"/>
                              </a:srgbClr>
                            </a:outerShdw>
                          </a:effectLst>
                        </a:rPr>
                        <a:t>Jacob</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dirty="0">
                          <a:effectLst>
                            <a:outerShdw blurRad="38100" dist="38100" dir="2700000" algn="tl">
                              <a:srgbClr val="000000">
                                <a:alpha val="43137"/>
                              </a:srgbClr>
                            </a:outerShdw>
                          </a:effectLst>
                        </a:rPr>
                        <a:t>Genesis 31:11</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r>
              <a:tr h="486208">
                <a:tc>
                  <a:txBody>
                    <a:bodyPr/>
                    <a:lstStyle/>
                    <a:p>
                      <a:r>
                        <a:rPr lang="en-GB" sz="1500" dirty="0">
                          <a:effectLst>
                            <a:outerShdw blurRad="38100" dist="38100" dir="2700000" algn="tl">
                              <a:srgbClr val="000000">
                                <a:alpha val="43137"/>
                              </a:srgbClr>
                            </a:outerShdw>
                          </a:effectLst>
                        </a:rPr>
                        <a:t>Physical Presence on the Earth</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dirty="0">
                          <a:effectLst>
                            <a:outerShdw blurRad="38100" dist="38100" dir="2700000" algn="tl">
                              <a:srgbClr val="000000">
                                <a:alpha val="43137"/>
                              </a:srgbClr>
                            </a:outerShdw>
                          </a:effectLst>
                        </a:rPr>
                        <a:t>Angels seen by</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dirty="0">
                          <a:effectLst>
                            <a:outerShdw blurRad="38100" dist="38100" dir="2700000" algn="tl">
                              <a:srgbClr val="000000">
                                <a:alpha val="43137"/>
                              </a:srgbClr>
                            </a:outerShdw>
                          </a:effectLst>
                        </a:rPr>
                        <a:t>Jacob</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dirty="0">
                          <a:effectLst>
                            <a:outerShdw blurRad="38100" dist="38100" dir="2700000" algn="tl">
                              <a:srgbClr val="000000">
                                <a:alpha val="43137"/>
                              </a:srgbClr>
                            </a:outerShdw>
                          </a:effectLst>
                        </a:rPr>
                        <a:t>Genesis 32:1</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r>
              <a:tr h="486208">
                <a:tc>
                  <a:txBody>
                    <a:bodyPr/>
                    <a:lstStyle/>
                    <a:p>
                      <a:r>
                        <a:rPr lang="en-GB" sz="1500">
                          <a:effectLst>
                            <a:outerShdw blurRad="38100" dist="38100" dir="2700000" algn="tl">
                              <a:srgbClr val="000000">
                                <a:alpha val="43137"/>
                              </a:srgbClr>
                            </a:outerShdw>
                          </a:effectLst>
                        </a:rPr>
                        <a:t>Physical Presence on the Earth</a:t>
                      </a:r>
                      <a:endParaRPr lang="en-GB" sz="150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dirty="0">
                          <a:effectLst>
                            <a:outerShdw blurRad="38100" dist="38100" dir="2700000" algn="tl">
                              <a:srgbClr val="000000">
                                <a:alpha val="43137"/>
                              </a:srgbClr>
                            </a:outerShdw>
                          </a:effectLst>
                        </a:rPr>
                        <a:t>Angel appears as a flame of fire</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dirty="0">
                          <a:effectLst>
                            <a:outerShdw blurRad="38100" dist="38100" dir="2700000" algn="tl">
                              <a:srgbClr val="000000">
                                <a:alpha val="43137"/>
                              </a:srgbClr>
                            </a:outerShdw>
                          </a:effectLst>
                        </a:rPr>
                        <a:t>Moses</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dirty="0" err="1">
                          <a:effectLst>
                            <a:outerShdw blurRad="38100" dist="38100" dir="2700000" algn="tl">
                              <a:srgbClr val="000000">
                                <a:alpha val="43137"/>
                              </a:srgbClr>
                            </a:outerShdw>
                          </a:effectLst>
                        </a:rPr>
                        <a:t>Exo</a:t>
                      </a:r>
                      <a:r>
                        <a:rPr lang="en-GB" sz="1500" dirty="0">
                          <a:effectLst>
                            <a:outerShdw blurRad="38100" dist="38100" dir="2700000" algn="tl">
                              <a:srgbClr val="000000">
                                <a:alpha val="43137"/>
                              </a:srgbClr>
                            </a:outerShdw>
                          </a:effectLst>
                        </a:rPr>
                        <a:t> 3:2</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r>
              <a:tr h="486208">
                <a:tc>
                  <a:txBody>
                    <a:bodyPr/>
                    <a:lstStyle/>
                    <a:p>
                      <a:r>
                        <a:rPr lang="en-GB" sz="1500">
                          <a:effectLst>
                            <a:outerShdw blurRad="38100" dist="38100" dir="2700000" algn="tl">
                              <a:srgbClr val="000000">
                                <a:alpha val="43137"/>
                              </a:srgbClr>
                            </a:outerShdw>
                          </a:effectLst>
                        </a:rPr>
                        <a:t>Vision</a:t>
                      </a:r>
                      <a:endParaRPr lang="en-GB" sz="150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dirty="0">
                          <a:effectLst>
                            <a:outerShdw blurRad="38100" dist="38100" dir="2700000" algn="tl">
                              <a:srgbClr val="000000">
                                <a:alpha val="43137"/>
                              </a:srgbClr>
                            </a:outerShdw>
                          </a:effectLst>
                        </a:rPr>
                        <a:t>Angel sent to stop Balaam</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dirty="0">
                          <a:effectLst>
                            <a:outerShdw blurRad="38100" dist="38100" dir="2700000" algn="tl">
                              <a:srgbClr val="000000">
                                <a:alpha val="43137"/>
                              </a:srgbClr>
                            </a:outerShdw>
                          </a:effectLst>
                        </a:rPr>
                        <a:t>Balaam</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dirty="0" err="1">
                          <a:effectLst>
                            <a:outerShdw blurRad="38100" dist="38100" dir="2700000" algn="tl">
                              <a:srgbClr val="000000">
                                <a:alpha val="43137"/>
                              </a:srgbClr>
                            </a:outerShdw>
                          </a:effectLst>
                        </a:rPr>
                        <a:t>Num</a:t>
                      </a:r>
                      <a:r>
                        <a:rPr lang="en-GB" sz="1500" dirty="0">
                          <a:effectLst>
                            <a:outerShdw blurRad="38100" dist="38100" dir="2700000" algn="tl">
                              <a:srgbClr val="000000">
                                <a:alpha val="43137"/>
                              </a:srgbClr>
                            </a:outerShdw>
                          </a:effectLst>
                        </a:rPr>
                        <a:t> 22:31</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r>
              <a:tr h="486208">
                <a:tc>
                  <a:txBody>
                    <a:bodyPr/>
                    <a:lstStyle/>
                    <a:p>
                      <a:r>
                        <a:rPr lang="en-GB" sz="1500">
                          <a:effectLst>
                            <a:outerShdw blurRad="38100" dist="38100" dir="2700000" algn="tl">
                              <a:srgbClr val="000000">
                                <a:alpha val="43137"/>
                              </a:srgbClr>
                            </a:outerShdw>
                          </a:effectLst>
                        </a:rPr>
                        <a:t>Physical Presence on the Earth</a:t>
                      </a:r>
                      <a:endParaRPr lang="en-GB" sz="150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dirty="0">
                          <a:effectLst>
                            <a:outerShdw blurRad="38100" dist="38100" dir="2700000" algn="tl">
                              <a:srgbClr val="000000">
                                <a:alpha val="43137"/>
                              </a:srgbClr>
                            </a:outerShdw>
                          </a:effectLst>
                        </a:rPr>
                        <a:t>Angel seen by</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dirty="0">
                          <a:effectLst>
                            <a:outerShdw blurRad="38100" dist="38100" dir="2700000" algn="tl">
                              <a:srgbClr val="000000">
                                <a:alpha val="43137"/>
                              </a:srgbClr>
                            </a:outerShdw>
                          </a:effectLst>
                        </a:rPr>
                        <a:t>David</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dirty="0">
                          <a:effectLst>
                            <a:outerShdw blurRad="38100" dist="38100" dir="2700000" algn="tl">
                              <a:srgbClr val="000000">
                                <a:alpha val="43137"/>
                              </a:srgbClr>
                            </a:outerShdw>
                          </a:effectLst>
                        </a:rPr>
                        <a:t>2 Samuel 24:17</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r>
              <a:tr h="718236">
                <a:tc>
                  <a:txBody>
                    <a:bodyPr/>
                    <a:lstStyle/>
                    <a:p>
                      <a:r>
                        <a:rPr lang="en-GB" sz="1500">
                          <a:effectLst>
                            <a:outerShdw blurRad="38100" dist="38100" dir="2700000" algn="tl">
                              <a:srgbClr val="000000">
                                <a:alpha val="43137"/>
                              </a:srgbClr>
                            </a:outerShdw>
                          </a:effectLst>
                        </a:rPr>
                        <a:t>Physical Presence on the Earth</a:t>
                      </a:r>
                      <a:endParaRPr lang="en-GB" sz="150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a:effectLst>
                            <a:outerShdw blurRad="38100" dist="38100" dir="2700000" algn="tl">
                              <a:srgbClr val="000000">
                                <a:alpha val="43137"/>
                              </a:srgbClr>
                            </a:outerShdw>
                          </a:effectLst>
                        </a:rPr>
                        <a:t>Angel brings food to the prophet touching him to awaken</a:t>
                      </a:r>
                      <a:endParaRPr lang="en-GB" sz="150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dirty="0">
                          <a:effectLst>
                            <a:outerShdw blurRad="38100" dist="38100" dir="2700000" algn="tl">
                              <a:srgbClr val="000000">
                                <a:alpha val="43137"/>
                              </a:srgbClr>
                            </a:outerShdw>
                          </a:effectLst>
                        </a:rPr>
                        <a:t>Elijah</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500" dirty="0">
                          <a:effectLst>
                            <a:outerShdw blurRad="38100" dist="38100" dir="2700000" algn="tl">
                              <a:srgbClr val="000000">
                                <a:alpha val="43137"/>
                              </a:srgbClr>
                            </a:outerShdw>
                          </a:effectLst>
                        </a:rPr>
                        <a:t>1 Kings 19:5-7</a:t>
                      </a:r>
                      <a:endParaRPr lang="en-GB" sz="1500" dirty="0">
                        <a:solidFill>
                          <a:srgbClr val="66FF66"/>
                        </a:solidFill>
                        <a:effectLst>
                          <a:outerShdw blurRad="38100" dist="38100" dir="2700000" algn="tl">
                            <a:srgbClr val="000000">
                              <a:alpha val="43137"/>
                            </a:srgbClr>
                          </a:outerShdw>
                        </a:effectLst>
                      </a:endParaRPr>
                    </a:p>
                  </a:txBody>
                  <a:tcPr marL="23279" marR="23279" marT="11639" marB="11639"/>
                </a:tc>
              </a:tr>
              <a:tr h="718236">
                <a:tc>
                  <a:txBody>
                    <a:bodyPr/>
                    <a:lstStyle/>
                    <a:p>
                      <a:pPr marL="0" algn="l" defTabSz="914400" rtl="0" eaLnBrk="1" latinLnBrk="0" hangingPunct="1"/>
                      <a:r>
                        <a:rPr lang="en-GB" sz="1500" kern="1200" dirty="0">
                          <a:effectLst>
                            <a:outerShdw blurRad="38100" dist="38100" dir="2700000" algn="tl">
                              <a:srgbClr val="000000">
                                <a:alpha val="43137"/>
                              </a:srgbClr>
                            </a:outerShdw>
                          </a:effectLst>
                        </a:rPr>
                        <a:t>Physical Presence on the Earth</a:t>
                      </a:r>
                      <a:endParaRPr lang="en-GB" sz="1500" kern="1200" dirty="0">
                        <a:solidFill>
                          <a:srgbClr val="66FF66"/>
                        </a:solidFill>
                        <a:effectLst>
                          <a:outerShdw blurRad="38100" dist="38100" dir="2700000" algn="tl">
                            <a:srgbClr val="000000">
                              <a:alpha val="43137"/>
                            </a:srgbClr>
                          </a:outerShdw>
                        </a:effectLst>
                        <a:latin typeface="+mn-lt"/>
                        <a:ea typeface="+mn-ea"/>
                        <a:cs typeface="+mn-cs"/>
                      </a:endParaRPr>
                    </a:p>
                  </a:txBody>
                  <a:tcPr marL="23279" marR="23279" marT="11639" marB="11639"/>
                </a:tc>
                <a:tc>
                  <a:txBody>
                    <a:bodyPr/>
                    <a:lstStyle/>
                    <a:p>
                      <a:pPr marL="0" algn="l" defTabSz="914400" rtl="0" eaLnBrk="1" latinLnBrk="0" hangingPunct="1"/>
                      <a:r>
                        <a:rPr lang="en-GB" sz="1500" kern="1200">
                          <a:effectLst>
                            <a:outerShdw blurRad="38100" dist="38100" dir="2700000" algn="tl">
                              <a:srgbClr val="000000">
                                <a:alpha val="43137"/>
                              </a:srgbClr>
                            </a:outerShdw>
                          </a:effectLst>
                        </a:rPr>
                        <a:t>Angel catches away the physical man Elijah observed by</a:t>
                      </a:r>
                      <a:endParaRPr lang="en-GB" sz="1500" kern="1200">
                        <a:solidFill>
                          <a:srgbClr val="66FF66"/>
                        </a:solidFill>
                        <a:effectLst>
                          <a:outerShdw blurRad="38100" dist="38100" dir="2700000" algn="tl">
                            <a:srgbClr val="000000">
                              <a:alpha val="43137"/>
                            </a:srgbClr>
                          </a:outerShdw>
                        </a:effectLst>
                        <a:latin typeface="+mn-lt"/>
                        <a:ea typeface="+mn-ea"/>
                        <a:cs typeface="+mn-cs"/>
                      </a:endParaRPr>
                    </a:p>
                  </a:txBody>
                  <a:tcPr marL="23279" marR="23279" marT="11639" marB="11639"/>
                </a:tc>
                <a:tc>
                  <a:txBody>
                    <a:bodyPr/>
                    <a:lstStyle/>
                    <a:p>
                      <a:pPr marL="0" algn="l" defTabSz="914400" rtl="0" eaLnBrk="1" latinLnBrk="0" hangingPunct="1"/>
                      <a:r>
                        <a:rPr lang="en-GB" sz="1500" kern="1200" dirty="0">
                          <a:effectLst>
                            <a:outerShdw blurRad="38100" dist="38100" dir="2700000" algn="tl">
                              <a:srgbClr val="000000">
                                <a:alpha val="43137"/>
                              </a:srgbClr>
                            </a:outerShdw>
                          </a:effectLst>
                        </a:rPr>
                        <a:t>Elijah and Elisha</a:t>
                      </a:r>
                      <a:endParaRPr lang="en-GB" sz="1500" kern="1200" dirty="0">
                        <a:solidFill>
                          <a:srgbClr val="66FF66"/>
                        </a:solidFill>
                        <a:effectLst>
                          <a:outerShdw blurRad="38100" dist="38100" dir="2700000" algn="tl">
                            <a:srgbClr val="000000">
                              <a:alpha val="43137"/>
                            </a:srgbClr>
                          </a:outerShdw>
                        </a:effectLst>
                        <a:latin typeface="+mn-lt"/>
                        <a:ea typeface="+mn-ea"/>
                        <a:cs typeface="+mn-cs"/>
                      </a:endParaRPr>
                    </a:p>
                  </a:txBody>
                  <a:tcPr marL="23279" marR="23279" marT="11639" marB="11639"/>
                </a:tc>
                <a:tc>
                  <a:txBody>
                    <a:bodyPr/>
                    <a:lstStyle/>
                    <a:p>
                      <a:pPr marL="0" algn="l" defTabSz="914400" rtl="0" eaLnBrk="1" latinLnBrk="0" hangingPunct="1"/>
                      <a:r>
                        <a:rPr lang="en-GB" sz="1500" kern="1200" dirty="0">
                          <a:effectLst>
                            <a:outerShdw blurRad="38100" dist="38100" dir="2700000" algn="tl">
                              <a:srgbClr val="000000">
                                <a:alpha val="43137"/>
                              </a:srgbClr>
                            </a:outerShdw>
                          </a:effectLst>
                        </a:rPr>
                        <a:t>2 Kings 2:11</a:t>
                      </a:r>
                      <a:endParaRPr lang="en-GB" sz="1500" kern="1200" dirty="0">
                        <a:solidFill>
                          <a:srgbClr val="66FF66"/>
                        </a:solidFill>
                        <a:effectLst>
                          <a:outerShdw blurRad="38100" dist="38100" dir="2700000" algn="tl">
                            <a:srgbClr val="000000">
                              <a:alpha val="43137"/>
                            </a:srgbClr>
                          </a:outerShdw>
                        </a:effectLst>
                        <a:latin typeface="+mn-lt"/>
                        <a:ea typeface="+mn-ea"/>
                        <a:cs typeface="+mn-cs"/>
                      </a:endParaRPr>
                    </a:p>
                  </a:txBody>
                  <a:tcPr marL="23279" marR="23279" marT="11639" marB="11639"/>
                </a:tc>
              </a:tr>
              <a:tr h="486208">
                <a:tc>
                  <a:txBody>
                    <a:bodyPr/>
                    <a:lstStyle/>
                    <a:p>
                      <a:pPr marL="0" algn="l" defTabSz="914400" rtl="0" eaLnBrk="1" latinLnBrk="0" hangingPunct="1"/>
                      <a:r>
                        <a:rPr lang="en-GB" sz="1500" kern="1200" dirty="0">
                          <a:effectLst>
                            <a:outerShdw blurRad="38100" dist="38100" dir="2700000" algn="tl">
                              <a:srgbClr val="000000">
                                <a:alpha val="43137"/>
                              </a:srgbClr>
                            </a:outerShdw>
                          </a:effectLst>
                        </a:rPr>
                        <a:t>Vision</a:t>
                      </a:r>
                      <a:endParaRPr lang="en-GB" sz="1500" kern="1200" dirty="0">
                        <a:solidFill>
                          <a:srgbClr val="66FF66"/>
                        </a:solidFill>
                        <a:effectLst>
                          <a:outerShdw blurRad="38100" dist="38100" dir="2700000" algn="tl">
                            <a:srgbClr val="000000">
                              <a:alpha val="43137"/>
                            </a:srgbClr>
                          </a:outerShdw>
                        </a:effectLst>
                        <a:latin typeface="+mn-lt"/>
                        <a:ea typeface="+mn-ea"/>
                        <a:cs typeface="+mn-cs"/>
                      </a:endParaRPr>
                    </a:p>
                  </a:txBody>
                  <a:tcPr marL="23279" marR="23279" marT="11639" marB="11639"/>
                </a:tc>
                <a:tc>
                  <a:txBody>
                    <a:bodyPr/>
                    <a:lstStyle/>
                    <a:p>
                      <a:pPr marL="0" algn="l" defTabSz="914400" rtl="0" eaLnBrk="1" latinLnBrk="0" hangingPunct="1"/>
                      <a:r>
                        <a:rPr lang="en-GB" sz="1500" kern="1200" dirty="0">
                          <a:effectLst>
                            <a:outerShdw blurRad="38100" dist="38100" dir="2700000" algn="tl">
                              <a:srgbClr val="000000">
                                <a:alpha val="43137"/>
                              </a:srgbClr>
                            </a:outerShdw>
                          </a:effectLst>
                        </a:rPr>
                        <a:t>Chariots and horses of fire seen by</a:t>
                      </a:r>
                      <a:endParaRPr lang="en-GB" sz="1500" kern="1200" dirty="0">
                        <a:solidFill>
                          <a:srgbClr val="66FF66"/>
                        </a:solidFill>
                        <a:effectLst>
                          <a:outerShdw blurRad="38100" dist="38100" dir="2700000" algn="tl">
                            <a:srgbClr val="000000">
                              <a:alpha val="43137"/>
                            </a:srgbClr>
                          </a:outerShdw>
                        </a:effectLst>
                        <a:latin typeface="+mn-lt"/>
                        <a:ea typeface="+mn-ea"/>
                        <a:cs typeface="+mn-cs"/>
                      </a:endParaRPr>
                    </a:p>
                  </a:txBody>
                  <a:tcPr marL="23279" marR="23279" marT="11639" marB="11639"/>
                </a:tc>
                <a:tc>
                  <a:txBody>
                    <a:bodyPr/>
                    <a:lstStyle/>
                    <a:p>
                      <a:pPr marL="0" algn="l" defTabSz="914400" rtl="0" eaLnBrk="1" latinLnBrk="0" hangingPunct="1"/>
                      <a:r>
                        <a:rPr lang="en-GB" sz="1500" kern="1200" dirty="0">
                          <a:effectLst>
                            <a:outerShdw blurRad="38100" dist="38100" dir="2700000" algn="tl">
                              <a:srgbClr val="000000">
                                <a:alpha val="43137"/>
                              </a:srgbClr>
                            </a:outerShdw>
                          </a:effectLst>
                        </a:rPr>
                        <a:t>Elisha and the servant</a:t>
                      </a:r>
                      <a:endParaRPr lang="en-GB" sz="1500" kern="1200" dirty="0">
                        <a:solidFill>
                          <a:srgbClr val="66FF66"/>
                        </a:solidFill>
                        <a:effectLst>
                          <a:outerShdw blurRad="38100" dist="38100" dir="2700000" algn="tl">
                            <a:srgbClr val="000000">
                              <a:alpha val="43137"/>
                            </a:srgbClr>
                          </a:outerShdw>
                        </a:effectLst>
                        <a:latin typeface="+mn-lt"/>
                        <a:ea typeface="+mn-ea"/>
                        <a:cs typeface="+mn-cs"/>
                      </a:endParaRPr>
                    </a:p>
                  </a:txBody>
                  <a:tcPr marL="23279" marR="23279" marT="11639" marB="11639"/>
                </a:tc>
                <a:tc>
                  <a:txBody>
                    <a:bodyPr/>
                    <a:lstStyle/>
                    <a:p>
                      <a:pPr marL="0" algn="l" defTabSz="914400" rtl="0" eaLnBrk="1" latinLnBrk="0" hangingPunct="1"/>
                      <a:r>
                        <a:rPr lang="en-GB" sz="1500" kern="1200" dirty="0">
                          <a:effectLst>
                            <a:outerShdw blurRad="38100" dist="38100" dir="2700000" algn="tl">
                              <a:srgbClr val="000000">
                                <a:alpha val="43137"/>
                              </a:srgbClr>
                            </a:outerShdw>
                          </a:effectLst>
                        </a:rPr>
                        <a:t>2 Kings 6:17</a:t>
                      </a:r>
                      <a:endParaRPr lang="en-GB" sz="1500" kern="1200" dirty="0">
                        <a:solidFill>
                          <a:srgbClr val="66FF66"/>
                        </a:solidFill>
                        <a:effectLst>
                          <a:outerShdw blurRad="38100" dist="38100" dir="2700000" algn="tl">
                            <a:srgbClr val="000000">
                              <a:alpha val="43137"/>
                            </a:srgbClr>
                          </a:outerShdw>
                        </a:effectLst>
                        <a:latin typeface="+mn-lt"/>
                        <a:ea typeface="+mn-ea"/>
                        <a:cs typeface="+mn-cs"/>
                      </a:endParaRPr>
                    </a:p>
                  </a:txBody>
                  <a:tcPr marL="23279" marR="23279" marT="11639" marB="11639"/>
                </a:tc>
              </a:tr>
              <a:tr h="486208">
                <a:tc>
                  <a:txBody>
                    <a:bodyPr/>
                    <a:lstStyle/>
                    <a:p>
                      <a:pPr marL="0" algn="l" defTabSz="914400" rtl="0" eaLnBrk="1" latinLnBrk="0" hangingPunct="1"/>
                      <a:r>
                        <a:rPr lang="en-GB" sz="1500" kern="1200">
                          <a:effectLst>
                            <a:outerShdw blurRad="38100" dist="38100" dir="2700000" algn="tl">
                              <a:srgbClr val="000000">
                                <a:alpha val="43137"/>
                              </a:srgbClr>
                            </a:outerShdw>
                          </a:effectLst>
                        </a:rPr>
                        <a:t>Physical Presence on the Earth</a:t>
                      </a:r>
                      <a:endParaRPr lang="en-GB" sz="1500" kern="1200">
                        <a:solidFill>
                          <a:srgbClr val="66FF66"/>
                        </a:solidFill>
                        <a:effectLst>
                          <a:outerShdw blurRad="38100" dist="38100" dir="2700000" algn="tl">
                            <a:srgbClr val="000000">
                              <a:alpha val="43137"/>
                            </a:srgbClr>
                          </a:outerShdw>
                        </a:effectLst>
                        <a:latin typeface="+mn-lt"/>
                        <a:ea typeface="+mn-ea"/>
                        <a:cs typeface="+mn-cs"/>
                      </a:endParaRPr>
                    </a:p>
                  </a:txBody>
                  <a:tcPr marL="23279" marR="23279" marT="11639" marB="11639"/>
                </a:tc>
                <a:tc>
                  <a:txBody>
                    <a:bodyPr/>
                    <a:lstStyle/>
                    <a:p>
                      <a:pPr marL="0" algn="l" defTabSz="914400" rtl="0" eaLnBrk="1" latinLnBrk="0" hangingPunct="1"/>
                      <a:r>
                        <a:rPr lang="en-GB" sz="1500" kern="1200" dirty="0">
                          <a:effectLst>
                            <a:outerShdw blurRad="38100" dist="38100" dir="2700000" algn="tl">
                              <a:srgbClr val="000000">
                                <a:alpha val="43137"/>
                              </a:srgbClr>
                            </a:outerShdw>
                          </a:effectLst>
                        </a:rPr>
                        <a:t>Angel sent with message from God to</a:t>
                      </a:r>
                      <a:endParaRPr lang="en-GB" sz="1500" kern="1200" dirty="0">
                        <a:solidFill>
                          <a:srgbClr val="66FF66"/>
                        </a:solidFill>
                        <a:effectLst>
                          <a:outerShdw blurRad="38100" dist="38100" dir="2700000" algn="tl">
                            <a:srgbClr val="000000">
                              <a:alpha val="43137"/>
                            </a:srgbClr>
                          </a:outerShdw>
                        </a:effectLst>
                        <a:latin typeface="+mn-lt"/>
                        <a:ea typeface="+mn-ea"/>
                        <a:cs typeface="+mn-cs"/>
                      </a:endParaRPr>
                    </a:p>
                  </a:txBody>
                  <a:tcPr marL="23279" marR="23279" marT="11639" marB="11639"/>
                </a:tc>
                <a:tc>
                  <a:txBody>
                    <a:bodyPr/>
                    <a:lstStyle/>
                    <a:p>
                      <a:pPr marL="0" algn="l" defTabSz="914400" rtl="0" eaLnBrk="1" latinLnBrk="0" hangingPunct="1"/>
                      <a:r>
                        <a:rPr lang="en-GB" sz="1500" kern="1200" dirty="0">
                          <a:effectLst>
                            <a:outerShdw blurRad="38100" dist="38100" dir="2700000" algn="tl">
                              <a:srgbClr val="000000">
                                <a:alpha val="43137"/>
                              </a:srgbClr>
                            </a:outerShdw>
                          </a:effectLst>
                        </a:rPr>
                        <a:t>Israel</a:t>
                      </a:r>
                      <a:endParaRPr lang="en-GB" sz="1500" kern="1200" dirty="0">
                        <a:solidFill>
                          <a:srgbClr val="66FF66"/>
                        </a:solidFill>
                        <a:effectLst>
                          <a:outerShdw blurRad="38100" dist="38100" dir="2700000" algn="tl">
                            <a:srgbClr val="000000">
                              <a:alpha val="43137"/>
                            </a:srgbClr>
                          </a:outerShdw>
                        </a:effectLst>
                        <a:latin typeface="+mn-lt"/>
                        <a:ea typeface="+mn-ea"/>
                        <a:cs typeface="+mn-cs"/>
                      </a:endParaRPr>
                    </a:p>
                  </a:txBody>
                  <a:tcPr marL="23279" marR="23279" marT="11639" marB="11639"/>
                </a:tc>
                <a:tc>
                  <a:txBody>
                    <a:bodyPr/>
                    <a:lstStyle/>
                    <a:p>
                      <a:pPr marL="0" algn="l" defTabSz="914400" rtl="0" eaLnBrk="1" latinLnBrk="0" hangingPunct="1"/>
                      <a:r>
                        <a:rPr lang="en-GB" sz="1500" kern="1200" dirty="0">
                          <a:effectLst>
                            <a:outerShdw blurRad="38100" dist="38100" dir="2700000" algn="tl">
                              <a:srgbClr val="000000">
                                <a:alpha val="43137"/>
                              </a:srgbClr>
                            </a:outerShdw>
                          </a:effectLst>
                        </a:rPr>
                        <a:t>Judge 2:1</a:t>
                      </a:r>
                      <a:endParaRPr lang="en-GB" sz="1500" kern="1200" dirty="0">
                        <a:solidFill>
                          <a:srgbClr val="66FF66"/>
                        </a:solidFill>
                        <a:effectLst>
                          <a:outerShdw blurRad="38100" dist="38100" dir="2700000" algn="tl">
                            <a:srgbClr val="000000">
                              <a:alpha val="43137"/>
                            </a:srgbClr>
                          </a:outerShdw>
                        </a:effectLst>
                        <a:latin typeface="+mn-lt"/>
                        <a:ea typeface="+mn-ea"/>
                        <a:cs typeface="+mn-cs"/>
                      </a:endParaRPr>
                    </a:p>
                  </a:txBody>
                  <a:tcPr marL="23279" marR="23279" marT="11639" marB="11639"/>
                </a:tc>
              </a:tr>
            </a:tbl>
          </a:graphicData>
        </a:graphic>
      </p:graphicFrame>
    </p:spTree>
    <p:extLst>
      <p:ext uri="{BB962C8B-B14F-4D97-AF65-F5344CB8AC3E}">
        <p14:creationId xmlns:p14="http://schemas.microsoft.com/office/powerpoint/2010/main" val="13747387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051772050"/>
              </p:ext>
            </p:extLst>
          </p:nvPr>
        </p:nvGraphicFramePr>
        <p:xfrm>
          <a:off x="107504" y="188640"/>
          <a:ext cx="8928992" cy="6577571"/>
        </p:xfrm>
        <a:graphic>
          <a:graphicData uri="http://schemas.openxmlformats.org/drawingml/2006/table">
            <a:tbl>
              <a:tblPr>
                <a:tableStyleId>{3C2FFA5D-87B4-456A-9821-1D502468CF0F}</a:tableStyleId>
              </a:tblPr>
              <a:tblGrid>
                <a:gridCol w="1980489"/>
                <a:gridCol w="2372114"/>
                <a:gridCol w="2282599"/>
                <a:gridCol w="2293790"/>
              </a:tblGrid>
              <a:tr h="242275">
                <a:tc>
                  <a:txBody>
                    <a:bodyPr/>
                    <a:lstStyle/>
                    <a:p>
                      <a:pPr algn="ctr"/>
                      <a:r>
                        <a:rPr lang="en-GB" sz="1600" dirty="0">
                          <a:effectLst>
                            <a:outerShdw blurRad="38100" dist="38100" dir="2700000" algn="tl">
                              <a:srgbClr val="000000">
                                <a:alpha val="43137"/>
                              </a:srgbClr>
                            </a:outerShdw>
                          </a:effectLst>
                        </a:rPr>
                        <a:t>Manifestation Type</a:t>
                      </a:r>
                      <a:endParaRPr lang="en-GB" sz="1600" b="0" dirty="0">
                        <a:solidFill>
                          <a:srgbClr val="009A00"/>
                        </a:solidFill>
                        <a:effectLst>
                          <a:outerShdw blurRad="38100" dist="38100" dir="2700000" algn="tl">
                            <a:srgbClr val="000000">
                              <a:alpha val="43137"/>
                            </a:srgbClr>
                          </a:outerShdw>
                        </a:effectLst>
                      </a:endParaRPr>
                    </a:p>
                  </a:txBody>
                  <a:tcPr marL="23279" marR="23279" marT="11639" marB="11639"/>
                </a:tc>
                <a:tc>
                  <a:txBody>
                    <a:bodyPr/>
                    <a:lstStyle/>
                    <a:p>
                      <a:pPr algn="ctr"/>
                      <a:r>
                        <a:rPr lang="en-GB" sz="1600" dirty="0">
                          <a:effectLst>
                            <a:outerShdw blurRad="38100" dist="38100" dir="2700000" algn="tl">
                              <a:srgbClr val="000000">
                                <a:alpha val="43137"/>
                              </a:srgbClr>
                            </a:outerShdw>
                          </a:effectLst>
                        </a:rPr>
                        <a:t>Being Sent/Reason</a:t>
                      </a:r>
                      <a:endParaRPr lang="en-GB" sz="1600" b="0" dirty="0">
                        <a:solidFill>
                          <a:srgbClr val="009A00"/>
                        </a:solidFill>
                        <a:effectLst>
                          <a:outerShdw blurRad="38100" dist="38100" dir="2700000" algn="tl">
                            <a:srgbClr val="000000">
                              <a:alpha val="43137"/>
                            </a:srgbClr>
                          </a:outerShdw>
                        </a:effectLst>
                      </a:endParaRPr>
                    </a:p>
                  </a:txBody>
                  <a:tcPr marL="23279" marR="23279" marT="11639" marB="11639"/>
                </a:tc>
                <a:tc>
                  <a:txBody>
                    <a:bodyPr/>
                    <a:lstStyle/>
                    <a:p>
                      <a:pPr algn="ctr"/>
                      <a:r>
                        <a:rPr lang="en-GB" sz="1600" dirty="0">
                          <a:effectLst>
                            <a:outerShdw blurRad="38100" dist="38100" dir="2700000" algn="tl">
                              <a:srgbClr val="000000">
                                <a:alpha val="43137"/>
                              </a:srgbClr>
                            </a:outerShdw>
                          </a:effectLst>
                        </a:rPr>
                        <a:t>Appeared To</a:t>
                      </a:r>
                      <a:endParaRPr lang="en-GB" sz="1600" b="0" dirty="0">
                        <a:solidFill>
                          <a:srgbClr val="009A00"/>
                        </a:solidFill>
                        <a:effectLst>
                          <a:outerShdw blurRad="38100" dist="38100" dir="2700000" algn="tl">
                            <a:srgbClr val="000000">
                              <a:alpha val="43137"/>
                            </a:srgbClr>
                          </a:outerShdw>
                        </a:effectLst>
                      </a:endParaRPr>
                    </a:p>
                  </a:txBody>
                  <a:tcPr marL="23279" marR="23279" marT="11639" marB="11639"/>
                </a:tc>
                <a:tc>
                  <a:txBody>
                    <a:bodyPr/>
                    <a:lstStyle/>
                    <a:p>
                      <a:pPr algn="ctr"/>
                      <a:r>
                        <a:rPr lang="en-GB" sz="1600" dirty="0">
                          <a:effectLst>
                            <a:outerShdw blurRad="38100" dist="38100" dir="2700000" algn="tl">
                              <a:srgbClr val="000000">
                                <a:alpha val="43137"/>
                              </a:srgbClr>
                            </a:outerShdw>
                          </a:effectLst>
                        </a:rPr>
                        <a:t>Bible Reference</a:t>
                      </a:r>
                      <a:endParaRPr lang="en-GB" sz="1600" b="0" dirty="0">
                        <a:solidFill>
                          <a:srgbClr val="009A00"/>
                        </a:solidFill>
                        <a:effectLst>
                          <a:outerShdw blurRad="38100" dist="38100" dir="2700000" algn="tl">
                            <a:srgbClr val="000000">
                              <a:alpha val="43137"/>
                            </a:srgbClr>
                          </a:outerShdw>
                        </a:effectLst>
                      </a:endParaRPr>
                    </a:p>
                  </a:txBody>
                  <a:tcPr marL="23279" marR="23279" marT="11639" marB="11639"/>
                </a:tc>
              </a:tr>
              <a:tr h="809001">
                <a:tc>
                  <a:txBody>
                    <a:bodyPr/>
                    <a:lstStyle/>
                    <a:p>
                      <a:r>
                        <a:rPr lang="en-GB" sz="1600" dirty="0">
                          <a:effectLst>
                            <a:outerShdw blurRad="38100" dist="38100" dir="2700000" algn="tl">
                              <a:srgbClr val="000000">
                                <a:alpha val="43137"/>
                              </a:srgbClr>
                            </a:outerShdw>
                          </a:effectLst>
                        </a:rPr>
                        <a:t>Physical Presence on the Earth</a:t>
                      </a:r>
                      <a:endParaRPr lang="en-GB" sz="16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dirty="0">
                          <a:effectLst>
                            <a:outerShdw blurRad="38100" dist="38100" dir="2700000" algn="tl">
                              <a:srgbClr val="000000">
                                <a:alpha val="43137"/>
                              </a:srgbClr>
                            </a:outerShdw>
                          </a:effectLst>
                        </a:rPr>
                        <a:t>Angel with a message from God appears face to face to</a:t>
                      </a:r>
                      <a:endParaRPr lang="en-GB" sz="16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dirty="0">
                          <a:effectLst>
                            <a:outerShdw blurRad="38100" dist="38100" dir="2700000" algn="tl">
                              <a:srgbClr val="000000">
                                <a:alpha val="43137"/>
                              </a:srgbClr>
                            </a:outerShdw>
                          </a:effectLst>
                        </a:rPr>
                        <a:t>Gideon</a:t>
                      </a:r>
                      <a:endParaRPr lang="en-GB" sz="16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dirty="0">
                          <a:effectLst>
                            <a:outerShdw blurRad="38100" dist="38100" dir="2700000" algn="tl">
                              <a:srgbClr val="000000">
                                <a:alpha val="43137"/>
                              </a:srgbClr>
                            </a:outerShdw>
                          </a:effectLst>
                        </a:rPr>
                        <a:t>Judge 6:11-22</a:t>
                      </a:r>
                      <a:endParaRPr lang="en-GB" sz="1600" dirty="0">
                        <a:solidFill>
                          <a:srgbClr val="66FF66"/>
                        </a:solidFill>
                        <a:effectLst>
                          <a:outerShdw blurRad="38100" dist="38100" dir="2700000" algn="tl">
                            <a:srgbClr val="000000">
                              <a:alpha val="43137"/>
                            </a:srgbClr>
                          </a:outerShdw>
                        </a:effectLst>
                      </a:endParaRPr>
                    </a:p>
                  </a:txBody>
                  <a:tcPr marL="23279" marR="23279" marT="11639" marB="11639"/>
                </a:tc>
              </a:tr>
              <a:tr h="547650">
                <a:tc>
                  <a:txBody>
                    <a:bodyPr/>
                    <a:lstStyle/>
                    <a:p>
                      <a:r>
                        <a:rPr lang="en-GB" sz="1600" dirty="0">
                          <a:effectLst>
                            <a:outerShdw blurRad="38100" dist="38100" dir="2700000" algn="tl">
                              <a:srgbClr val="000000">
                                <a:alpha val="43137"/>
                              </a:srgbClr>
                            </a:outerShdw>
                          </a:effectLst>
                        </a:rPr>
                        <a:t>Physical Presence on the Earth</a:t>
                      </a:r>
                      <a:endParaRPr lang="en-GB" sz="16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dirty="0">
                          <a:effectLst>
                            <a:outerShdw blurRad="38100" dist="38100" dir="2700000" algn="tl">
                              <a:srgbClr val="000000">
                                <a:alpha val="43137"/>
                              </a:srgbClr>
                            </a:outerShdw>
                          </a:effectLst>
                        </a:rPr>
                        <a:t>Angel appears to</a:t>
                      </a:r>
                      <a:endParaRPr lang="en-GB" sz="16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a:effectLst>
                            <a:outerShdw blurRad="38100" dist="38100" dir="2700000" algn="tl">
                              <a:srgbClr val="000000">
                                <a:alpha val="43137"/>
                              </a:srgbClr>
                            </a:outerShdw>
                          </a:effectLst>
                        </a:rPr>
                        <a:t>Barren Woman</a:t>
                      </a:r>
                      <a:endParaRPr lang="en-GB" sz="160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a:effectLst>
                            <a:outerShdw blurRad="38100" dist="38100" dir="2700000" algn="tl">
                              <a:srgbClr val="000000">
                                <a:alpha val="43137"/>
                              </a:srgbClr>
                            </a:outerShdw>
                          </a:effectLst>
                        </a:rPr>
                        <a:t>Judge 13:3</a:t>
                      </a:r>
                      <a:endParaRPr lang="en-GB" sz="1600">
                        <a:solidFill>
                          <a:srgbClr val="66FF66"/>
                        </a:solidFill>
                        <a:effectLst>
                          <a:outerShdw blurRad="38100" dist="38100" dir="2700000" algn="tl">
                            <a:srgbClr val="000000">
                              <a:alpha val="43137"/>
                            </a:srgbClr>
                          </a:outerShdw>
                        </a:effectLst>
                      </a:endParaRPr>
                    </a:p>
                  </a:txBody>
                  <a:tcPr marL="23279" marR="23279" marT="11639" marB="11639"/>
                </a:tc>
              </a:tr>
              <a:tr h="809001">
                <a:tc>
                  <a:txBody>
                    <a:bodyPr/>
                    <a:lstStyle/>
                    <a:p>
                      <a:r>
                        <a:rPr lang="en-GB" sz="1600" dirty="0">
                          <a:effectLst>
                            <a:outerShdw blurRad="38100" dist="38100" dir="2700000" algn="tl">
                              <a:srgbClr val="000000">
                                <a:alpha val="43137"/>
                              </a:srgbClr>
                            </a:outerShdw>
                          </a:effectLst>
                        </a:rPr>
                        <a:t>Physical Presence on the Earth</a:t>
                      </a:r>
                      <a:endParaRPr lang="en-GB" sz="16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dirty="0">
                          <a:effectLst>
                            <a:outerShdw blurRad="38100" dist="38100" dir="2700000" algn="tl">
                              <a:srgbClr val="000000">
                                <a:alpha val="43137"/>
                              </a:srgbClr>
                            </a:outerShdw>
                          </a:effectLst>
                        </a:rPr>
                        <a:t>Angel appears but is not recognized to be an angel</a:t>
                      </a:r>
                      <a:endParaRPr lang="en-GB" sz="16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a:effectLst>
                            <a:outerShdw blurRad="38100" dist="38100" dir="2700000" algn="tl">
                              <a:srgbClr val="000000">
                                <a:alpha val="43137"/>
                              </a:srgbClr>
                            </a:outerShdw>
                          </a:effectLst>
                        </a:rPr>
                        <a:t>Manoah</a:t>
                      </a:r>
                      <a:endParaRPr lang="en-GB" sz="160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a:effectLst>
                            <a:outerShdw blurRad="38100" dist="38100" dir="2700000" algn="tl">
                              <a:srgbClr val="000000">
                                <a:alpha val="43137"/>
                              </a:srgbClr>
                            </a:outerShdw>
                          </a:effectLst>
                        </a:rPr>
                        <a:t>Judges 13:16</a:t>
                      </a:r>
                      <a:endParaRPr lang="en-GB" sz="1600">
                        <a:solidFill>
                          <a:srgbClr val="66FF66"/>
                        </a:solidFill>
                        <a:effectLst>
                          <a:outerShdw blurRad="38100" dist="38100" dir="2700000" algn="tl">
                            <a:srgbClr val="000000">
                              <a:alpha val="43137"/>
                            </a:srgbClr>
                          </a:outerShdw>
                        </a:effectLst>
                      </a:endParaRPr>
                    </a:p>
                  </a:txBody>
                  <a:tcPr marL="23279" marR="23279" marT="11639" marB="11639"/>
                </a:tc>
              </a:tr>
              <a:tr h="286300">
                <a:tc>
                  <a:txBody>
                    <a:bodyPr/>
                    <a:lstStyle/>
                    <a:p>
                      <a:r>
                        <a:rPr lang="en-GB" sz="1600">
                          <a:effectLst>
                            <a:outerShdw blurRad="38100" dist="38100" dir="2700000" algn="tl">
                              <a:srgbClr val="000000">
                                <a:alpha val="43137"/>
                              </a:srgbClr>
                            </a:outerShdw>
                          </a:effectLst>
                        </a:rPr>
                        <a:t>Vision</a:t>
                      </a:r>
                      <a:endParaRPr lang="en-GB" sz="160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dirty="0">
                          <a:effectLst>
                            <a:outerShdw blurRad="38100" dist="38100" dir="2700000" algn="tl">
                              <a:srgbClr val="000000">
                                <a:alpha val="43137"/>
                              </a:srgbClr>
                            </a:outerShdw>
                          </a:effectLst>
                        </a:rPr>
                        <a:t>Angel appears to</a:t>
                      </a:r>
                      <a:endParaRPr lang="en-GB" sz="16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a:effectLst>
                            <a:outerShdw blurRad="38100" dist="38100" dir="2700000" algn="tl">
                              <a:srgbClr val="000000">
                                <a:alpha val="43137"/>
                              </a:srgbClr>
                            </a:outerShdw>
                          </a:effectLst>
                        </a:rPr>
                        <a:t>Daniel</a:t>
                      </a:r>
                      <a:endParaRPr lang="en-GB" sz="160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a:effectLst>
                            <a:outerShdw blurRad="38100" dist="38100" dir="2700000" algn="tl">
                              <a:srgbClr val="000000">
                                <a:alpha val="43137"/>
                              </a:srgbClr>
                            </a:outerShdw>
                          </a:effectLst>
                        </a:rPr>
                        <a:t>Daniel 12:7</a:t>
                      </a:r>
                      <a:endParaRPr lang="en-GB" sz="1600">
                        <a:solidFill>
                          <a:srgbClr val="66FF66"/>
                        </a:solidFill>
                        <a:effectLst>
                          <a:outerShdw blurRad="38100" dist="38100" dir="2700000" algn="tl">
                            <a:srgbClr val="000000">
                              <a:alpha val="43137"/>
                            </a:srgbClr>
                          </a:outerShdw>
                        </a:effectLst>
                      </a:endParaRPr>
                    </a:p>
                  </a:txBody>
                  <a:tcPr marL="23279" marR="23279" marT="11639" marB="11639"/>
                </a:tc>
              </a:tr>
              <a:tr h="286300">
                <a:tc>
                  <a:txBody>
                    <a:bodyPr/>
                    <a:lstStyle/>
                    <a:p>
                      <a:r>
                        <a:rPr lang="en-GB" sz="1600">
                          <a:effectLst>
                            <a:outerShdw blurRad="38100" dist="38100" dir="2700000" algn="tl">
                              <a:srgbClr val="000000">
                                <a:alpha val="43137"/>
                              </a:srgbClr>
                            </a:outerShdw>
                          </a:effectLst>
                        </a:rPr>
                        <a:t>Dream</a:t>
                      </a:r>
                      <a:endParaRPr lang="en-GB" sz="160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dirty="0">
                          <a:effectLst>
                            <a:outerShdw blurRad="38100" dist="38100" dir="2700000" algn="tl">
                              <a:srgbClr val="000000">
                                <a:alpha val="43137"/>
                              </a:srgbClr>
                            </a:outerShdw>
                          </a:effectLst>
                        </a:rPr>
                        <a:t>Angel appears to</a:t>
                      </a:r>
                      <a:endParaRPr lang="en-GB" sz="16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a:effectLst>
                            <a:outerShdw blurRad="38100" dist="38100" dir="2700000" algn="tl">
                              <a:srgbClr val="000000">
                                <a:alpha val="43137"/>
                              </a:srgbClr>
                            </a:outerShdw>
                          </a:effectLst>
                        </a:rPr>
                        <a:t>Joseph</a:t>
                      </a:r>
                      <a:endParaRPr lang="en-GB" sz="160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a:effectLst>
                            <a:outerShdw blurRad="38100" dist="38100" dir="2700000" algn="tl">
                              <a:srgbClr val="000000">
                                <a:alpha val="43137"/>
                              </a:srgbClr>
                            </a:outerShdw>
                          </a:effectLst>
                        </a:rPr>
                        <a:t>Mat 1:20</a:t>
                      </a:r>
                      <a:endParaRPr lang="en-GB" sz="1600">
                        <a:solidFill>
                          <a:srgbClr val="66FF66"/>
                        </a:solidFill>
                        <a:effectLst>
                          <a:outerShdw blurRad="38100" dist="38100" dir="2700000" algn="tl">
                            <a:srgbClr val="000000">
                              <a:alpha val="43137"/>
                            </a:srgbClr>
                          </a:outerShdw>
                        </a:effectLst>
                      </a:endParaRPr>
                    </a:p>
                  </a:txBody>
                  <a:tcPr marL="23279" marR="23279" marT="11639" marB="11639"/>
                </a:tc>
              </a:tr>
              <a:tr h="286300">
                <a:tc>
                  <a:txBody>
                    <a:bodyPr/>
                    <a:lstStyle/>
                    <a:p>
                      <a:r>
                        <a:rPr lang="en-GB" sz="1600">
                          <a:effectLst>
                            <a:outerShdw blurRad="38100" dist="38100" dir="2700000" algn="tl">
                              <a:srgbClr val="000000">
                                <a:alpha val="43137"/>
                              </a:srgbClr>
                            </a:outerShdw>
                          </a:effectLst>
                        </a:rPr>
                        <a:t>Dream</a:t>
                      </a:r>
                      <a:endParaRPr lang="en-GB" sz="160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dirty="0">
                          <a:effectLst>
                            <a:outerShdw blurRad="38100" dist="38100" dir="2700000" algn="tl">
                              <a:srgbClr val="000000">
                                <a:alpha val="43137"/>
                              </a:srgbClr>
                            </a:outerShdw>
                          </a:effectLst>
                        </a:rPr>
                        <a:t>Angel appears to</a:t>
                      </a:r>
                      <a:endParaRPr lang="en-GB" sz="16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dirty="0">
                          <a:effectLst>
                            <a:outerShdw blurRad="38100" dist="38100" dir="2700000" algn="tl">
                              <a:srgbClr val="000000">
                                <a:alpha val="43137"/>
                              </a:srgbClr>
                            </a:outerShdw>
                          </a:effectLst>
                        </a:rPr>
                        <a:t>Joseph</a:t>
                      </a:r>
                      <a:endParaRPr lang="en-GB" sz="16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a:effectLst>
                            <a:outerShdw blurRad="38100" dist="38100" dir="2700000" algn="tl">
                              <a:srgbClr val="000000">
                                <a:alpha val="43137"/>
                              </a:srgbClr>
                            </a:outerShdw>
                          </a:effectLst>
                        </a:rPr>
                        <a:t>Mat 2:13-19</a:t>
                      </a:r>
                      <a:endParaRPr lang="en-GB" sz="1600">
                        <a:solidFill>
                          <a:srgbClr val="66FF66"/>
                        </a:solidFill>
                        <a:effectLst>
                          <a:outerShdw blurRad="38100" dist="38100" dir="2700000" algn="tl">
                            <a:srgbClr val="000000">
                              <a:alpha val="43137"/>
                            </a:srgbClr>
                          </a:outerShdw>
                        </a:effectLst>
                      </a:endParaRPr>
                    </a:p>
                  </a:txBody>
                  <a:tcPr marL="23279" marR="23279" marT="11639" marB="11639"/>
                </a:tc>
              </a:tr>
              <a:tr h="547650">
                <a:tc>
                  <a:txBody>
                    <a:bodyPr/>
                    <a:lstStyle/>
                    <a:p>
                      <a:r>
                        <a:rPr lang="en-GB" sz="1600">
                          <a:effectLst>
                            <a:outerShdw blurRad="38100" dist="38100" dir="2700000" algn="tl">
                              <a:srgbClr val="000000">
                                <a:alpha val="43137"/>
                              </a:srgbClr>
                            </a:outerShdw>
                          </a:effectLst>
                        </a:rPr>
                        <a:t>Physical Presence on the Earth</a:t>
                      </a:r>
                      <a:endParaRPr lang="en-GB" sz="160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dirty="0">
                          <a:effectLst>
                            <a:outerShdw blurRad="38100" dist="38100" dir="2700000" algn="tl">
                              <a:srgbClr val="000000">
                                <a:alpha val="43137"/>
                              </a:srgbClr>
                            </a:outerShdw>
                          </a:effectLst>
                        </a:rPr>
                        <a:t>Angel appears sitting in the tomb of Jesus to</a:t>
                      </a:r>
                      <a:endParaRPr lang="en-GB" sz="16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dirty="0">
                          <a:effectLst>
                            <a:outerShdw blurRad="38100" dist="38100" dir="2700000" algn="tl">
                              <a:srgbClr val="000000">
                                <a:alpha val="43137"/>
                              </a:srgbClr>
                            </a:outerShdw>
                          </a:effectLst>
                        </a:rPr>
                        <a:t>Mary and Mary Magdalene</a:t>
                      </a:r>
                      <a:endParaRPr lang="en-GB" sz="16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a:effectLst>
                            <a:outerShdw blurRad="38100" dist="38100" dir="2700000" algn="tl">
                              <a:srgbClr val="000000">
                                <a:alpha val="43137"/>
                              </a:srgbClr>
                            </a:outerShdw>
                          </a:effectLst>
                        </a:rPr>
                        <a:t>Mark 16:5</a:t>
                      </a:r>
                      <a:endParaRPr lang="en-GB" sz="1600">
                        <a:solidFill>
                          <a:srgbClr val="66FF66"/>
                        </a:solidFill>
                        <a:effectLst>
                          <a:outerShdw blurRad="38100" dist="38100" dir="2700000" algn="tl">
                            <a:srgbClr val="000000">
                              <a:alpha val="43137"/>
                            </a:srgbClr>
                          </a:outerShdw>
                        </a:effectLst>
                      </a:endParaRPr>
                    </a:p>
                  </a:txBody>
                  <a:tcPr marL="23279" marR="23279" marT="11639" marB="11639"/>
                </a:tc>
              </a:tr>
              <a:tr h="286300">
                <a:tc>
                  <a:txBody>
                    <a:bodyPr/>
                    <a:lstStyle/>
                    <a:p>
                      <a:r>
                        <a:rPr lang="en-GB" sz="1600">
                          <a:effectLst>
                            <a:outerShdw blurRad="38100" dist="38100" dir="2700000" algn="tl">
                              <a:srgbClr val="000000">
                                <a:alpha val="43137"/>
                              </a:srgbClr>
                            </a:outerShdw>
                          </a:effectLst>
                        </a:rPr>
                        <a:t>Vision</a:t>
                      </a:r>
                      <a:endParaRPr lang="en-GB" sz="160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a:effectLst>
                            <a:outerShdw blurRad="38100" dist="38100" dir="2700000" algn="tl">
                              <a:srgbClr val="000000">
                                <a:alpha val="43137"/>
                              </a:srgbClr>
                            </a:outerShdw>
                          </a:effectLst>
                        </a:rPr>
                        <a:t>Angel Gabriel appears to</a:t>
                      </a:r>
                      <a:endParaRPr lang="en-GB" sz="160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dirty="0">
                          <a:effectLst>
                            <a:outerShdw blurRad="38100" dist="38100" dir="2700000" algn="tl">
                              <a:srgbClr val="000000">
                                <a:alpha val="43137"/>
                              </a:srgbClr>
                            </a:outerShdw>
                          </a:effectLst>
                        </a:rPr>
                        <a:t>Zacharias</a:t>
                      </a:r>
                      <a:endParaRPr lang="en-GB" sz="16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a:effectLst>
                            <a:outerShdw blurRad="38100" dist="38100" dir="2700000" algn="tl">
                              <a:srgbClr val="000000">
                                <a:alpha val="43137"/>
                              </a:srgbClr>
                            </a:outerShdw>
                          </a:effectLst>
                        </a:rPr>
                        <a:t>Luke 1:11</a:t>
                      </a:r>
                      <a:endParaRPr lang="en-GB" sz="1600">
                        <a:solidFill>
                          <a:srgbClr val="66FF66"/>
                        </a:solidFill>
                        <a:effectLst>
                          <a:outerShdw blurRad="38100" dist="38100" dir="2700000" algn="tl">
                            <a:srgbClr val="000000">
                              <a:alpha val="43137"/>
                            </a:srgbClr>
                          </a:outerShdw>
                        </a:effectLst>
                      </a:endParaRPr>
                    </a:p>
                  </a:txBody>
                  <a:tcPr marL="23279" marR="23279" marT="11639" marB="11639"/>
                </a:tc>
              </a:tr>
              <a:tr h="547650">
                <a:tc>
                  <a:txBody>
                    <a:bodyPr/>
                    <a:lstStyle/>
                    <a:p>
                      <a:r>
                        <a:rPr lang="en-GB" sz="1600">
                          <a:effectLst>
                            <a:outerShdw blurRad="38100" dist="38100" dir="2700000" algn="tl">
                              <a:srgbClr val="000000">
                                <a:alpha val="43137"/>
                              </a:srgbClr>
                            </a:outerShdw>
                          </a:effectLst>
                        </a:rPr>
                        <a:t>Physical Presence on the Earth</a:t>
                      </a:r>
                      <a:endParaRPr lang="en-GB" sz="160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a:effectLst>
                            <a:outerShdw blurRad="38100" dist="38100" dir="2700000" algn="tl">
                              <a:srgbClr val="000000">
                                <a:alpha val="43137"/>
                              </a:srgbClr>
                            </a:outerShdw>
                          </a:effectLst>
                        </a:rPr>
                        <a:t>Angel Gabriel appears to</a:t>
                      </a:r>
                      <a:endParaRPr lang="en-GB" sz="160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dirty="0">
                          <a:effectLst>
                            <a:outerShdw blurRad="38100" dist="38100" dir="2700000" algn="tl">
                              <a:srgbClr val="000000">
                                <a:alpha val="43137"/>
                              </a:srgbClr>
                            </a:outerShdw>
                          </a:effectLst>
                        </a:rPr>
                        <a:t>Mary</a:t>
                      </a:r>
                      <a:endParaRPr lang="en-GB" sz="16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a:effectLst>
                            <a:outerShdw blurRad="38100" dist="38100" dir="2700000" algn="tl">
                              <a:srgbClr val="000000">
                                <a:alpha val="43137"/>
                              </a:srgbClr>
                            </a:outerShdw>
                          </a:effectLst>
                        </a:rPr>
                        <a:t>Luke 1:26-28</a:t>
                      </a:r>
                      <a:endParaRPr lang="en-GB" sz="1600">
                        <a:solidFill>
                          <a:srgbClr val="66FF66"/>
                        </a:solidFill>
                        <a:effectLst>
                          <a:outerShdw blurRad="38100" dist="38100" dir="2700000" algn="tl">
                            <a:srgbClr val="000000">
                              <a:alpha val="43137"/>
                            </a:srgbClr>
                          </a:outerShdw>
                        </a:effectLst>
                      </a:endParaRPr>
                    </a:p>
                  </a:txBody>
                  <a:tcPr marL="23279" marR="23279" marT="11639" marB="11639"/>
                </a:tc>
              </a:tr>
              <a:tr h="547650">
                <a:tc>
                  <a:txBody>
                    <a:bodyPr/>
                    <a:lstStyle/>
                    <a:p>
                      <a:r>
                        <a:rPr lang="en-GB" sz="1600">
                          <a:effectLst>
                            <a:outerShdw blurRad="38100" dist="38100" dir="2700000" algn="tl">
                              <a:srgbClr val="000000">
                                <a:alpha val="43137"/>
                              </a:srgbClr>
                            </a:outerShdw>
                          </a:effectLst>
                        </a:rPr>
                        <a:t>Physical Presence on the Earth</a:t>
                      </a:r>
                      <a:endParaRPr lang="en-GB" sz="160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a:effectLst>
                            <a:outerShdw blurRad="38100" dist="38100" dir="2700000" algn="tl">
                              <a:srgbClr val="000000">
                                <a:alpha val="43137"/>
                              </a:srgbClr>
                            </a:outerShdw>
                          </a:effectLst>
                        </a:rPr>
                        <a:t>Angel appears to strengthen</a:t>
                      </a:r>
                      <a:endParaRPr lang="en-GB" sz="160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dirty="0">
                          <a:effectLst>
                            <a:outerShdw blurRad="38100" dist="38100" dir="2700000" algn="tl">
                              <a:srgbClr val="000000">
                                <a:alpha val="43137"/>
                              </a:srgbClr>
                            </a:outerShdw>
                          </a:effectLst>
                        </a:rPr>
                        <a:t>Jesus</a:t>
                      </a:r>
                      <a:endParaRPr lang="en-GB" sz="16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a:effectLst>
                            <a:outerShdw blurRad="38100" dist="38100" dir="2700000" algn="tl">
                              <a:srgbClr val="000000">
                                <a:alpha val="43137"/>
                              </a:srgbClr>
                            </a:outerShdw>
                          </a:effectLst>
                        </a:rPr>
                        <a:t>Luke 22:43</a:t>
                      </a:r>
                      <a:endParaRPr lang="en-GB" sz="1600">
                        <a:solidFill>
                          <a:srgbClr val="66FF66"/>
                        </a:solidFill>
                        <a:effectLst>
                          <a:outerShdw blurRad="38100" dist="38100" dir="2700000" algn="tl">
                            <a:srgbClr val="000000">
                              <a:alpha val="43137"/>
                            </a:srgbClr>
                          </a:outerShdw>
                        </a:effectLst>
                      </a:endParaRPr>
                    </a:p>
                  </a:txBody>
                  <a:tcPr marL="23279" marR="23279" marT="11639" marB="11639"/>
                </a:tc>
              </a:tr>
              <a:tr h="547650">
                <a:tc>
                  <a:txBody>
                    <a:bodyPr/>
                    <a:lstStyle/>
                    <a:p>
                      <a:r>
                        <a:rPr lang="en-GB" sz="1600">
                          <a:effectLst>
                            <a:outerShdw blurRad="38100" dist="38100" dir="2700000" algn="tl">
                              <a:srgbClr val="000000">
                                <a:alpha val="43137"/>
                              </a:srgbClr>
                            </a:outerShdw>
                          </a:effectLst>
                        </a:rPr>
                        <a:t>Vision</a:t>
                      </a:r>
                      <a:endParaRPr lang="en-GB" sz="160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a:effectLst>
                            <a:outerShdw blurRad="38100" dist="38100" dir="2700000" algn="tl">
                              <a:srgbClr val="000000">
                                <a:alpha val="43137"/>
                              </a:srgbClr>
                            </a:outerShdw>
                          </a:effectLst>
                        </a:rPr>
                        <a:t>Angel appears in a vision to</a:t>
                      </a:r>
                      <a:endParaRPr lang="en-GB" sz="160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dirty="0">
                          <a:effectLst>
                            <a:outerShdw blurRad="38100" dist="38100" dir="2700000" algn="tl">
                              <a:srgbClr val="000000">
                                <a:alpha val="43137"/>
                              </a:srgbClr>
                            </a:outerShdw>
                          </a:effectLst>
                        </a:rPr>
                        <a:t>Cornelius</a:t>
                      </a:r>
                      <a:endParaRPr lang="en-GB" sz="16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dirty="0">
                          <a:effectLst>
                            <a:outerShdw blurRad="38100" dist="38100" dir="2700000" algn="tl">
                              <a:srgbClr val="000000">
                                <a:alpha val="43137"/>
                              </a:srgbClr>
                            </a:outerShdw>
                          </a:effectLst>
                        </a:rPr>
                        <a:t>Acts 10:1-3</a:t>
                      </a:r>
                      <a:endParaRPr lang="en-GB" sz="1600" dirty="0">
                        <a:solidFill>
                          <a:srgbClr val="66FF66"/>
                        </a:solidFill>
                        <a:effectLst>
                          <a:outerShdw blurRad="38100" dist="38100" dir="2700000" algn="tl">
                            <a:srgbClr val="000000">
                              <a:alpha val="43137"/>
                            </a:srgbClr>
                          </a:outerShdw>
                        </a:effectLst>
                      </a:endParaRPr>
                    </a:p>
                  </a:txBody>
                  <a:tcPr marL="23279" marR="23279" marT="11639" marB="11639"/>
                </a:tc>
              </a:tr>
              <a:tr h="809001">
                <a:tc>
                  <a:txBody>
                    <a:bodyPr/>
                    <a:lstStyle/>
                    <a:p>
                      <a:r>
                        <a:rPr lang="en-GB" sz="1600" dirty="0">
                          <a:effectLst>
                            <a:outerShdw blurRad="38100" dist="38100" dir="2700000" algn="tl">
                              <a:srgbClr val="000000">
                                <a:alpha val="43137"/>
                              </a:srgbClr>
                            </a:outerShdw>
                          </a:effectLst>
                        </a:rPr>
                        <a:t>Physical Presence on the Earth</a:t>
                      </a:r>
                      <a:endParaRPr lang="en-GB" sz="16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dirty="0">
                          <a:effectLst>
                            <a:outerShdw blurRad="38100" dist="38100" dir="2700000" algn="tl">
                              <a:srgbClr val="000000">
                                <a:alpha val="43137"/>
                              </a:srgbClr>
                            </a:outerShdw>
                          </a:effectLst>
                        </a:rPr>
                        <a:t>Angel delivers Peter from prison physically touching</a:t>
                      </a:r>
                      <a:endParaRPr lang="en-GB" sz="1600" dirty="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a:effectLst>
                            <a:outerShdw blurRad="38100" dist="38100" dir="2700000" algn="tl">
                              <a:srgbClr val="000000">
                                <a:alpha val="43137"/>
                              </a:srgbClr>
                            </a:outerShdw>
                          </a:effectLst>
                        </a:rPr>
                        <a:t>Peter</a:t>
                      </a:r>
                      <a:endParaRPr lang="en-GB" sz="1600">
                        <a:solidFill>
                          <a:srgbClr val="66FF66"/>
                        </a:solidFill>
                        <a:effectLst>
                          <a:outerShdw blurRad="38100" dist="38100" dir="2700000" algn="tl">
                            <a:srgbClr val="000000">
                              <a:alpha val="43137"/>
                            </a:srgbClr>
                          </a:outerShdw>
                        </a:effectLst>
                      </a:endParaRPr>
                    </a:p>
                  </a:txBody>
                  <a:tcPr marL="23279" marR="23279" marT="11639" marB="11639"/>
                </a:tc>
                <a:tc>
                  <a:txBody>
                    <a:bodyPr/>
                    <a:lstStyle/>
                    <a:p>
                      <a:r>
                        <a:rPr lang="en-GB" sz="1600" dirty="0">
                          <a:effectLst>
                            <a:outerShdw blurRad="38100" dist="38100" dir="2700000" algn="tl">
                              <a:srgbClr val="000000">
                                <a:alpha val="43137"/>
                              </a:srgbClr>
                            </a:outerShdw>
                          </a:effectLst>
                        </a:rPr>
                        <a:t>Acts 12:7</a:t>
                      </a:r>
                      <a:endParaRPr lang="en-GB" sz="1600" dirty="0">
                        <a:solidFill>
                          <a:srgbClr val="66FF66"/>
                        </a:solidFill>
                        <a:effectLst>
                          <a:outerShdw blurRad="38100" dist="38100" dir="2700000" algn="tl">
                            <a:srgbClr val="000000">
                              <a:alpha val="43137"/>
                            </a:srgbClr>
                          </a:outerShdw>
                        </a:effectLst>
                      </a:endParaRPr>
                    </a:p>
                  </a:txBody>
                  <a:tcPr marL="23279" marR="23279" marT="11639" marB="11639"/>
                </a:tc>
              </a:tr>
            </a:tbl>
          </a:graphicData>
        </a:graphic>
      </p:graphicFrame>
    </p:spTree>
    <p:extLst>
      <p:ext uri="{BB962C8B-B14F-4D97-AF65-F5344CB8AC3E}">
        <p14:creationId xmlns:p14="http://schemas.microsoft.com/office/powerpoint/2010/main" val="27372531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5010" name="Rectangle 2"/>
          <p:cNvSpPr>
            <a:spLocks noGrp="1" noChangeArrowheads="1"/>
          </p:cNvSpPr>
          <p:nvPr>
            <p:ph type="title"/>
          </p:nvPr>
        </p:nvSpPr>
        <p:spPr>
          <a:xfrm>
            <a:off x="0" y="0"/>
            <a:ext cx="9144000" cy="692150"/>
          </a:xfrm>
          <a:noFill/>
        </p:spPr>
        <p:txBody>
          <a:bodyPr lIns="0" tIns="0" rIns="0" bIns="0" anchor="t">
            <a:noAutofit/>
          </a:bodyPr>
          <a:lstStyle/>
          <a:p>
            <a:r>
              <a:rPr lang="en-GB" sz="4800" dirty="0"/>
              <a:t>Deep Calls to Deep</a:t>
            </a:r>
            <a:endParaRPr lang="en-GB" sz="4400" dirty="0"/>
          </a:p>
        </p:txBody>
      </p:sp>
      <p:sp>
        <p:nvSpPr>
          <p:cNvPr id="1195011" name="Rectangle 3"/>
          <p:cNvSpPr>
            <a:spLocks noGrp="1" noChangeArrowheads="1"/>
          </p:cNvSpPr>
          <p:nvPr>
            <p:ph type="body" idx="1"/>
          </p:nvPr>
        </p:nvSpPr>
        <p:spPr>
          <a:xfrm>
            <a:off x="0" y="908050"/>
            <a:ext cx="9144000" cy="5949950"/>
          </a:xfrm>
        </p:spPr>
        <p:txBody>
          <a:bodyPr>
            <a:normAutofit/>
          </a:bodyPr>
          <a:lstStyle/>
          <a:p>
            <a:pPr>
              <a:spcBef>
                <a:spcPts val="1200"/>
              </a:spcBef>
            </a:pPr>
            <a:r>
              <a:rPr lang="en-GB" sz="4800" dirty="0" smtClean="0"/>
              <a:t>Another set of terms are used to describe God’s heavenly entourage. </a:t>
            </a:r>
          </a:p>
          <a:p>
            <a:pPr>
              <a:spcBef>
                <a:spcPts val="1200"/>
              </a:spcBef>
            </a:pPr>
            <a:r>
              <a:rPr lang="en-GB" sz="4800" dirty="0" smtClean="0"/>
              <a:t>Terms such as “sons of God,” “holy ones,” and “heavenly host” seem to focus on angels as celestial or heavenly beings.</a:t>
            </a:r>
          </a:p>
        </p:txBody>
      </p:sp>
    </p:spTree>
    <p:extLst>
      <p:ext uri="{BB962C8B-B14F-4D97-AF65-F5344CB8AC3E}">
        <p14:creationId xmlns:p14="http://schemas.microsoft.com/office/powerpoint/2010/main" val="259679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5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50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5011" grpId="0" build="p"/>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5010" name="Rectangle 2"/>
          <p:cNvSpPr>
            <a:spLocks noGrp="1" noChangeArrowheads="1"/>
          </p:cNvSpPr>
          <p:nvPr>
            <p:ph type="title"/>
          </p:nvPr>
        </p:nvSpPr>
        <p:spPr>
          <a:xfrm>
            <a:off x="0" y="0"/>
            <a:ext cx="9144000" cy="692150"/>
          </a:xfrm>
          <a:noFill/>
        </p:spPr>
        <p:txBody>
          <a:bodyPr lIns="0" tIns="0" rIns="0" bIns="0" anchor="t">
            <a:noAutofit/>
          </a:bodyPr>
          <a:lstStyle/>
          <a:p>
            <a:r>
              <a:rPr lang="en-GB" sz="4800" dirty="0"/>
              <a:t>Deep Calls to Deep</a:t>
            </a:r>
            <a:endParaRPr lang="en-GB" sz="4400" dirty="0"/>
          </a:p>
        </p:txBody>
      </p:sp>
      <p:sp>
        <p:nvSpPr>
          <p:cNvPr id="1195011" name="Rectangle 3"/>
          <p:cNvSpPr>
            <a:spLocks noGrp="1" noChangeArrowheads="1"/>
          </p:cNvSpPr>
          <p:nvPr>
            <p:ph type="body" idx="1"/>
          </p:nvPr>
        </p:nvSpPr>
        <p:spPr>
          <a:xfrm>
            <a:off x="0" y="908050"/>
            <a:ext cx="9144000" cy="5949950"/>
          </a:xfrm>
        </p:spPr>
        <p:txBody>
          <a:bodyPr>
            <a:normAutofit fontScale="92500"/>
          </a:bodyPr>
          <a:lstStyle/>
          <a:p>
            <a:pPr>
              <a:spcBef>
                <a:spcPct val="55000"/>
              </a:spcBef>
            </a:pPr>
            <a:r>
              <a:rPr lang="en-GB" sz="4800" dirty="0" smtClean="0"/>
              <a:t>Heavenly Host</a:t>
            </a:r>
          </a:p>
          <a:p>
            <a:pPr>
              <a:spcBef>
                <a:spcPct val="55000"/>
              </a:spcBef>
            </a:pPr>
            <a:r>
              <a:rPr lang="en-GB" sz="4800" dirty="0" smtClean="0"/>
              <a:t>They worship God, attend God’s throne, or comprise God’s army</a:t>
            </a:r>
            <a:r>
              <a:rPr lang="en-GB" sz="4800" dirty="0"/>
              <a:t> </a:t>
            </a:r>
            <a:r>
              <a:rPr lang="en-GB" sz="4800" dirty="0" smtClean="0"/>
              <a:t>or operate in His courts</a:t>
            </a:r>
          </a:p>
          <a:p>
            <a:pPr>
              <a:spcBef>
                <a:spcPct val="55000"/>
              </a:spcBef>
            </a:pPr>
            <a:r>
              <a:rPr lang="en-GB" sz="4800" dirty="0" smtClean="0"/>
              <a:t>These terms are used typically in contexts emphasizing the grandeur, power, and/or acts of God.</a:t>
            </a:r>
          </a:p>
        </p:txBody>
      </p:sp>
    </p:spTree>
    <p:extLst>
      <p:ext uri="{BB962C8B-B14F-4D97-AF65-F5344CB8AC3E}">
        <p14:creationId xmlns:p14="http://schemas.microsoft.com/office/powerpoint/2010/main" val="70910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5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5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950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501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Deep Calls to Deep</a:t>
            </a:r>
          </a:p>
        </p:txBody>
      </p:sp>
      <p:sp>
        <p:nvSpPr>
          <p:cNvPr id="3" name="Content Placeholder 2"/>
          <p:cNvSpPr>
            <a:spLocks noGrp="1"/>
          </p:cNvSpPr>
          <p:nvPr>
            <p:ph idx="1"/>
          </p:nvPr>
        </p:nvSpPr>
        <p:spPr>
          <a:xfrm>
            <a:off x="0" y="1052736"/>
            <a:ext cx="9144000" cy="5805264"/>
          </a:xfrm>
        </p:spPr>
        <p:txBody>
          <a:bodyPr>
            <a:normAutofit fontScale="92500"/>
          </a:bodyPr>
          <a:lstStyle/>
          <a:p>
            <a:r>
              <a:rPr lang="en-GB" sz="4400" dirty="0" smtClean="0"/>
              <a:t>2 </a:t>
            </a:r>
            <a:r>
              <a:rPr lang="en-GB" sz="4400" dirty="0"/>
              <a:t>Cor 4:18 So we </a:t>
            </a:r>
            <a:r>
              <a:rPr lang="en-GB" sz="4400" dirty="0">
                <a:solidFill>
                  <a:srgbClr val="FFFF00"/>
                </a:solidFill>
              </a:rPr>
              <a:t>fix our eyes </a:t>
            </a:r>
            <a:r>
              <a:rPr lang="en-GB" sz="4400" dirty="0"/>
              <a:t>not on what is seen, but </a:t>
            </a:r>
            <a:r>
              <a:rPr lang="en-GB" sz="4400" dirty="0">
                <a:solidFill>
                  <a:srgbClr val="FFFF00"/>
                </a:solidFill>
              </a:rPr>
              <a:t>on what is unseen</a:t>
            </a:r>
            <a:r>
              <a:rPr lang="en-GB" sz="4400" dirty="0"/>
              <a:t>, since what is seen is temporary, but what is unseen is eternal</a:t>
            </a:r>
            <a:r>
              <a:rPr lang="en-GB" sz="4400" dirty="0" smtClean="0"/>
              <a:t>.</a:t>
            </a:r>
          </a:p>
          <a:p>
            <a:r>
              <a:rPr lang="en-GB" sz="4400" dirty="0" smtClean="0"/>
              <a:t>Seen is the physical realm </a:t>
            </a:r>
            <a:endParaRPr lang="en-GB" sz="4400" dirty="0"/>
          </a:p>
          <a:p>
            <a:r>
              <a:rPr lang="en-GB" sz="4400" dirty="0"/>
              <a:t>U</a:t>
            </a:r>
            <a:r>
              <a:rPr lang="en-GB" sz="4400" dirty="0" smtClean="0"/>
              <a:t>nseen spiritual realm around us</a:t>
            </a:r>
          </a:p>
          <a:p>
            <a:r>
              <a:rPr lang="en-GB" sz="4400" dirty="0" smtClean="0"/>
              <a:t>Eternal heavenly realms – real realm</a:t>
            </a:r>
          </a:p>
          <a:p>
            <a:r>
              <a:rPr lang="en-GB" sz="4400" dirty="0" smtClean="0"/>
              <a:t>Angelic spiritual beings occupy all realms </a:t>
            </a:r>
            <a:endParaRPr lang="en-GB" dirty="0" smtClean="0"/>
          </a:p>
          <a:p>
            <a:endParaRPr lang="en-GB" dirty="0"/>
          </a:p>
        </p:txBody>
      </p:sp>
    </p:spTree>
    <p:extLst>
      <p:ext uri="{BB962C8B-B14F-4D97-AF65-F5344CB8AC3E}">
        <p14:creationId xmlns:p14="http://schemas.microsoft.com/office/powerpoint/2010/main" val="26984527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5010" name="Rectangle 2"/>
          <p:cNvSpPr>
            <a:spLocks noGrp="1" noChangeArrowheads="1"/>
          </p:cNvSpPr>
          <p:nvPr>
            <p:ph type="title"/>
          </p:nvPr>
        </p:nvSpPr>
        <p:spPr>
          <a:xfrm>
            <a:off x="0" y="0"/>
            <a:ext cx="9144000" cy="692150"/>
          </a:xfrm>
          <a:noFill/>
        </p:spPr>
        <p:txBody>
          <a:bodyPr lIns="0" tIns="0" rIns="0" bIns="0" anchor="t">
            <a:noAutofit/>
          </a:bodyPr>
          <a:lstStyle/>
          <a:p>
            <a:r>
              <a:rPr lang="en-GB" dirty="0"/>
              <a:t>Deep Calls to Deep</a:t>
            </a:r>
            <a:endParaRPr lang="en-GB" sz="4800" dirty="0"/>
          </a:p>
        </p:txBody>
      </p:sp>
      <p:sp>
        <p:nvSpPr>
          <p:cNvPr id="1195011" name="Rectangle 3"/>
          <p:cNvSpPr>
            <a:spLocks noGrp="1" noChangeArrowheads="1"/>
          </p:cNvSpPr>
          <p:nvPr>
            <p:ph type="body" idx="1"/>
          </p:nvPr>
        </p:nvSpPr>
        <p:spPr>
          <a:xfrm>
            <a:off x="0" y="908050"/>
            <a:ext cx="9144000" cy="5949950"/>
          </a:xfrm>
        </p:spPr>
        <p:txBody>
          <a:bodyPr>
            <a:normAutofit fontScale="92500"/>
          </a:bodyPr>
          <a:lstStyle/>
          <a:p>
            <a:pPr>
              <a:spcBef>
                <a:spcPts val="1200"/>
              </a:spcBef>
            </a:pPr>
            <a:r>
              <a:rPr lang="en-GB" sz="4800" dirty="0" smtClean="0"/>
              <a:t>4 living creatures – 4 faces</a:t>
            </a:r>
          </a:p>
          <a:p>
            <a:pPr>
              <a:spcBef>
                <a:spcPts val="1200"/>
              </a:spcBef>
            </a:pPr>
            <a:r>
              <a:rPr lang="en-GB" sz="4800" dirty="0" smtClean="0"/>
              <a:t>7 spirits of God</a:t>
            </a:r>
          </a:p>
          <a:p>
            <a:pPr>
              <a:spcBef>
                <a:spcPts val="1200"/>
              </a:spcBef>
            </a:pPr>
            <a:r>
              <a:rPr lang="en-GB" sz="4800" dirty="0" smtClean="0"/>
              <a:t>Cherubim covering the arc</a:t>
            </a:r>
          </a:p>
          <a:p>
            <a:pPr>
              <a:spcBef>
                <a:spcPts val="1200"/>
              </a:spcBef>
            </a:pPr>
            <a:r>
              <a:rPr lang="en-GB" sz="4800" dirty="0" smtClean="0"/>
              <a:t>Chancellors Court</a:t>
            </a:r>
          </a:p>
          <a:p>
            <a:pPr>
              <a:spcBef>
                <a:spcPts val="1200"/>
              </a:spcBef>
            </a:pPr>
            <a:r>
              <a:rPr lang="en-GB" sz="4800" dirty="0" smtClean="0"/>
              <a:t>Scribes Court</a:t>
            </a:r>
          </a:p>
          <a:p>
            <a:pPr>
              <a:spcBef>
                <a:spcPts val="1200"/>
              </a:spcBef>
            </a:pPr>
            <a:r>
              <a:rPr lang="en-GB" sz="4800" dirty="0" smtClean="0"/>
              <a:t>Caretakers of our mountain thrones</a:t>
            </a:r>
          </a:p>
          <a:p>
            <a:pPr>
              <a:spcBef>
                <a:spcPts val="1200"/>
              </a:spcBef>
            </a:pPr>
            <a:r>
              <a:rPr lang="en-GB" sz="4800" dirty="0" smtClean="0"/>
              <a:t>Involved in judicial processes</a:t>
            </a:r>
          </a:p>
          <a:p>
            <a:pPr>
              <a:spcBef>
                <a:spcPct val="55000"/>
              </a:spcBef>
            </a:pPr>
            <a:endParaRPr lang="en-GB" sz="4800" dirty="0" smtClean="0"/>
          </a:p>
        </p:txBody>
      </p:sp>
    </p:spTree>
    <p:extLst>
      <p:ext uri="{BB962C8B-B14F-4D97-AF65-F5344CB8AC3E}">
        <p14:creationId xmlns:p14="http://schemas.microsoft.com/office/powerpoint/2010/main" val="210272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5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5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950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50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950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950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950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5011"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5010" name="Rectangle 2"/>
          <p:cNvSpPr>
            <a:spLocks noGrp="1" noChangeArrowheads="1"/>
          </p:cNvSpPr>
          <p:nvPr>
            <p:ph type="title"/>
          </p:nvPr>
        </p:nvSpPr>
        <p:spPr>
          <a:xfrm>
            <a:off x="0" y="0"/>
            <a:ext cx="9144000" cy="692150"/>
          </a:xfrm>
          <a:noFill/>
        </p:spPr>
        <p:txBody>
          <a:bodyPr lIns="0" tIns="0" rIns="0" bIns="0" anchor="t">
            <a:noAutofit/>
          </a:bodyPr>
          <a:lstStyle/>
          <a:p>
            <a:r>
              <a:rPr lang="en-GB" sz="4800" dirty="0"/>
              <a:t>Deep Calls to Deep</a:t>
            </a:r>
            <a:endParaRPr lang="en-GB" sz="4400" dirty="0"/>
          </a:p>
        </p:txBody>
      </p:sp>
      <p:sp>
        <p:nvSpPr>
          <p:cNvPr id="1195011" name="Rectangle 3"/>
          <p:cNvSpPr>
            <a:spLocks noGrp="1" noChangeArrowheads="1"/>
          </p:cNvSpPr>
          <p:nvPr>
            <p:ph type="body" idx="1"/>
          </p:nvPr>
        </p:nvSpPr>
        <p:spPr>
          <a:xfrm>
            <a:off x="0" y="908050"/>
            <a:ext cx="9144000" cy="5949950"/>
          </a:xfrm>
        </p:spPr>
        <p:txBody>
          <a:bodyPr>
            <a:normAutofit/>
          </a:bodyPr>
          <a:lstStyle/>
          <a:p>
            <a:pPr>
              <a:spcBef>
                <a:spcPts val="600"/>
              </a:spcBef>
            </a:pPr>
            <a:r>
              <a:rPr lang="en-GB" sz="4400" dirty="0" smtClean="0"/>
              <a:t>In the unseen realm there is also the cloud of witnesses</a:t>
            </a:r>
          </a:p>
          <a:p>
            <a:pPr>
              <a:spcBef>
                <a:spcPts val="600"/>
              </a:spcBef>
            </a:pPr>
            <a:r>
              <a:rPr lang="en-GB" sz="4400" dirty="0" err="1" smtClean="0"/>
              <a:t>Heb</a:t>
            </a:r>
            <a:r>
              <a:rPr lang="en-GB" sz="4400" dirty="0"/>
              <a:t> 12:1 Therefore, since we have so great a cloud of witnesses surrounding us</a:t>
            </a:r>
            <a:r>
              <a:rPr lang="en-GB" sz="4400" dirty="0" smtClean="0"/>
              <a:t>,</a:t>
            </a:r>
          </a:p>
          <a:p>
            <a:pPr>
              <a:spcBef>
                <a:spcPts val="600"/>
              </a:spcBef>
            </a:pPr>
            <a:r>
              <a:rPr lang="en-GB" sz="4400" dirty="0" smtClean="0"/>
              <a:t>They are the spirits of believers and comprise the church in heaven</a:t>
            </a:r>
          </a:p>
          <a:p>
            <a:pPr>
              <a:spcBef>
                <a:spcPts val="600"/>
              </a:spcBef>
            </a:pPr>
            <a:r>
              <a:rPr lang="en-GB" sz="4400" dirty="0" smtClean="0"/>
              <a:t>We have 12 specifically assigned to us</a:t>
            </a:r>
          </a:p>
          <a:p>
            <a:pPr>
              <a:spcBef>
                <a:spcPct val="55000"/>
              </a:spcBef>
            </a:pPr>
            <a:endParaRPr lang="en-GB" sz="4800" dirty="0" smtClean="0"/>
          </a:p>
        </p:txBody>
      </p:sp>
    </p:spTree>
    <p:extLst>
      <p:ext uri="{BB962C8B-B14F-4D97-AF65-F5344CB8AC3E}">
        <p14:creationId xmlns:p14="http://schemas.microsoft.com/office/powerpoint/2010/main" val="129637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5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5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950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50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5011"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5010" name="Rectangle 2"/>
          <p:cNvSpPr>
            <a:spLocks noGrp="1" noChangeArrowheads="1"/>
          </p:cNvSpPr>
          <p:nvPr>
            <p:ph type="title"/>
          </p:nvPr>
        </p:nvSpPr>
        <p:spPr>
          <a:xfrm>
            <a:off x="0" y="0"/>
            <a:ext cx="9144000" cy="692150"/>
          </a:xfrm>
          <a:noFill/>
        </p:spPr>
        <p:txBody>
          <a:bodyPr lIns="0" tIns="0" rIns="0" bIns="0" anchor="t">
            <a:noAutofit/>
          </a:bodyPr>
          <a:lstStyle/>
          <a:p>
            <a:r>
              <a:rPr lang="en-GB" sz="4800" dirty="0"/>
              <a:t>Deep Calls to Deep</a:t>
            </a:r>
            <a:endParaRPr lang="en-GB" sz="4400" dirty="0"/>
          </a:p>
        </p:txBody>
      </p:sp>
      <p:sp>
        <p:nvSpPr>
          <p:cNvPr id="1195011" name="Rectangle 3"/>
          <p:cNvSpPr>
            <a:spLocks noGrp="1" noChangeArrowheads="1"/>
          </p:cNvSpPr>
          <p:nvPr>
            <p:ph type="body" idx="1"/>
          </p:nvPr>
        </p:nvSpPr>
        <p:spPr>
          <a:xfrm>
            <a:off x="0" y="908050"/>
            <a:ext cx="9144000" cy="5949950"/>
          </a:xfrm>
        </p:spPr>
        <p:txBody>
          <a:bodyPr>
            <a:normAutofit fontScale="92500" lnSpcReduction="20000"/>
          </a:bodyPr>
          <a:lstStyle/>
          <a:p>
            <a:pPr>
              <a:spcBef>
                <a:spcPts val="600"/>
              </a:spcBef>
            </a:pPr>
            <a:r>
              <a:rPr lang="en-GB" sz="4400" dirty="0" err="1" smtClean="0"/>
              <a:t>Heb</a:t>
            </a:r>
            <a:r>
              <a:rPr lang="en-GB" sz="4400" dirty="0"/>
              <a:t> 12:18 For you have not come to a mountain that can be </a:t>
            </a:r>
            <a:r>
              <a:rPr lang="en-GB" sz="4400" dirty="0" smtClean="0"/>
              <a:t>touched.. 22 </a:t>
            </a:r>
            <a:r>
              <a:rPr lang="en-GB" sz="4400" dirty="0"/>
              <a:t>But you have come to </a:t>
            </a:r>
            <a:r>
              <a:rPr lang="en-GB" sz="4400" dirty="0">
                <a:solidFill>
                  <a:srgbClr val="FFFF00"/>
                </a:solidFill>
              </a:rPr>
              <a:t>Mount Zion </a:t>
            </a:r>
            <a:r>
              <a:rPr lang="en-GB" sz="4400" dirty="0"/>
              <a:t>and to the city of the living God, the heavenly Jerusalem, and </a:t>
            </a:r>
            <a:r>
              <a:rPr lang="en-GB" sz="4400" dirty="0">
                <a:solidFill>
                  <a:srgbClr val="FFFF00"/>
                </a:solidFill>
              </a:rPr>
              <a:t>to myriads of angels</a:t>
            </a:r>
            <a:r>
              <a:rPr lang="en-GB" sz="4400" dirty="0"/>
              <a:t>, 23 to the general assembly and </a:t>
            </a:r>
            <a:r>
              <a:rPr lang="en-GB" sz="4400" dirty="0">
                <a:solidFill>
                  <a:srgbClr val="FFFF00"/>
                </a:solidFill>
              </a:rPr>
              <a:t>church of the firstborn who are enrolled in heaven</a:t>
            </a:r>
            <a:r>
              <a:rPr lang="en-GB" sz="4400" dirty="0"/>
              <a:t>, and to </a:t>
            </a:r>
            <a:r>
              <a:rPr lang="en-GB" sz="4400" dirty="0">
                <a:solidFill>
                  <a:srgbClr val="FFFF00"/>
                </a:solidFill>
              </a:rPr>
              <a:t>God</a:t>
            </a:r>
            <a:r>
              <a:rPr lang="en-GB" sz="4400" dirty="0"/>
              <a:t>, the Judge of all, and to the </a:t>
            </a:r>
            <a:r>
              <a:rPr lang="en-GB" sz="4400" dirty="0">
                <a:solidFill>
                  <a:srgbClr val="FFFF00"/>
                </a:solidFill>
              </a:rPr>
              <a:t>spirits of the righteous made perfect</a:t>
            </a:r>
            <a:r>
              <a:rPr lang="en-GB" sz="4400" dirty="0"/>
              <a:t>, 24 and to </a:t>
            </a:r>
            <a:r>
              <a:rPr lang="en-GB" sz="4400" dirty="0">
                <a:solidFill>
                  <a:srgbClr val="FFFF00"/>
                </a:solidFill>
              </a:rPr>
              <a:t>Jesus</a:t>
            </a:r>
            <a:r>
              <a:rPr lang="en-GB" sz="4400" dirty="0"/>
              <a:t>, the mediator of a new covenant,</a:t>
            </a:r>
            <a:endParaRPr lang="en-GB" sz="4800" dirty="0" smtClean="0"/>
          </a:p>
        </p:txBody>
      </p:sp>
    </p:spTree>
    <p:extLst>
      <p:ext uri="{BB962C8B-B14F-4D97-AF65-F5344CB8AC3E}">
        <p14:creationId xmlns:p14="http://schemas.microsoft.com/office/powerpoint/2010/main" val="2109011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2000" b="-3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3624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7000" b="-3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8635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9687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48000" b="-4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3856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 b="-2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5267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4157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0000" r="-10000" b="-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9540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Deep Calls to Deep</a:t>
            </a:r>
          </a:p>
        </p:txBody>
      </p:sp>
      <p:sp>
        <p:nvSpPr>
          <p:cNvPr id="3" name="Content Placeholder 2"/>
          <p:cNvSpPr>
            <a:spLocks noGrp="1"/>
          </p:cNvSpPr>
          <p:nvPr>
            <p:ph idx="1"/>
          </p:nvPr>
        </p:nvSpPr>
        <p:spPr>
          <a:xfrm>
            <a:off x="0" y="1052736"/>
            <a:ext cx="9144000" cy="5805264"/>
          </a:xfrm>
        </p:spPr>
        <p:txBody>
          <a:bodyPr>
            <a:normAutofit fontScale="92500" lnSpcReduction="10000"/>
          </a:bodyPr>
          <a:lstStyle/>
          <a:p>
            <a:pPr>
              <a:lnSpc>
                <a:spcPct val="110000"/>
              </a:lnSpc>
              <a:spcBef>
                <a:spcPts val="600"/>
              </a:spcBef>
            </a:pPr>
            <a:r>
              <a:rPr lang="en-GB" sz="4800" dirty="0" smtClean="0"/>
              <a:t>Angels and other spiritual beings are </a:t>
            </a:r>
            <a:r>
              <a:rPr lang="en-GB" sz="4800" dirty="0"/>
              <a:t>p</a:t>
            </a:r>
            <a:r>
              <a:rPr lang="en-GB" sz="4800" dirty="0" smtClean="0"/>
              <a:t>art of the unseen realm</a:t>
            </a:r>
          </a:p>
          <a:p>
            <a:pPr>
              <a:lnSpc>
                <a:spcPct val="110000"/>
              </a:lnSpc>
              <a:spcBef>
                <a:spcPts val="600"/>
              </a:spcBef>
            </a:pPr>
            <a:r>
              <a:rPr lang="en-GB" sz="4800" dirty="0" smtClean="0"/>
              <a:t>Angels engaged Abraham, Jacob, Moses, Joshua, Gideon Isaiah, Ezekiel, Daniel, Zechariah, etc.</a:t>
            </a:r>
          </a:p>
          <a:p>
            <a:pPr>
              <a:lnSpc>
                <a:spcPct val="110000"/>
              </a:lnSpc>
              <a:spcBef>
                <a:spcPts val="600"/>
              </a:spcBef>
            </a:pPr>
            <a:r>
              <a:rPr lang="en-GB" sz="4800" dirty="0" smtClean="0"/>
              <a:t>Angels engaged Mary, Joseph, Jesus, Peter, Paul, John and many other disciples</a:t>
            </a:r>
          </a:p>
        </p:txBody>
      </p:sp>
    </p:spTree>
    <p:extLst>
      <p:ext uri="{BB962C8B-B14F-4D97-AF65-F5344CB8AC3E}">
        <p14:creationId xmlns:p14="http://schemas.microsoft.com/office/powerpoint/2010/main" val="49608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000" b="-4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324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0000" r="-10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825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23000" b="-2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2005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44000" b="-4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7945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32000" b="-3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7475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34918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1681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48000" b="-48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5002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5000" r="-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1497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21000" b="-2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7565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5010" name="Rectangle 2"/>
          <p:cNvSpPr>
            <a:spLocks noGrp="1" noChangeArrowheads="1"/>
          </p:cNvSpPr>
          <p:nvPr>
            <p:ph type="title"/>
          </p:nvPr>
        </p:nvSpPr>
        <p:spPr>
          <a:xfrm>
            <a:off x="0" y="0"/>
            <a:ext cx="9144000" cy="764704"/>
          </a:xfrm>
          <a:noFill/>
        </p:spPr>
        <p:txBody>
          <a:bodyPr lIns="0" tIns="0" rIns="0" bIns="0" anchor="t">
            <a:normAutofit/>
          </a:bodyPr>
          <a:lstStyle/>
          <a:p>
            <a:r>
              <a:rPr lang="en-GB" sz="4800" dirty="0"/>
              <a:t>Deep Calls to Deep</a:t>
            </a:r>
            <a:endParaRPr lang="en-GB" sz="4400" dirty="0"/>
          </a:p>
        </p:txBody>
      </p:sp>
      <p:sp>
        <p:nvSpPr>
          <p:cNvPr id="1195011" name="Rectangle 3"/>
          <p:cNvSpPr>
            <a:spLocks noGrp="1" noChangeArrowheads="1"/>
          </p:cNvSpPr>
          <p:nvPr>
            <p:ph type="body" idx="1"/>
          </p:nvPr>
        </p:nvSpPr>
        <p:spPr>
          <a:xfrm>
            <a:off x="0" y="1052736"/>
            <a:ext cx="9144000" cy="5805264"/>
          </a:xfrm>
        </p:spPr>
        <p:txBody>
          <a:bodyPr lIns="0" tIns="0" rIns="0" bIns="0">
            <a:normAutofit/>
          </a:bodyPr>
          <a:lstStyle/>
          <a:p>
            <a:pPr>
              <a:lnSpc>
                <a:spcPct val="110000"/>
              </a:lnSpc>
              <a:spcBef>
                <a:spcPts val="600"/>
              </a:spcBef>
            </a:pPr>
            <a:r>
              <a:rPr lang="en-US" sz="4800" dirty="0" smtClean="0"/>
              <a:t>Job 38:</a:t>
            </a:r>
            <a:r>
              <a:rPr lang="en-GB" sz="4800" baseline="30000" dirty="0" smtClean="0"/>
              <a:t>4</a:t>
            </a:r>
            <a:r>
              <a:rPr lang="en-GB" sz="4800" dirty="0" smtClean="0"/>
              <a:t> “Where were you when I laid the foundation of the earth? </a:t>
            </a:r>
            <a:r>
              <a:rPr lang="en-GB" sz="4800" baseline="30000" dirty="0" smtClean="0"/>
              <a:t>7</a:t>
            </a:r>
            <a:r>
              <a:rPr lang="en-GB" sz="4800" dirty="0" smtClean="0"/>
              <a:t> When the morning </a:t>
            </a:r>
            <a:r>
              <a:rPr lang="en-GB" sz="4800" dirty="0" smtClean="0">
                <a:solidFill>
                  <a:srgbClr val="FFFF00"/>
                </a:solidFill>
              </a:rPr>
              <a:t>stars</a:t>
            </a:r>
            <a:r>
              <a:rPr lang="en-GB" sz="4800" dirty="0" smtClean="0"/>
              <a:t> sang together And all the </a:t>
            </a:r>
            <a:r>
              <a:rPr lang="en-GB" sz="4800" dirty="0" smtClean="0">
                <a:solidFill>
                  <a:srgbClr val="FFFF00"/>
                </a:solidFill>
              </a:rPr>
              <a:t>sons of God</a:t>
            </a:r>
            <a:r>
              <a:rPr lang="en-GB" sz="4800" dirty="0" smtClean="0"/>
              <a:t> shouted for joy? </a:t>
            </a:r>
          </a:p>
          <a:p>
            <a:pPr>
              <a:lnSpc>
                <a:spcPct val="110000"/>
              </a:lnSpc>
              <a:spcBef>
                <a:spcPts val="600"/>
              </a:spcBef>
            </a:pPr>
            <a:r>
              <a:rPr lang="en-GB" sz="4800" dirty="0" smtClean="0"/>
              <a:t>God created the spiritual realm &amp; angels first</a:t>
            </a:r>
          </a:p>
        </p:txBody>
      </p:sp>
    </p:spTree>
    <p:extLst>
      <p:ext uri="{BB962C8B-B14F-4D97-AF65-F5344CB8AC3E}">
        <p14:creationId xmlns:p14="http://schemas.microsoft.com/office/powerpoint/2010/main" val="219777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5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50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501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01" y="0"/>
            <a:ext cx="9114399" cy="6835799"/>
          </a:xfrm>
        </p:spPr>
      </p:pic>
    </p:spTree>
    <p:extLst>
      <p:ext uri="{BB962C8B-B14F-4D97-AF65-F5344CB8AC3E}">
        <p14:creationId xmlns:p14="http://schemas.microsoft.com/office/powerpoint/2010/main" val="15573244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850709"/>
          </a:xfrm>
        </p:spPr>
        <p:txBody>
          <a:bodyPr>
            <a:normAutofit/>
          </a:bodyPr>
          <a:lstStyle/>
          <a:p>
            <a:r>
              <a:rPr lang="en-GB" dirty="0"/>
              <a:t>Deep Calls to Deep</a:t>
            </a:r>
          </a:p>
        </p:txBody>
      </p:sp>
      <p:sp>
        <p:nvSpPr>
          <p:cNvPr id="3" name="Content Placeholder 2"/>
          <p:cNvSpPr>
            <a:spLocks noGrp="1"/>
          </p:cNvSpPr>
          <p:nvPr>
            <p:ph idx="1"/>
          </p:nvPr>
        </p:nvSpPr>
        <p:spPr>
          <a:xfrm>
            <a:off x="0" y="980728"/>
            <a:ext cx="9144000" cy="5877272"/>
          </a:xfrm>
        </p:spPr>
        <p:txBody>
          <a:bodyPr>
            <a:normAutofit lnSpcReduction="10000"/>
          </a:bodyPr>
          <a:lstStyle/>
          <a:p>
            <a:r>
              <a:rPr lang="en-GB" dirty="0"/>
              <a:t>4</a:t>
            </a:r>
            <a:r>
              <a:rPr lang="en-GB" dirty="0" smtClean="0"/>
              <a:t> angels released to herald a new season guide us on this journey</a:t>
            </a:r>
          </a:p>
          <a:p>
            <a:r>
              <a:rPr lang="en-GB" dirty="0" smtClean="0"/>
              <a:t>Transformation</a:t>
            </a:r>
          </a:p>
          <a:p>
            <a:r>
              <a:rPr lang="en-GB" dirty="0" smtClean="0"/>
              <a:t>Winds of change</a:t>
            </a:r>
          </a:p>
          <a:p>
            <a:r>
              <a:rPr lang="en-GB" dirty="0" smtClean="0"/>
              <a:t>Sound </a:t>
            </a:r>
            <a:r>
              <a:rPr lang="en-GB" dirty="0"/>
              <a:t>of Many </a:t>
            </a:r>
            <a:r>
              <a:rPr lang="en-GB" dirty="0" smtClean="0"/>
              <a:t>waters.</a:t>
            </a:r>
          </a:p>
          <a:p>
            <a:r>
              <a:rPr lang="en-GB" dirty="0" smtClean="0"/>
              <a:t>Refining Fire</a:t>
            </a:r>
          </a:p>
          <a:p>
            <a:r>
              <a:rPr lang="en-GB" dirty="0" smtClean="0"/>
              <a:t>Learn how to engage them and receive the revelation and ministry that God has sent them to us to release</a:t>
            </a:r>
          </a:p>
          <a:p>
            <a:pPr marL="0" indent="0">
              <a:buNone/>
            </a:pPr>
            <a:endParaRPr lang="en-GB" dirty="0"/>
          </a:p>
        </p:txBody>
      </p:sp>
    </p:spTree>
    <p:extLst>
      <p:ext uri="{BB962C8B-B14F-4D97-AF65-F5344CB8AC3E}">
        <p14:creationId xmlns:p14="http://schemas.microsoft.com/office/powerpoint/2010/main" val="136428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a:effectLst>
                  <a:outerShdw blurRad="38100" dist="38100" dir="2700000" algn="ctr" rotWithShape="0">
                    <a:schemeClr val="tx1"/>
                  </a:outerShdw>
                </a:effectLst>
              </a:rPr>
              <a:t>God speaks of the great shakings – through Wind, Severe Rain and Storms in specific areas of the nations of the world – targeted by Heaven for a "massive movement" of the Spirit of God</a:t>
            </a:r>
            <a:r>
              <a:rPr lang="en-GB" sz="4400" dirty="0" smtClean="0">
                <a:effectLst>
                  <a:outerShdw blurRad="38100" dist="38100" dir="2700000" algn="ctr" rotWithShape="0">
                    <a:schemeClr val="tx1"/>
                  </a:outerShdw>
                </a:effectLst>
              </a:rPr>
              <a:t>.</a:t>
            </a:r>
            <a:endParaRPr lang="en-GB" sz="4400" dirty="0">
              <a:effectLst>
                <a:outerShdw blurRad="38100" dist="38100" dir="2700000" algn="ctr" rotWithShape="0">
                  <a:schemeClr val="tx1"/>
                </a:outerShdw>
              </a:effectLst>
            </a:endParaRPr>
          </a:p>
          <a:p>
            <a:r>
              <a:rPr lang="en-GB" sz="4400" dirty="0">
                <a:effectLst>
                  <a:outerShdw blurRad="38100" dist="38100" dir="2700000" algn="ctr" rotWithShape="0">
                    <a:schemeClr val="tx1"/>
                  </a:outerShdw>
                </a:effectLst>
              </a:rPr>
              <a:t>Watch in 2014 where the earth shakes and where unusual weather breaks out. For there, God is allowing a sign to show you where He is moving at this time – in the most unusual and "stormy" ways!</a:t>
            </a:r>
          </a:p>
        </p:txBody>
      </p:sp>
    </p:spTree>
    <p:extLst>
      <p:ext uri="{BB962C8B-B14F-4D97-AF65-F5344CB8AC3E}">
        <p14:creationId xmlns:p14="http://schemas.microsoft.com/office/powerpoint/2010/main" val="280767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Memo from heaven delivered by an angel</a:t>
            </a:r>
          </a:p>
          <a:p>
            <a:r>
              <a:rPr lang="en-GB" sz="4400" dirty="0" smtClean="0">
                <a:effectLst>
                  <a:outerShdw blurRad="38100" dist="38100" dir="2700000" algn="ctr" rotWithShape="0">
                    <a:schemeClr val="tx1"/>
                  </a:outerShdw>
                </a:effectLst>
              </a:rPr>
              <a:t>FIRE</a:t>
            </a:r>
            <a:endParaRPr lang="en-GB" sz="4400" dirty="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WIND</a:t>
            </a:r>
            <a:endParaRPr lang="en-GB" sz="4400" dirty="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SHAKING</a:t>
            </a:r>
            <a:endParaRPr lang="en-GB" sz="4400" dirty="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TRANSFORMATION</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64552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pPr>
              <a:lnSpc>
                <a:spcPct val="120000"/>
              </a:lnSpc>
              <a:spcBef>
                <a:spcPts val="600"/>
              </a:spcBef>
            </a:pPr>
            <a:r>
              <a:rPr lang="en-GB" sz="4400" dirty="0" smtClean="0">
                <a:effectLst>
                  <a:outerShdw blurRad="38100" dist="38100" dir="2700000" algn="ctr" rotWithShape="0">
                    <a:schemeClr val="tx1"/>
                  </a:outerShdw>
                </a:effectLst>
              </a:rPr>
              <a:t>Fire</a:t>
            </a:r>
            <a:endParaRPr lang="en-GB" sz="4400" dirty="0">
              <a:effectLst>
                <a:outerShdw blurRad="38100" dist="38100" dir="2700000" algn="ctr" rotWithShape="0">
                  <a:schemeClr val="tx1"/>
                </a:outerShdw>
              </a:effectLst>
            </a:endParaRPr>
          </a:p>
          <a:p>
            <a:pPr>
              <a:lnSpc>
                <a:spcPct val="120000"/>
              </a:lnSpc>
              <a:spcBef>
                <a:spcPts val="600"/>
              </a:spcBef>
            </a:pPr>
            <a:r>
              <a:rPr lang="en-GB" sz="4400" dirty="0">
                <a:effectLst>
                  <a:outerShdw blurRad="38100" dist="38100" dir="2700000" algn="ctr" rotWithShape="0">
                    <a:schemeClr val="tx1"/>
                  </a:outerShdw>
                </a:effectLst>
              </a:rPr>
              <a:t>Heart of Fire and Passion, </a:t>
            </a:r>
            <a:r>
              <a:rPr lang="en-GB" sz="4400" dirty="0" smtClean="0">
                <a:effectLst>
                  <a:outerShdw blurRad="38100" dist="38100" dir="2700000" algn="ctr" rotWithShape="0">
                    <a:schemeClr val="tx1"/>
                  </a:outerShdw>
                </a:effectLst>
              </a:rPr>
              <a:t>Every </a:t>
            </a:r>
            <a:r>
              <a:rPr lang="en-GB" sz="4400" dirty="0">
                <a:effectLst>
                  <a:outerShdw blurRad="38100" dist="38100" dir="2700000" algn="ctr" rotWithShape="0">
                    <a:schemeClr val="tx1"/>
                  </a:outerShdw>
                </a:effectLst>
              </a:rPr>
              <a:t>time I spoke or wrote the words of the memo, a revelatory meaning was etched by holy FIRE and burned into my heart. God revealed His motivation. </a:t>
            </a:r>
            <a:endParaRPr lang="en-GB" sz="4400" dirty="0" smtClean="0">
              <a:effectLst>
                <a:outerShdw blurRad="38100" dist="38100" dir="2700000" algn="ctr" rotWithShape="0">
                  <a:schemeClr val="tx1"/>
                </a:outerShdw>
              </a:effectLst>
            </a:endParaRPr>
          </a:p>
          <a:p>
            <a:pPr>
              <a:lnSpc>
                <a:spcPct val="120000"/>
              </a:lnSpc>
              <a:spcBef>
                <a:spcPts val="600"/>
              </a:spcBef>
            </a:pPr>
            <a:r>
              <a:rPr lang="en-GB" sz="4400" dirty="0" smtClean="0">
                <a:effectLst>
                  <a:outerShdw blurRad="38100" dist="38100" dir="2700000" algn="ctr" rotWithShape="0">
                    <a:schemeClr val="tx1"/>
                  </a:outerShdw>
                </a:effectLst>
              </a:rPr>
              <a:t>He </a:t>
            </a:r>
            <a:r>
              <a:rPr lang="en-GB" sz="4400" dirty="0">
                <a:effectLst>
                  <a:outerShdw blurRad="38100" dist="38100" dir="2700000" algn="ctr" rotWithShape="0">
                    <a:schemeClr val="tx1"/>
                  </a:outerShdw>
                </a:effectLst>
              </a:rPr>
              <a:t>wants to share His first desire of His passionate love to all the people of the whole world that He sent His Son Jesus to transform</a:t>
            </a:r>
            <a:r>
              <a:rPr lang="en-GB" sz="4400" dirty="0" smtClean="0">
                <a:effectLst>
                  <a:outerShdw blurRad="38100" dist="38100" dir="2700000" algn="ctr" rotWithShape="0">
                    <a:schemeClr val="tx1"/>
                  </a:outerShdw>
                </a:effectLst>
              </a:rPr>
              <a:t>.</a:t>
            </a:r>
            <a:endParaRPr lang="en-GB" sz="4400" dirty="0">
              <a:effectLst>
                <a:outerShdw blurRad="38100" dist="38100" dir="2700000" algn="ctr" rotWithShape="0">
                  <a:schemeClr val="tx1"/>
                </a:outerShdw>
              </a:effectLst>
            </a:endParaRPr>
          </a:p>
          <a:p>
            <a:pPr>
              <a:lnSpc>
                <a:spcPct val="120000"/>
              </a:lnSpc>
              <a:spcBef>
                <a:spcPts val="600"/>
              </a:spcBef>
            </a:pPr>
            <a:r>
              <a:rPr lang="en-GB" sz="4400" dirty="0">
                <a:effectLst>
                  <a:outerShdw blurRad="38100" dist="38100" dir="2700000" algn="ctr" rotWithShape="0">
                    <a:schemeClr val="tx1"/>
                  </a:outerShdw>
                </a:effectLst>
              </a:rPr>
              <a:t>The Lord told me, "The fire of My desire is to see My people restored to My heart.</a:t>
            </a:r>
          </a:p>
        </p:txBody>
      </p:sp>
    </p:spTree>
    <p:extLst>
      <p:ext uri="{BB962C8B-B14F-4D97-AF65-F5344CB8AC3E}">
        <p14:creationId xmlns:p14="http://schemas.microsoft.com/office/powerpoint/2010/main" val="10884615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pPr>
              <a:lnSpc>
                <a:spcPct val="120000"/>
              </a:lnSpc>
              <a:spcBef>
                <a:spcPts val="600"/>
              </a:spcBef>
            </a:pPr>
            <a:r>
              <a:rPr lang="en-GB" sz="4400" dirty="0" smtClean="0">
                <a:effectLst>
                  <a:outerShdw blurRad="38100" dist="38100" dir="2700000" algn="ctr" rotWithShape="0">
                    <a:schemeClr val="tx1"/>
                  </a:outerShdw>
                </a:effectLst>
              </a:rPr>
              <a:t>Wind</a:t>
            </a:r>
            <a:endParaRPr lang="en-GB" sz="4400" dirty="0">
              <a:effectLst>
                <a:outerShdw blurRad="38100" dist="38100" dir="2700000" algn="ctr" rotWithShape="0">
                  <a:schemeClr val="tx1"/>
                </a:outerShdw>
              </a:effectLst>
            </a:endParaRPr>
          </a:p>
          <a:p>
            <a:pPr>
              <a:lnSpc>
                <a:spcPct val="120000"/>
              </a:lnSpc>
              <a:spcBef>
                <a:spcPts val="600"/>
              </a:spcBef>
            </a:pPr>
            <a:r>
              <a:rPr lang="en-GB" sz="4400" dirty="0">
                <a:effectLst>
                  <a:outerShdw blurRad="38100" dist="38100" dir="2700000" algn="ctr" rotWithShape="0">
                    <a:schemeClr val="tx1"/>
                  </a:outerShdw>
                </a:effectLst>
              </a:rPr>
              <a:t>The vision of flowing letters in the word WIND on the memo is forever etched in my heart. Each letter blew as if by a strong wind released from the Holy Spirit during the Angel of Transformation's visitation. God highlighted wind to me as "</a:t>
            </a:r>
            <a:r>
              <a:rPr lang="en-GB" sz="4400" dirty="0" err="1">
                <a:effectLst>
                  <a:outerShdw blurRad="38100" dist="38100" dir="2700000" algn="ctr" rotWithShape="0">
                    <a:schemeClr val="tx1"/>
                  </a:outerShdw>
                </a:effectLst>
              </a:rPr>
              <a:t>Ruach</a:t>
            </a:r>
            <a:r>
              <a:rPr lang="en-GB" sz="4400" dirty="0">
                <a:effectLst>
                  <a:outerShdw blurRad="38100" dist="38100" dir="2700000" algn="ctr" rotWithShape="0">
                    <a:schemeClr val="tx1"/>
                  </a:outerShdw>
                </a:effectLst>
              </a:rPr>
              <a:t> (Breath of His Spirit) wanting again to 'breathe His refreshing Spirit and new life into all lost or discouraged hearts</a:t>
            </a:r>
            <a:r>
              <a:rPr lang="en-GB" sz="4400" dirty="0" smtClean="0">
                <a:effectLst>
                  <a:outerShdw blurRad="38100" dist="38100" dir="2700000" algn="ctr" rotWithShape="0">
                    <a:schemeClr val="tx1"/>
                  </a:outerShdw>
                </a:effectLst>
              </a:rPr>
              <a:t>.'"</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277483388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a:bodyPr>
          <a:lstStyle/>
          <a:p>
            <a:r>
              <a:rPr lang="en-GB" sz="4400" dirty="0" smtClean="0">
                <a:effectLst>
                  <a:outerShdw blurRad="38100" dist="38100" dir="2700000" algn="ctr" rotWithShape="0">
                    <a:schemeClr val="tx1"/>
                  </a:outerShdw>
                </a:effectLst>
              </a:rPr>
              <a:t>Genesis </a:t>
            </a:r>
            <a:r>
              <a:rPr lang="en-GB" sz="4400" dirty="0">
                <a:effectLst>
                  <a:outerShdw blurRad="38100" dist="38100" dir="2700000" algn="ctr" rotWithShape="0">
                    <a:schemeClr val="tx1"/>
                  </a:outerShdw>
                </a:effectLst>
              </a:rPr>
              <a:t>2:7 </a:t>
            </a:r>
            <a:r>
              <a:rPr lang="en-GB" sz="4400" dirty="0" smtClean="0">
                <a:effectLst>
                  <a:outerShdw blurRad="38100" dist="38100" dir="2700000" algn="ctr" rotWithShape="0">
                    <a:schemeClr val="tx1"/>
                  </a:outerShdw>
                </a:effectLst>
              </a:rPr>
              <a:t>"</a:t>
            </a:r>
            <a:r>
              <a:rPr lang="en-GB" sz="4400" dirty="0">
                <a:effectLst>
                  <a:outerShdw blurRad="38100" dist="38100" dir="2700000" algn="ctr" rotWithShape="0">
                    <a:schemeClr val="tx1"/>
                  </a:outerShdw>
                </a:effectLst>
              </a:rPr>
              <a:t>Then the Lord God formed man of dust from the ground, and breathed into his nostrils the breath of life; and man became a living being</a:t>
            </a:r>
            <a:r>
              <a:rPr lang="en-GB" sz="4400" dirty="0" smtClean="0">
                <a:effectLst>
                  <a:outerShdw blurRad="38100" dist="38100" dir="2700000" algn="ctr" rotWithShape="0">
                    <a:schemeClr val="tx1"/>
                  </a:outerShdw>
                </a:effectLst>
              </a:rPr>
              <a:t>."</a:t>
            </a:r>
            <a:endParaRPr lang="en-GB" sz="4400" dirty="0">
              <a:effectLst>
                <a:outerShdw blurRad="38100" dist="38100" dir="2700000" algn="ctr" rotWithShape="0">
                  <a:schemeClr val="tx1"/>
                </a:outerShdw>
              </a:effectLst>
            </a:endParaRPr>
          </a:p>
          <a:p>
            <a:r>
              <a:rPr lang="en-GB" sz="4400" dirty="0">
                <a:effectLst>
                  <a:outerShdw blurRad="38100" dist="38100" dir="2700000" algn="ctr" rotWithShape="0">
                    <a:schemeClr val="tx1"/>
                  </a:outerShdw>
                </a:effectLst>
              </a:rPr>
              <a:t>Winds of His Glory, </a:t>
            </a:r>
            <a:r>
              <a:rPr lang="en-GB" sz="4400" dirty="0" smtClean="0">
                <a:effectLst>
                  <a:outerShdw blurRad="38100" dist="38100" dir="2700000" algn="ctr" rotWithShape="0">
                    <a:schemeClr val="tx1"/>
                  </a:outerShdw>
                </a:effectLst>
              </a:rPr>
              <a:t>The </a:t>
            </a:r>
            <a:r>
              <a:rPr lang="en-GB" sz="4400" dirty="0">
                <a:effectLst>
                  <a:outerShdw blurRad="38100" dist="38100" dir="2700000" algn="ctr" rotWithShape="0">
                    <a:schemeClr val="tx1"/>
                  </a:outerShdw>
                </a:effectLst>
              </a:rPr>
              <a:t>Lord emphasized to me that His breath of Holy Spirit is more than enough wind of transformation to turn this nation back to His heart now. </a:t>
            </a:r>
          </a:p>
        </p:txBody>
      </p:sp>
    </p:spTree>
    <p:extLst>
      <p:ext uri="{BB962C8B-B14F-4D97-AF65-F5344CB8AC3E}">
        <p14:creationId xmlns:p14="http://schemas.microsoft.com/office/powerpoint/2010/main" val="376257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pPr>
              <a:lnSpc>
                <a:spcPct val="110000"/>
              </a:lnSpc>
              <a:spcBef>
                <a:spcPts val="600"/>
              </a:spcBef>
            </a:pPr>
            <a:r>
              <a:rPr lang="en-GB" sz="4400" dirty="0">
                <a:effectLst>
                  <a:outerShdw blurRad="38100" dist="38100" dir="2700000" algn="ctr" rotWithShape="0">
                    <a:schemeClr val="tx1"/>
                  </a:outerShdw>
                </a:effectLst>
              </a:rPr>
              <a:t>We must experience and activate the Holy </a:t>
            </a:r>
            <a:r>
              <a:rPr lang="en-GB" sz="4400" dirty="0" smtClean="0">
                <a:effectLst>
                  <a:outerShdw blurRad="38100" dist="38100" dir="2700000" algn="ctr" rotWithShape="0">
                    <a:schemeClr val="tx1"/>
                  </a:outerShdw>
                </a:effectLst>
              </a:rPr>
              <a:t>Spirit’s </a:t>
            </a:r>
            <a:r>
              <a:rPr lang="en-GB" sz="4400" dirty="0">
                <a:effectLst>
                  <a:outerShdw blurRad="38100" dist="38100" dir="2700000" algn="ctr" rotWithShape="0">
                    <a:schemeClr val="tx1"/>
                  </a:outerShdw>
                </a:effectLst>
              </a:rPr>
              <a:t>breath of anointing to release God's holy breath of love to the many hurting people. </a:t>
            </a:r>
          </a:p>
          <a:p>
            <a:pPr>
              <a:lnSpc>
                <a:spcPct val="110000"/>
              </a:lnSpc>
              <a:spcBef>
                <a:spcPts val="600"/>
              </a:spcBef>
            </a:pPr>
            <a:r>
              <a:rPr lang="en-GB" sz="4400" dirty="0" smtClean="0">
                <a:effectLst>
                  <a:outerShdw blurRad="38100" dist="38100" dir="2700000" algn="ctr" rotWithShape="0">
                    <a:schemeClr val="tx1"/>
                  </a:outerShdw>
                </a:effectLst>
              </a:rPr>
              <a:t>As </a:t>
            </a:r>
            <a:r>
              <a:rPr lang="en-GB" sz="4400" dirty="0">
                <a:effectLst>
                  <a:outerShdw blurRad="38100" dist="38100" dir="2700000" algn="ctr" rotWithShape="0">
                    <a:schemeClr val="tx1"/>
                  </a:outerShdw>
                </a:effectLst>
              </a:rPr>
              <a:t>these people realize what has been missing in their lives, they will begin to be led by the Spirit of God and will be prepared to receive the transforming breath of God's Spirit.</a:t>
            </a:r>
          </a:p>
        </p:txBody>
      </p:sp>
    </p:spTree>
    <p:extLst>
      <p:ext uri="{BB962C8B-B14F-4D97-AF65-F5344CB8AC3E}">
        <p14:creationId xmlns:p14="http://schemas.microsoft.com/office/powerpoint/2010/main" val="338147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pPr>
              <a:lnSpc>
                <a:spcPct val="110000"/>
              </a:lnSpc>
              <a:spcBef>
                <a:spcPts val="600"/>
              </a:spcBef>
            </a:pPr>
            <a:r>
              <a:rPr lang="en-GB" sz="4400" dirty="0">
                <a:effectLst>
                  <a:outerShdw blurRad="38100" dist="38100" dir="2700000" algn="ctr" rotWithShape="0">
                    <a:schemeClr val="tx1"/>
                  </a:outerShdw>
                </a:effectLst>
              </a:rPr>
              <a:t>T</a:t>
            </a:r>
            <a:r>
              <a:rPr lang="en-GB" sz="4400" dirty="0" smtClean="0">
                <a:effectLst>
                  <a:outerShdw blurRad="38100" dist="38100" dir="2700000" algn="ctr" rotWithShape="0">
                    <a:schemeClr val="tx1"/>
                  </a:outerShdw>
                </a:effectLst>
              </a:rPr>
              <a:t>he </a:t>
            </a:r>
            <a:r>
              <a:rPr lang="en-GB" sz="4400" dirty="0">
                <a:effectLst>
                  <a:outerShdw blurRad="38100" dist="38100" dir="2700000" algn="ctr" rotWithShape="0">
                    <a:schemeClr val="tx1"/>
                  </a:outerShdw>
                </a:effectLst>
              </a:rPr>
              <a:t>Lord reminded me of the prophet Ezekiel's vision in the valley of dry bones in Ezekiel 37:5 </a:t>
            </a:r>
            <a:r>
              <a:rPr lang="en-GB" sz="4400" dirty="0" smtClean="0">
                <a:effectLst>
                  <a:outerShdw blurRad="38100" dist="38100" dir="2700000" algn="ctr" rotWithShape="0">
                    <a:schemeClr val="tx1"/>
                  </a:outerShdw>
                </a:effectLst>
              </a:rPr>
              <a:t>"</a:t>
            </a:r>
            <a:r>
              <a:rPr lang="en-GB" sz="4400" dirty="0">
                <a:effectLst>
                  <a:outerShdw blurRad="38100" dist="38100" dir="2700000" algn="ctr" rotWithShape="0">
                    <a:schemeClr val="tx1"/>
                  </a:outerShdw>
                </a:effectLst>
              </a:rPr>
              <a:t>Thus says the Lord God to these bones, 'Behold, I will cause breath to enter you that you may come to life</a:t>
            </a:r>
            <a:r>
              <a:rPr lang="en-GB" sz="4400" dirty="0" smtClean="0">
                <a:effectLst>
                  <a:outerShdw blurRad="38100" dist="38100" dir="2700000" algn="ctr" rotWithShape="0">
                    <a:schemeClr val="tx1"/>
                  </a:outerShdw>
                </a:effectLst>
              </a:rPr>
              <a:t>."</a:t>
            </a:r>
            <a:endParaRPr lang="en-GB" sz="4400" dirty="0">
              <a:effectLst>
                <a:outerShdw blurRad="38100" dist="38100" dir="2700000" algn="ctr" rotWithShape="0">
                  <a:schemeClr val="tx1"/>
                </a:outerShdw>
              </a:effectLst>
            </a:endParaRPr>
          </a:p>
          <a:p>
            <a:pPr>
              <a:lnSpc>
                <a:spcPct val="110000"/>
              </a:lnSpc>
              <a:spcBef>
                <a:spcPts val="600"/>
              </a:spcBef>
            </a:pPr>
            <a:r>
              <a:rPr lang="en-GB" sz="4400" dirty="0">
                <a:effectLst>
                  <a:outerShdw blurRad="38100" dist="38100" dir="2700000" algn="ctr" rotWithShape="0">
                    <a:schemeClr val="tx1"/>
                  </a:outerShdw>
                </a:effectLst>
              </a:rPr>
              <a:t>Part of the limping Body of Christ has been breathing in the toxic breath of the enemy's lies for too long. We decree these deceptive toxins purged and cleansed from the Body of Christ in Jesus' name</a:t>
            </a:r>
            <a:r>
              <a:rPr lang="en-GB" sz="4400" dirty="0" smtClean="0">
                <a:effectLst>
                  <a:outerShdw blurRad="38100" dist="38100" dir="2700000" algn="ctr" rotWithShape="0">
                    <a:schemeClr val="tx1"/>
                  </a:outerShdw>
                </a:effectLst>
              </a:rPr>
              <a:t>!</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340257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smtClean="0">
                <a:effectLst>
                  <a:outerShdw blurRad="38100" dist="38100" dir="2700000" algn="ctr" rotWithShape="0">
                    <a:schemeClr val="tx1"/>
                  </a:outerShdw>
                </a:effectLst>
              </a:rPr>
              <a:t>Today</a:t>
            </a:r>
            <a:r>
              <a:rPr lang="en-GB" sz="4800" dirty="0">
                <a:effectLst>
                  <a:outerShdw blurRad="38100" dist="38100" dir="2700000" algn="ctr" rotWithShape="0">
                    <a:schemeClr val="tx1"/>
                  </a:outerShdw>
                </a:effectLst>
              </a:rPr>
              <a:t>, filled with the powerful "breath of the Spirit of the Living God," we decree the transforming power of Christ's life and breath to fainthearted, discouraged, or lost people.</a:t>
            </a:r>
          </a:p>
        </p:txBody>
      </p:sp>
    </p:spTree>
    <p:extLst>
      <p:ext uri="{BB962C8B-B14F-4D97-AF65-F5344CB8AC3E}">
        <p14:creationId xmlns:p14="http://schemas.microsoft.com/office/powerpoint/2010/main" val="30639219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5010" name="Rectangle 2"/>
          <p:cNvSpPr>
            <a:spLocks noGrp="1" noChangeArrowheads="1"/>
          </p:cNvSpPr>
          <p:nvPr>
            <p:ph type="title"/>
          </p:nvPr>
        </p:nvSpPr>
        <p:spPr>
          <a:xfrm>
            <a:off x="0" y="0"/>
            <a:ext cx="9144000" cy="692150"/>
          </a:xfrm>
          <a:noFill/>
        </p:spPr>
        <p:txBody>
          <a:bodyPr lIns="0" tIns="0" rIns="0" bIns="0" anchor="t">
            <a:noAutofit/>
          </a:bodyPr>
          <a:lstStyle/>
          <a:p>
            <a:r>
              <a:rPr lang="en-GB" dirty="0"/>
              <a:t>Deep Calls to Deep</a:t>
            </a:r>
            <a:endParaRPr lang="en-GB" sz="4800" dirty="0"/>
          </a:p>
        </p:txBody>
      </p:sp>
      <p:sp>
        <p:nvSpPr>
          <p:cNvPr id="1195011" name="Rectangle 3"/>
          <p:cNvSpPr>
            <a:spLocks noGrp="1" noChangeArrowheads="1"/>
          </p:cNvSpPr>
          <p:nvPr>
            <p:ph type="body" idx="1"/>
          </p:nvPr>
        </p:nvSpPr>
        <p:spPr>
          <a:xfrm>
            <a:off x="0" y="1196752"/>
            <a:ext cx="9144000" cy="5661248"/>
          </a:xfrm>
        </p:spPr>
        <p:txBody>
          <a:bodyPr lIns="0" tIns="0" rIns="0" bIns="0">
            <a:normAutofit/>
          </a:bodyPr>
          <a:lstStyle/>
          <a:p>
            <a:pPr>
              <a:lnSpc>
                <a:spcPct val="110000"/>
              </a:lnSpc>
              <a:spcBef>
                <a:spcPts val="600"/>
              </a:spcBef>
            </a:pPr>
            <a:r>
              <a:rPr lang="en-GB" sz="5400" dirty="0" err="1" smtClean="0"/>
              <a:t>Heb</a:t>
            </a:r>
            <a:r>
              <a:rPr lang="en-GB" sz="5400" dirty="0" smtClean="0"/>
              <a:t> 11:3 </a:t>
            </a:r>
            <a:r>
              <a:rPr lang="en-GB" sz="5400" dirty="0"/>
              <a:t>By faith we understand that the worlds were prepared by the word of God, so that what is </a:t>
            </a:r>
            <a:r>
              <a:rPr lang="en-GB" sz="5400" dirty="0">
                <a:solidFill>
                  <a:srgbClr val="FFFF00"/>
                </a:solidFill>
              </a:rPr>
              <a:t>seen</a:t>
            </a:r>
            <a:r>
              <a:rPr lang="en-GB" sz="5400" dirty="0"/>
              <a:t> was </a:t>
            </a:r>
            <a:r>
              <a:rPr lang="en-GB" sz="5400" dirty="0">
                <a:solidFill>
                  <a:srgbClr val="FFFF00"/>
                </a:solidFill>
              </a:rPr>
              <a:t>not made out of things which are visible</a:t>
            </a:r>
            <a:r>
              <a:rPr lang="en-GB" sz="5400" dirty="0" smtClean="0"/>
              <a:t>.</a:t>
            </a:r>
            <a:endParaRPr lang="en-GB" sz="5400" dirty="0"/>
          </a:p>
        </p:txBody>
      </p:sp>
    </p:spTree>
    <p:extLst>
      <p:ext uri="{BB962C8B-B14F-4D97-AF65-F5344CB8AC3E}">
        <p14:creationId xmlns:p14="http://schemas.microsoft.com/office/powerpoint/2010/main" val="19797594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pPr>
              <a:lnSpc>
                <a:spcPct val="120000"/>
              </a:lnSpc>
              <a:spcBef>
                <a:spcPts val="600"/>
              </a:spcBef>
            </a:pPr>
            <a:r>
              <a:rPr lang="en-GB" sz="4400" dirty="0" smtClean="0">
                <a:effectLst>
                  <a:outerShdw blurRad="38100" dist="38100" dir="2700000" algn="ctr" rotWithShape="0">
                    <a:schemeClr val="tx1"/>
                  </a:outerShdw>
                </a:effectLst>
              </a:rPr>
              <a:t>Shaking</a:t>
            </a:r>
            <a:endParaRPr lang="en-GB" sz="4400" dirty="0">
              <a:effectLst>
                <a:outerShdw blurRad="38100" dist="38100" dir="2700000" algn="ctr" rotWithShape="0">
                  <a:schemeClr val="tx1"/>
                </a:outerShdw>
              </a:effectLst>
            </a:endParaRPr>
          </a:p>
          <a:p>
            <a:pPr>
              <a:lnSpc>
                <a:spcPct val="120000"/>
              </a:lnSpc>
              <a:spcBef>
                <a:spcPts val="600"/>
              </a:spcBef>
            </a:pPr>
            <a:r>
              <a:rPr lang="en-GB" sz="4400" dirty="0" smtClean="0">
                <a:effectLst>
                  <a:outerShdw blurRad="38100" dist="38100" dir="2700000" algn="ctr" rotWithShape="0">
                    <a:schemeClr val="tx1"/>
                  </a:outerShdw>
                </a:effectLst>
              </a:rPr>
              <a:t>In</a:t>
            </a:r>
            <a:r>
              <a:rPr lang="en-GB" sz="4400" i="1" dirty="0" smtClean="0">
                <a:effectLst>
                  <a:outerShdw blurRad="38100" dist="38100" dir="2700000" algn="ctr" rotWithShape="0">
                    <a:schemeClr val="tx1"/>
                  </a:outerShdw>
                </a:effectLst>
              </a:rPr>
              <a:t> </a:t>
            </a:r>
            <a:r>
              <a:rPr lang="en-GB" sz="4400" dirty="0">
                <a:effectLst>
                  <a:outerShdw blurRad="38100" dist="38100" dir="2700000" algn="ctr" rotWithShape="0">
                    <a:schemeClr val="tx1"/>
                  </a:outerShdw>
                </a:effectLst>
              </a:rPr>
              <a:t>a vision the word SHAKING came clearly again to me, reminding me of these verses, "For thus says the Lord of hosts, 'Once more in a little while, I am going to shake the heavens and the earth, the sea also and the dry land. I will shake all the nations; and they will come with the wealth of all nations, and I will fill this house with glory,' says the Lord of hosts" (Haggai </a:t>
            </a:r>
            <a:r>
              <a:rPr lang="en-GB" sz="4400" dirty="0" smtClean="0">
                <a:effectLst>
                  <a:outerShdw blurRad="38100" dist="38100" dir="2700000" algn="ctr" rotWithShape="0">
                    <a:schemeClr val="tx1"/>
                  </a:outerShdw>
                </a:effectLst>
              </a:rPr>
              <a:t>2:6-7)</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19387856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smtClean="0">
                <a:effectLst>
                  <a:outerShdw blurRad="38100" dist="38100" dir="2700000" algn="ctr" rotWithShape="0">
                    <a:schemeClr val="tx1"/>
                  </a:outerShdw>
                </a:effectLst>
              </a:rPr>
              <a:t>When </a:t>
            </a:r>
            <a:r>
              <a:rPr lang="en-GB" sz="4800" dirty="0">
                <a:effectLst>
                  <a:outerShdw blurRad="38100" dist="38100" dir="2700000" algn="ctr" rotWithShape="0">
                    <a:schemeClr val="tx1"/>
                  </a:outerShdw>
                </a:effectLst>
              </a:rPr>
              <a:t>I read this passage, the wind of anointing started shaking and reverberating in my heart</a:t>
            </a:r>
            <a:r>
              <a:rPr lang="en-GB" sz="4800" dirty="0" smtClean="0">
                <a:effectLst>
                  <a:outerShdw blurRad="38100" dist="38100" dir="2700000" algn="ctr" rotWithShape="0">
                    <a:schemeClr val="tx1"/>
                  </a:outerShdw>
                </a:effectLst>
              </a:rPr>
              <a:t>.</a:t>
            </a:r>
          </a:p>
          <a:p>
            <a:r>
              <a:rPr lang="en-GB" sz="4800" dirty="0" smtClean="0">
                <a:effectLst>
                  <a:outerShdw blurRad="38100" dist="38100" dir="2700000" algn="ctr" rotWithShape="0">
                    <a:schemeClr val="tx1"/>
                  </a:outerShdw>
                </a:effectLst>
              </a:rPr>
              <a:t> </a:t>
            </a:r>
            <a:r>
              <a:rPr lang="en-GB" sz="4800" dirty="0">
                <a:effectLst>
                  <a:outerShdw blurRad="38100" dist="38100" dir="2700000" algn="ctr" rotWithShape="0">
                    <a:schemeClr val="tx1"/>
                  </a:outerShdw>
                </a:effectLst>
              </a:rPr>
              <a:t>I can literally feel the Father's heart beat in concert with His desire to bring people back in relationship with Himself. </a:t>
            </a:r>
          </a:p>
        </p:txBody>
      </p:sp>
    </p:spTree>
    <p:extLst>
      <p:ext uri="{BB962C8B-B14F-4D97-AF65-F5344CB8AC3E}">
        <p14:creationId xmlns:p14="http://schemas.microsoft.com/office/powerpoint/2010/main" val="214729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a:effectLst>
                  <a:outerShdw blurRad="38100" dist="38100" dir="2700000" algn="ctr" rotWithShape="0">
                    <a:schemeClr val="tx1"/>
                  </a:outerShdw>
                </a:effectLst>
              </a:rPr>
              <a:t>It will be the most powerful "awakening" move of God people have ever experienced. Rather than allowing a flood again like the one that destroyed all living creatures, this time God is using His Word to shake the nations back to Him</a:t>
            </a:r>
            <a:r>
              <a:rPr lang="en-GB" sz="4800" dirty="0" smtClean="0">
                <a:effectLst>
                  <a:outerShdw blurRad="38100" dist="38100" dir="2700000" algn="ctr" rotWithShape="0">
                    <a:schemeClr val="tx1"/>
                  </a:outerShdw>
                </a:effectLst>
              </a:rPr>
              <a:t>.</a:t>
            </a:r>
            <a:endParaRPr lang="en-GB" sz="48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26206632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smtClean="0">
                <a:effectLst>
                  <a:outerShdw blurRad="38100" dist="38100" dir="2700000" algn="ctr" rotWithShape="0">
                    <a:schemeClr val="tx1"/>
                  </a:outerShdw>
                </a:effectLst>
              </a:rPr>
              <a:t>God </a:t>
            </a:r>
            <a:r>
              <a:rPr lang="en-GB" sz="4400" dirty="0">
                <a:effectLst>
                  <a:outerShdw blurRad="38100" dist="38100" dir="2700000" algn="ctr" rotWithShape="0">
                    <a:schemeClr val="tx1"/>
                  </a:outerShdw>
                </a:effectLst>
              </a:rPr>
              <a:t>is fulfilling His heart's desire for His people to seek intimate fellowship with Him. More </a:t>
            </a:r>
            <a:r>
              <a:rPr lang="en-GB" sz="4400" dirty="0" smtClean="0">
                <a:effectLst>
                  <a:outerShdw blurRad="38100" dist="38100" dir="2700000" algn="ctr" rotWithShape="0">
                    <a:schemeClr val="tx1"/>
                  </a:outerShdw>
                </a:effectLst>
              </a:rPr>
              <a:t>people </a:t>
            </a:r>
            <a:r>
              <a:rPr lang="en-GB" sz="4400" dirty="0">
                <a:effectLst>
                  <a:outerShdw blurRad="38100" dist="38100" dir="2700000" algn="ctr" rotWithShape="0">
                    <a:schemeClr val="tx1"/>
                  </a:outerShdw>
                </a:effectLst>
              </a:rPr>
              <a:t>will come home to the Father by a massive acceptance of Jesus Christ, </a:t>
            </a:r>
            <a:r>
              <a:rPr lang="en-GB" sz="4400" dirty="0" smtClean="0">
                <a:effectLst>
                  <a:outerShdw blurRad="38100" dist="38100" dir="2700000" algn="ctr" rotWithShape="0">
                    <a:schemeClr val="tx1"/>
                  </a:outerShdw>
                </a:effectLst>
              </a:rPr>
              <a:t>as </a:t>
            </a:r>
            <a:r>
              <a:rPr lang="en-GB" sz="4400" dirty="0">
                <a:effectLst>
                  <a:outerShdw blurRad="38100" dist="38100" dir="2700000" algn="ctr" rotWithShape="0">
                    <a:schemeClr val="tx1"/>
                  </a:outerShdw>
                </a:effectLst>
              </a:rPr>
              <a:t>their Lord and </a:t>
            </a:r>
            <a:r>
              <a:rPr lang="en-GB" sz="4400" dirty="0" smtClean="0">
                <a:effectLst>
                  <a:outerShdw blurRad="38100" dist="38100" dir="2700000" algn="ctr" rotWithShape="0">
                    <a:schemeClr val="tx1"/>
                  </a:outerShdw>
                </a:effectLst>
              </a:rPr>
              <a:t>Saviour.</a:t>
            </a:r>
          </a:p>
          <a:p>
            <a:r>
              <a:rPr lang="en-GB" sz="4400" dirty="0">
                <a:effectLst>
                  <a:outerShdw blurRad="38100" dist="38100" dir="2700000" algn="ctr" rotWithShape="0">
                    <a:schemeClr val="tx1"/>
                  </a:outerShdw>
                </a:effectLst>
              </a:rPr>
              <a:t>This shaking will not be stopped by carnally-minded people or the enemy's deception. This shaking will "shock our hearts" back into perfect rhythm with our Creator</a:t>
            </a:r>
            <a:r>
              <a:rPr lang="en-GB" sz="4400" dirty="0" smtClean="0">
                <a:effectLst>
                  <a:outerShdw blurRad="38100" dist="38100" dir="2700000" algn="ctr" rotWithShape="0">
                    <a:schemeClr val="tx1"/>
                  </a:outerShdw>
                </a:effectLst>
              </a:rPr>
              <a:t>.</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349914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The </a:t>
            </a:r>
            <a:r>
              <a:rPr lang="en-GB" sz="4400" dirty="0">
                <a:effectLst>
                  <a:outerShdw blurRad="38100" dist="38100" dir="2700000" algn="ctr" rotWithShape="0">
                    <a:schemeClr val="tx1"/>
                  </a:outerShdw>
                </a:effectLst>
              </a:rPr>
              <a:t>entire world has already experienced much unpleasant shaking; the shaking soon will become an "earthquake of the Father's wind of the Spirit." It will shake </a:t>
            </a:r>
            <a:r>
              <a:rPr lang="en-GB" sz="4400" dirty="0" smtClean="0">
                <a:effectLst>
                  <a:outerShdw blurRad="38100" dist="38100" dir="2700000" algn="ctr" rotWithShape="0">
                    <a:schemeClr val="tx1"/>
                  </a:outerShdw>
                </a:effectLst>
              </a:rPr>
              <a:t>the </a:t>
            </a:r>
            <a:r>
              <a:rPr lang="en-GB" sz="4400" dirty="0">
                <a:effectLst>
                  <a:outerShdw blurRad="38100" dist="38100" dir="2700000" algn="ctr" rotWithShape="0">
                    <a:schemeClr val="tx1"/>
                  </a:outerShdw>
                </a:effectLst>
              </a:rPr>
              <a:t>whole world to its knees for completely repentant hearts turned back to our Lord God!</a:t>
            </a:r>
          </a:p>
        </p:txBody>
      </p:sp>
    </p:spTree>
    <p:extLst>
      <p:ext uri="{BB962C8B-B14F-4D97-AF65-F5344CB8AC3E}">
        <p14:creationId xmlns:p14="http://schemas.microsoft.com/office/powerpoint/2010/main" val="20205055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pPr>
              <a:lnSpc>
                <a:spcPct val="110000"/>
              </a:lnSpc>
              <a:spcBef>
                <a:spcPts val="600"/>
              </a:spcBef>
            </a:pPr>
            <a:r>
              <a:rPr lang="en-GB" sz="4400" dirty="0" smtClean="0">
                <a:effectLst>
                  <a:outerShdw blurRad="38100" dist="38100" dir="2700000" algn="ctr" rotWithShape="0">
                    <a:schemeClr val="tx1"/>
                  </a:outerShdw>
                </a:effectLst>
              </a:rPr>
              <a:t>Transformation</a:t>
            </a:r>
            <a:endParaRPr lang="en-GB" sz="4400" dirty="0">
              <a:effectLst>
                <a:outerShdw blurRad="38100" dist="38100" dir="2700000" algn="ctr" rotWithShape="0">
                  <a:schemeClr val="tx1"/>
                </a:outerShdw>
              </a:effectLst>
            </a:endParaRPr>
          </a:p>
          <a:p>
            <a:pPr>
              <a:lnSpc>
                <a:spcPct val="110000"/>
              </a:lnSpc>
              <a:spcBef>
                <a:spcPts val="600"/>
              </a:spcBef>
            </a:pPr>
            <a:r>
              <a:rPr lang="en-GB" sz="4400" dirty="0">
                <a:effectLst>
                  <a:outerShdw blurRad="38100" dist="38100" dir="2700000" algn="ctr" rotWithShape="0">
                    <a:schemeClr val="tx1"/>
                  </a:outerShdw>
                </a:effectLst>
              </a:rPr>
              <a:t>The Lord etched into my heart that His desire was to restore that which was lost and to have His people become transformed into His image like pure gold. </a:t>
            </a:r>
            <a:endParaRPr lang="en-GB" sz="4400" dirty="0" smtClean="0">
              <a:effectLst>
                <a:outerShdw blurRad="38100" dist="38100" dir="2700000" algn="ctr" rotWithShape="0">
                  <a:schemeClr val="tx1"/>
                </a:outerShdw>
              </a:effectLst>
            </a:endParaRPr>
          </a:p>
          <a:p>
            <a:pPr>
              <a:lnSpc>
                <a:spcPct val="110000"/>
              </a:lnSpc>
              <a:spcBef>
                <a:spcPts val="600"/>
              </a:spcBef>
            </a:pPr>
            <a:r>
              <a:rPr lang="en-GB" sz="4400" dirty="0" smtClean="0">
                <a:effectLst>
                  <a:outerShdw blurRad="38100" dist="38100" dir="2700000" algn="ctr" rotWithShape="0">
                    <a:schemeClr val="tx1"/>
                  </a:outerShdw>
                </a:effectLst>
              </a:rPr>
              <a:t>We </a:t>
            </a:r>
            <a:r>
              <a:rPr lang="en-GB" sz="4400" dirty="0">
                <a:effectLst>
                  <a:outerShdw blurRad="38100" dist="38100" dir="2700000" algn="ctr" rotWithShape="0">
                    <a:schemeClr val="tx1"/>
                  </a:outerShdw>
                </a:effectLst>
              </a:rPr>
              <a:t>must focus upon the desire of God's heart and leave our own humanistic thinking and carnal minds out of the equation</a:t>
            </a:r>
            <a:r>
              <a:rPr lang="en-GB" sz="4400" dirty="0" smtClean="0">
                <a:effectLst>
                  <a:outerShdw blurRad="38100" dist="38100" dir="2700000" algn="ctr" rotWithShape="0">
                    <a:schemeClr val="tx1"/>
                  </a:outerShdw>
                </a:effectLst>
              </a:rPr>
              <a:t>.</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302222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20000"/>
          </a:bodyPr>
          <a:lstStyle/>
          <a:p>
            <a:pPr>
              <a:lnSpc>
                <a:spcPct val="120000"/>
              </a:lnSpc>
              <a:spcBef>
                <a:spcPts val="600"/>
              </a:spcBef>
            </a:pPr>
            <a:r>
              <a:rPr lang="en-GB" sz="4400" dirty="0" smtClean="0">
                <a:effectLst>
                  <a:outerShdw blurRad="38100" dist="38100" dir="2700000" algn="ctr" rotWithShape="0">
                    <a:schemeClr val="tx1"/>
                  </a:outerShdw>
                </a:effectLst>
              </a:rPr>
              <a:t>Consuming Glory, Romans </a:t>
            </a:r>
            <a:r>
              <a:rPr lang="en-GB" sz="4400" dirty="0">
                <a:effectLst>
                  <a:outerShdw blurRad="38100" dist="38100" dir="2700000" algn="ctr" rotWithShape="0">
                    <a:schemeClr val="tx1"/>
                  </a:outerShdw>
                </a:effectLst>
              </a:rPr>
              <a:t>12:2 (NLT) Don't copy the </a:t>
            </a:r>
            <a:r>
              <a:rPr lang="en-GB" sz="4400" dirty="0" smtClean="0">
                <a:effectLst>
                  <a:outerShdw blurRad="38100" dist="38100" dir="2700000" algn="ctr" rotWithShape="0">
                    <a:schemeClr val="tx1"/>
                  </a:outerShdw>
                </a:effectLst>
              </a:rPr>
              <a:t>behaviour </a:t>
            </a:r>
            <a:r>
              <a:rPr lang="en-GB" sz="4400" dirty="0">
                <a:effectLst>
                  <a:outerShdw blurRad="38100" dist="38100" dir="2700000" algn="ctr" rotWithShape="0">
                    <a:schemeClr val="tx1"/>
                  </a:outerShdw>
                </a:effectLst>
              </a:rPr>
              <a:t>and customs of this world, but let God transform you into a new person by changing the way you think. Then you will learn to know God's will for you, which is good and pleasing and perfect. </a:t>
            </a:r>
            <a:endParaRPr lang="en-GB" sz="4400" dirty="0" smtClean="0">
              <a:effectLst>
                <a:outerShdw blurRad="38100" dist="38100" dir="2700000" algn="ctr" rotWithShape="0">
                  <a:schemeClr val="tx1"/>
                </a:outerShdw>
              </a:effectLst>
            </a:endParaRPr>
          </a:p>
          <a:p>
            <a:pPr>
              <a:lnSpc>
                <a:spcPct val="120000"/>
              </a:lnSpc>
              <a:spcBef>
                <a:spcPts val="600"/>
              </a:spcBef>
            </a:pPr>
            <a:r>
              <a:rPr lang="en-GB" sz="4400" dirty="0" smtClean="0">
                <a:effectLst>
                  <a:outerShdw blurRad="38100" dist="38100" dir="2700000" algn="ctr" rotWithShape="0">
                    <a:schemeClr val="tx1"/>
                  </a:outerShdw>
                </a:effectLst>
              </a:rPr>
              <a:t>This </a:t>
            </a:r>
            <a:r>
              <a:rPr lang="en-GB" sz="4400" dirty="0">
                <a:effectLst>
                  <a:outerShdw blurRad="38100" dist="38100" dir="2700000" algn="ctr" rotWithShape="0">
                    <a:schemeClr val="tx1"/>
                  </a:outerShdw>
                </a:effectLst>
              </a:rPr>
              <a:t>time the awakening will cause a major worldwide global transformation and many nations will begin to turn to the Lord in a single day!</a:t>
            </a:r>
          </a:p>
          <a:p>
            <a:pPr marL="0" indent="0">
              <a:buNone/>
            </a:pP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417981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pPr>
              <a:lnSpc>
                <a:spcPct val="110000"/>
              </a:lnSpc>
              <a:spcBef>
                <a:spcPts val="600"/>
              </a:spcBef>
            </a:pPr>
            <a:r>
              <a:rPr lang="en-GB" sz="4400" dirty="0" smtClean="0">
                <a:effectLst>
                  <a:outerShdw blurRad="38100" dist="38100" dir="2700000" algn="ctr" rotWithShape="0">
                    <a:schemeClr val="tx1"/>
                  </a:outerShdw>
                </a:effectLst>
              </a:rPr>
              <a:t>The </a:t>
            </a:r>
            <a:r>
              <a:rPr lang="en-GB" sz="4400" dirty="0">
                <a:effectLst>
                  <a:outerShdw blurRad="38100" dist="38100" dir="2700000" algn="ctr" rotWithShape="0">
                    <a:schemeClr val="tx1"/>
                  </a:outerShdw>
                </a:effectLst>
              </a:rPr>
              <a:t>Father's word TRANSFORMATION highlighted the sparkling, new, heavenly gold that I had seen in the memo from the Transformation Angel. </a:t>
            </a:r>
            <a:endParaRPr lang="en-GB" sz="4400" dirty="0" smtClean="0">
              <a:effectLst>
                <a:outerShdw blurRad="38100" dist="38100" dir="2700000" algn="ctr" rotWithShape="0">
                  <a:schemeClr val="tx1"/>
                </a:outerShdw>
              </a:effectLst>
            </a:endParaRPr>
          </a:p>
          <a:p>
            <a:pPr>
              <a:lnSpc>
                <a:spcPct val="110000"/>
              </a:lnSpc>
              <a:spcBef>
                <a:spcPts val="600"/>
              </a:spcBef>
            </a:pPr>
            <a:r>
              <a:rPr lang="en-GB" sz="4400" dirty="0" smtClean="0">
                <a:effectLst>
                  <a:outerShdw blurRad="38100" dist="38100" dir="2700000" algn="ctr" rotWithShape="0">
                    <a:schemeClr val="tx1"/>
                  </a:outerShdw>
                </a:effectLst>
              </a:rPr>
              <a:t>This </a:t>
            </a:r>
            <a:r>
              <a:rPr lang="en-GB" sz="4400" dirty="0">
                <a:effectLst>
                  <a:outerShdw blurRad="38100" dist="38100" dir="2700000" algn="ctr" rotWithShape="0">
                    <a:schemeClr val="tx1"/>
                  </a:outerShdw>
                </a:effectLst>
              </a:rPr>
              <a:t>beyond-earthly, pure-gold hue represents the totally changed hearts turned back to the Father that were purified and freed from any defects of this world.</a:t>
            </a:r>
          </a:p>
        </p:txBody>
      </p:sp>
    </p:spTree>
    <p:extLst>
      <p:ext uri="{BB962C8B-B14F-4D97-AF65-F5344CB8AC3E}">
        <p14:creationId xmlns:p14="http://schemas.microsoft.com/office/powerpoint/2010/main" val="3547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20000"/>
          </a:bodyPr>
          <a:lstStyle/>
          <a:p>
            <a:pPr>
              <a:lnSpc>
                <a:spcPct val="110000"/>
              </a:lnSpc>
              <a:spcBef>
                <a:spcPts val="600"/>
              </a:spcBef>
            </a:pPr>
            <a:r>
              <a:rPr lang="en-GB" sz="4400" dirty="0">
                <a:effectLst>
                  <a:outerShdw blurRad="38100" dist="38100" dir="2700000" algn="ctr" rotWithShape="0">
                    <a:schemeClr val="tx1"/>
                  </a:outerShdw>
                </a:effectLst>
              </a:rPr>
              <a:t>As I pondered this word "transformation," the Father spoke gently to my heart that He has given us the ability not only to be free from all sin but also to move us into the continual purification growth process of being transformed into His image </a:t>
            </a:r>
            <a:r>
              <a:rPr lang="en-GB" sz="4400" dirty="0" smtClean="0">
                <a:effectLst>
                  <a:outerShdw blurRad="38100" dist="38100" dir="2700000" algn="ctr" rotWithShape="0">
                    <a:schemeClr val="tx1"/>
                  </a:outerShdw>
                </a:effectLst>
              </a:rPr>
              <a:t>–</a:t>
            </a:r>
          </a:p>
          <a:p>
            <a:pPr>
              <a:lnSpc>
                <a:spcPct val="110000"/>
              </a:lnSpc>
              <a:spcBef>
                <a:spcPts val="600"/>
              </a:spcBef>
            </a:pPr>
            <a:r>
              <a:rPr lang="en-GB" sz="4400" dirty="0">
                <a:effectLst>
                  <a:outerShdw blurRad="38100" dist="38100" dir="2700000" algn="ctr" rotWithShape="0">
                    <a:schemeClr val="tx1"/>
                  </a:outerShdw>
                </a:effectLst>
              </a:rPr>
              <a:t>A</a:t>
            </a:r>
            <a:r>
              <a:rPr lang="en-GB" sz="4400" dirty="0" smtClean="0">
                <a:effectLst>
                  <a:outerShdw blurRad="38100" dist="38100" dir="2700000" algn="ctr" rotWithShape="0">
                    <a:schemeClr val="tx1"/>
                  </a:outerShdw>
                </a:effectLst>
              </a:rPr>
              <a:t> </a:t>
            </a:r>
            <a:r>
              <a:rPr lang="en-GB" sz="4400" dirty="0">
                <a:effectLst>
                  <a:outerShdw blurRad="38100" dist="38100" dir="2700000" algn="ctr" rotWithShape="0">
                    <a:schemeClr val="tx1"/>
                  </a:outerShdw>
                </a:effectLst>
              </a:rPr>
              <a:t>"smelting" process that takes each of us into a new level of being transformed from "glory to glory</a:t>
            </a:r>
            <a:r>
              <a:rPr lang="en-GB" sz="4400" dirty="0" smtClean="0">
                <a:effectLst>
                  <a:outerShdw blurRad="38100" dist="38100" dir="2700000" algn="ctr" rotWithShape="0">
                    <a:schemeClr val="tx1"/>
                  </a:outerShdw>
                </a:effectLst>
              </a:rPr>
              <a:t>."</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184245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800" dirty="0" smtClean="0">
                <a:effectLst>
                  <a:outerShdw blurRad="38100" dist="38100" dir="2700000" algn="ctr" rotWithShape="0">
                    <a:schemeClr val="tx1"/>
                  </a:outerShdw>
                </a:effectLst>
              </a:rPr>
              <a:t>2 </a:t>
            </a:r>
            <a:r>
              <a:rPr lang="en-GB" sz="4800" dirty="0">
                <a:effectLst>
                  <a:outerShdw blurRad="38100" dist="38100" dir="2700000" algn="ctr" rotWithShape="0">
                    <a:schemeClr val="tx1"/>
                  </a:outerShdw>
                </a:effectLst>
              </a:rPr>
              <a:t>Corinthians 3:18 </a:t>
            </a:r>
            <a:r>
              <a:rPr lang="en-GB" sz="4800" dirty="0" smtClean="0">
                <a:effectLst>
                  <a:outerShdw blurRad="38100" dist="38100" dir="2700000" algn="ctr" rotWithShape="0">
                    <a:schemeClr val="tx1"/>
                  </a:outerShdw>
                </a:effectLst>
              </a:rPr>
              <a:t>But </a:t>
            </a:r>
            <a:r>
              <a:rPr lang="en-GB" sz="4800" dirty="0">
                <a:effectLst>
                  <a:outerShdw blurRad="38100" dist="38100" dir="2700000" algn="ctr" rotWithShape="0">
                    <a:schemeClr val="tx1"/>
                  </a:outerShdw>
                </a:effectLst>
              </a:rPr>
              <a:t>we all, with unveiled face, beholding as in a mirror the glory of the Lord, are being transformed into the same image from glory to glory, just as from the Lord, the Spirit</a:t>
            </a:r>
            <a:r>
              <a:rPr lang="en-GB" sz="4800" dirty="0" smtClean="0">
                <a:effectLst>
                  <a:outerShdw blurRad="38100" dist="38100" dir="2700000" algn="ctr" rotWithShape="0">
                    <a:schemeClr val="tx1"/>
                  </a:outerShdw>
                </a:effectLst>
              </a:rPr>
              <a:t>.</a:t>
            </a:r>
            <a:endParaRPr lang="en-GB" sz="48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1568736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0147" name="Rectangle 3"/>
          <p:cNvSpPr>
            <a:spLocks noGrp="1" noChangeArrowheads="1"/>
          </p:cNvSpPr>
          <p:nvPr>
            <p:ph type="title"/>
          </p:nvPr>
        </p:nvSpPr>
        <p:spPr>
          <a:xfrm>
            <a:off x="468313" y="0"/>
            <a:ext cx="8229600" cy="760413"/>
          </a:xfrm>
          <a:noFill/>
          <a:ln/>
        </p:spPr>
        <p:txBody>
          <a:bodyPr lIns="0" tIns="0" rIns="0" bIns="0">
            <a:normAutofit fontScale="90000"/>
          </a:bodyPr>
          <a:lstStyle/>
          <a:p>
            <a:r>
              <a:rPr lang="en-GB" dirty="0"/>
              <a:t>Deep Calls to Deep</a:t>
            </a:r>
            <a:endParaRPr lang="en-GB" dirty="0">
              <a:solidFill>
                <a:schemeClr val="accent2"/>
              </a:solidFill>
            </a:endParaRPr>
          </a:p>
        </p:txBody>
      </p:sp>
      <p:sp>
        <p:nvSpPr>
          <p:cNvPr id="390146" name="Rectangle 2"/>
          <p:cNvSpPr>
            <a:spLocks noGrp="1" noChangeArrowheads="1"/>
          </p:cNvSpPr>
          <p:nvPr>
            <p:ph idx="1"/>
          </p:nvPr>
        </p:nvSpPr>
        <p:spPr>
          <a:xfrm>
            <a:off x="0" y="765175"/>
            <a:ext cx="9144000" cy="6092825"/>
          </a:xfrm>
          <a:noFill/>
          <a:ln/>
        </p:spPr>
        <p:txBody>
          <a:bodyPr lIns="18000" tIns="0" rIns="18000" bIns="0">
            <a:normAutofit/>
          </a:bodyPr>
          <a:lstStyle/>
          <a:p>
            <a:r>
              <a:rPr lang="en-GB" dirty="0" err="1" smtClean="0"/>
              <a:t>Heb</a:t>
            </a:r>
            <a:r>
              <a:rPr lang="en-GB" dirty="0"/>
              <a:t> 1:7 And of the angels He says</a:t>
            </a:r>
            <a:r>
              <a:rPr lang="en-GB" dirty="0" smtClean="0"/>
              <a:t>, “</a:t>
            </a:r>
            <a:r>
              <a:rPr lang="en-GB" dirty="0"/>
              <a:t>Who makes His angels </a:t>
            </a:r>
            <a:r>
              <a:rPr lang="en-GB" dirty="0" smtClean="0">
                <a:solidFill>
                  <a:srgbClr val="FFFF00"/>
                </a:solidFill>
              </a:rPr>
              <a:t>winds</a:t>
            </a:r>
            <a:r>
              <a:rPr lang="en-GB" dirty="0" smtClean="0"/>
              <a:t>, And </a:t>
            </a:r>
            <a:r>
              <a:rPr lang="en-GB" dirty="0"/>
              <a:t>His </a:t>
            </a:r>
            <a:r>
              <a:rPr lang="en-GB" dirty="0">
                <a:solidFill>
                  <a:srgbClr val="FFFF00"/>
                </a:solidFill>
              </a:rPr>
              <a:t>ministers</a:t>
            </a:r>
            <a:r>
              <a:rPr lang="en-GB" dirty="0"/>
              <a:t> </a:t>
            </a:r>
            <a:r>
              <a:rPr lang="en-GB" dirty="0">
                <a:solidFill>
                  <a:srgbClr val="FFFF00"/>
                </a:solidFill>
              </a:rPr>
              <a:t>a flame of fire</a:t>
            </a:r>
            <a:r>
              <a:rPr lang="en-GB" dirty="0" smtClean="0"/>
              <a:t>.”</a:t>
            </a:r>
          </a:p>
          <a:p>
            <a:r>
              <a:rPr lang="en-GB" dirty="0" err="1" smtClean="0"/>
              <a:t>Heb</a:t>
            </a:r>
            <a:r>
              <a:rPr lang="en-GB" dirty="0"/>
              <a:t> 1:14 Are they not all ministering </a:t>
            </a:r>
            <a:r>
              <a:rPr lang="en-GB" dirty="0">
                <a:solidFill>
                  <a:srgbClr val="FFFF00"/>
                </a:solidFill>
              </a:rPr>
              <a:t>spirits</a:t>
            </a:r>
            <a:r>
              <a:rPr lang="en-GB" dirty="0"/>
              <a:t>, sent out to render service for the sake of those </a:t>
            </a:r>
            <a:r>
              <a:rPr lang="en-GB" dirty="0">
                <a:solidFill>
                  <a:srgbClr val="FFFF00"/>
                </a:solidFill>
              </a:rPr>
              <a:t>who will inherit salvation</a:t>
            </a:r>
            <a:r>
              <a:rPr lang="en-GB" dirty="0" smtClean="0">
                <a:solidFill>
                  <a:srgbClr val="FFFF00"/>
                </a:solidFill>
              </a:rPr>
              <a:t>?</a:t>
            </a:r>
          </a:p>
          <a:p>
            <a:r>
              <a:rPr lang="en-GB" dirty="0"/>
              <a:t>Psalm 91:11 For he will command his angels concerning you to guard you in all your ways</a:t>
            </a:r>
            <a:r>
              <a:rPr lang="en-GB" dirty="0" smtClean="0"/>
              <a:t>.</a:t>
            </a:r>
            <a:endParaRPr lang="en-GB" dirty="0"/>
          </a:p>
        </p:txBody>
      </p:sp>
    </p:spTree>
    <p:extLst>
      <p:ext uri="{BB962C8B-B14F-4D97-AF65-F5344CB8AC3E}">
        <p14:creationId xmlns:p14="http://schemas.microsoft.com/office/powerpoint/2010/main" val="17257193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01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01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01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6"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So </a:t>
            </a:r>
            <a:r>
              <a:rPr lang="en-GB" sz="4400" dirty="0">
                <a:effectLst>
                  <a:outerShdw blurRad="38100" dist="38100" dir="2700000" algn="ctr" rotWithShape="0">
                    <a:schemeClr val="tx1"/>
                  </a:outerShdw>
                </a:effectLst>
              </a:rPr>
              <a:t>all of us with removed veils (through the Blood of Jesus) can see and reflect the glory of the Lord. And the Lord – who is the Spirit – makes us more and more like him as we are continually being "transformed" (changed) into His glorious image.</a:t>
            </a:r>
          </a:p>
        </p:txBody>
      </p:sp>
    </p:spTree>
    <p:extLst>
      <p:ext uri="{BB962C8B-B14F-4D97-AF65-F5344CB8AC3E}">
        <p14:creationId xmlns:p14="http://schemas.microsoft.com/office/powerpoint/2010/main" val="12416525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a:effectLst>
                  <a:outerShdw blurRad="38100" dist="38100" dir="2700000" algn="ctr" rotWithShape="0">
                    <a:schemeClr val="tx1"/>
                  </a:outerShdw>
                </a:effectLst>
              </a:rPr>
              <a:t>The Lord wants the redeemed followers of Jesus to become mature in the "refiner's fire," so when we offer His love to those desperate for TRUE LOVE, they will see through our lives the image of our Abba Father as we become fully engaged in our assignments</a:t>
            </a:r>
            <a:r>
              <a:rPr lang="en-GB" sz="4400" dirty="0" smtClean="0">
                <a:effectLst>
                  <a:outerShdw blurRad="38100" dist="38100" dir="2700000" algn="ctr" rotWithShape="0">
                    <a:schemeClr val="tx1"/>
                  </a:outerShdw>
                </a:effectLst>
              </a:rPr>
              <a:t>.</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11373775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This </a:t>
            </a:r>
            <a:r>
              <a:rPr lang="en-GB" sz="4400" dirty="0">
                <a:effectLst>
                  <a:outerShdw blurRad="38100" dist="38100" dir="2700000" algn="ctr" rotWithShape="0">
                    <a:schemeClr val="tx1"/>
                  </a:outerShdw>
                </a:effectLst>
              </a:rPr>
              <a:t>is a different kind of transformation, one like never before in history. I can still hear that piercing breath of God's voice penetrating my being with these words</a:t>
            </a:r>
            <a:r>
              <a:rPr lang="en-GB" sz="4400" dirty="0" smtClean="0">
                <a:effectLst>
                  <a:outerShdw blurRad="38100" dist="38100" dir="2700000" algn="ctr" rotWithShape="0">
                    <a:schemeClr val="tx1"/>
                  </a:outerShdw>
                </a:effectLst>
              </a:rPr>
              <a:t>,</a:t>
            </a:r>
          </a:p>
          <a:p>
            <a:r>
              <a:rPr lang="en-GB" sz="4400" dirty="0" smtClean="0">
                <a:effectLst>
                  <a:outerShdw blurRad="38100" dist="38100" dir="2700000" algn="ctr" rotWithShape="0">
                    <a:schemeClr val="tx1"/>
                  </a:outerShdw>
                </a:effectLst>
              </a:rPr>
              <a:t>"</a:t>
            </a:r>
            <a:r>
              <a:rPr lang="en-GB" sz="4400" dirty="0">
                <a:effectLst>
                  <a:outerShdw blurRad="38100" dist="38100" dir="2700000" algn="ctr" rotWithShape="0">
                    <a:schemeClr val="tx1"/>
                  </a:outerShdw>
                </a:effectLst>
              </a:rPr>
              <a:t>As in the days of Esther, you, the Bride of Christ, were changed to be a transformer for 'such a time as this.'"</a:t>
            </a:r>
          </a:p>
        </p:txBody>
      </p:sp>
    </p:spTree>
    <p:extLst>
      <p:ext uri="{BB962C8B-B14F-4D97-AF65-F5344CB8AC3E}">
        <p14:creationId xmlns:p14="http://schemas.microsoft.com/office/powerpoint/2010/main" val="321006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85000" lnSpcReduction="10000"/>
          </a:bodyPr>
          <a:lstStyle/>
          <a:p>
            <a:r>
              <a:rPr lang="en-GB" sz="4400" dirty="0">
                <a:effectLst>
                  <a:outerShdw blurRad="38100" dist="38100" dir="2700000" algn="ctr" rotWithShape="0">
                    <a:schemeClr val="tx1"/>
                  </a:outerShdw>
                </a:effectLst>
              </a:rPr>
              <a:t>It's Transformation </a:t>
            </a:r>
            <a:r>
              <a:rPr lang="en-GB" sz="4400" dirty="0" smtClean="0">
                <a:effectLst>
                  <a:outerShdw blurRad="38100" dist="38100" dir="2700000" algn="ctr" rotWithShape="0">
                    <a:schemeClr val="tx1"/>
                  </a:outerShdw>
                </a:effectLst>
              </a:rPr>
              <a:t>Time</a:t>
            </a:r>
            <a:endParaRPr lang="en-GB" sz="4400" dirty="0">
              <a:effectLst>
                <a:outerShdw blurRad="38100" dist="38100" dir="2700000" algn="ctr" rotWithShape="0">
                  <a:schemeClr val="tx1"/>
                </a:outerShdw>
              </a:effectLst>
            </a:endParaRPr>
          </a:p>
          <a:p>
            <a:r>
              <a:rPr lang="en-GB" sz="4400" dirty="0">
                <a:effectLst>
                  <a:outerShdw blurRad="38100" dist="38100" dir="2700000" algn="ctr" rotWithShape="0">
                    <a:schemeClr val="tx1"/>
                  </a:outerShdw>
                </a:effectLst>
              </a:rPr>
              <a:t>The Lord sent the Angel of Transformation to awaken us from sleep, to give us the message of activation of our lives, to genuinely change (transform) us into the image of the heart of our Father for the entire world to desire Him.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As </a:t>
            </a:r>
            <a:r>
              <a:rPr lang="en-GB" sz="4400" dirty="0">
                <a:effectLst>
                  <a:outerShdw blurRad="38100" dist="38100" dir="2700000" algn="ctr" rotWithShape="0">
                    <a:schemeClr val="tx1"/>
                  </a:outerShdw>
                </a:effectLst>
              </a:rPr>
              <a:t>we adhere to our "processing" journey of becoming more like Jesus, then we offer Messiah Jesus to hurting people, demonstrating that Father's righteousness is ours through all Jesus already accomplished</a:t>
            </a:r>
            <a:r>
              <a:rPr lang="en-GB" sz="4400" dirty="0" smtClean="0">
                <a:effectLst>
                  <a:outerShdw blurRad="38100" dist="38100" dir="2700000" algn="ctr" rotWithShape="0">
                    <a:schemeClr val="tx1"/>
                  </a:outerShdw>
                </a:effectLst>
              </a:rPr>
              <a:t>.</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12505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a:bodyPr>
          <a:lstStyle/>
          <a:p>
            <a:r>
              <a:rPr lang="en-GB" sz="4400" dirty="0" smtClean="0">
                <a:effectLst>
                  <a:outerShdw blurRad="38100" dist="38100" dir="2700000" algn="ctr" rotWithShape="0">
                    <a:schemeClr val="tx1"/>
                  </a:outerShdw>
                </a:effectLst>
              </a:rPr>
              <a:t>We </a:t>
            </a:r>
            <a:r>
              <a:rPr lang="en-GB" sz="4400" dirty="0">
                <a:effectLst>
                  <a:outerShdw blurRad="38100" dist="38100" dir="2700000" algn="ctr" rotWithShape="0">
                    <a:schemeClr val="tx1"/>
                  </a:outerShdw>
                </a:effectLst>
              </a:rPr>
              <a:t>have a perfect love letter from Heaven through Jesus given to us because of the ultimate price He paid for our transformation.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In </a:t>
            </a:r>
            <a:r>
              <a:rPr lang="en-GB" sz="4400" dirty="0">
                <a:effectLst>
                  <a:outerShdw blurRad="38100" dist="38100" dir="2700000" algn="ctr" rotWithShape="0">
                    <a:schemeClr val="tx1"/>
                  </a:outerShdw>
                </a:effectLst>
              </a:rPr>
              <a:t>this love letter is the WIND of the anointing of the Father, now blowing a fresh message of His heart of holy FIRE</a:t>
            </a:r>
            <a:r>
              <a:rPr lang="en-GB" sz="4400" dirty="0" smtClean="0">
                <a:effectLst>
                  <a:outerShdw blurRad="38100" dist="38100" dir="2700000" algn="ctr" rotWithShape="0">
                    <a:schemeClr val="tx1"/>
                  </a:outerShdw>
                </a:effectLst>
              </a:rPr>
              <a:t>.</a:t>
            </a:r>
            <a:endParaRPr lang="en-GB" sz="4400" dirty="0">
              <a:effectLst>
                <a:outerShdw blurRad="38100" dist="38100" dir="2700000" algn="ctr" rotWithShape="0">
                  <a:schemeClr val="tx1"/>
                </a:outerShdw>
              </a:effectLst>
            </a:endParaRPr>
          </a:p>
        </p:txBody>
      </p:sp>
    </p:spTree>
    <p:extLst>
      <p:ext uri="{BB962C8B-B14F-4D97-AF65-F5344CB8AC3E}">
        <p14:creationId xmlns:p14="http://schemas.microsoft.com/office/powerpoint/2010/main" val="215469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908720"/>
            <a:ext cx="9144000" cy="5949280"/>
          </a:xfrm>
          <a:effectLst/>
        </p:spPr>
        <p:txBody>
          <a:bodyPr lIns="0" tIns="0" rIns="0" bIns="0">
            <a:normAutofit fontScale="92500" lnSpcReduction="10000"/>
          </a:bodyPr>
          <a:lstStyle/>
          <a:p>
            <a:r>
              <a:rPr lang="en-GB" sz="4400" dirty="0" smtClean="0">
                <a:effectLst>
                  <a:outerShdw blurRad="38100" dist="38100" dir="2700000" algn="ctr" rotWithShape="0">
                    <a:schemeClr val="tx1"/>
                  </a:outerShdw>
                </a:effectLst>
              </a:rPr>
              <a:t>The </a:t>
            </a:r>
            <a:r>
              <a:rPr lang="en-GB" sz="4400" dirty="0">
                <a:effectLst>
                  <a:outerShdw blurRad="38100" dist="38100" dir="2700000" algn="ctr" rotWithShape="0">
                    <a:schemeClr val="tx1"/>
                  </a:outerShdw>
                </a:effectLst>
              </a:rPr>
              <a:t>SHAKING by God's Word is from His heart to ours so we become transformed into His image and begin to be the true messengers of the ministry of </a:t>
            </a:r>
            <a:r>
              <a:rPr lang="en-GB" sz="4400" dirty="0" smtClean="0">
                <a:effectLst>
                  <a:outerShdw blurRad="38100" dist="38100" dir="2700000" algn="ctr" rotWithShape="0">
                    <a:schemeClr val="tx1"/>
                  </a:outerShdw>
                </a:effectLst>
              </a:rPr>
              <a:t>reconciliation</a:t>
            </a:r>
            <a:r>
              <a:rPr lang="en-GB" sz="4400" dirty="0">
                <a:effectLst>
                  <a:outerShdw blurRad="38100" dist="38100" dir="2700000" algn="ctr" rotWithShape="0">
                    <a:schemeClr val="tx1"/>
                  </a:outerShdw>
                </a:effectLst>
              </a:rPr>
              <a:t>! </a:t>
            </a:r>
            <a:endParaRPr lang="en-GB" sz="4400" dirty="0" smtClean="0">
              <a:effectLst>
                <a:outerShdw blurRad="38100" dist="38100" dir="2700000" algn="ctr" rotWithShape="0">
                  <a:schemeClr val="tx1"/>
                </a:outerShdw>
              </a:effectLst>
            </a:endParaRPr>
          </a:p>
          <a:p>
            <a:r>
              <a:rPr lang="en-GB" sz="4400" dirty="0" smtClean="0">
                <a:effectLst>
                  <a:outerShdw blurRad="38100" dist="38100" dir="2700000" algn="ctr" rotWithShape="0">
                    <a:schemeClr val="tx1"/>
                  </a:outerShdw>
                </a:effectLst>
              </a:rPr>
              <a:t>Today </a:t>
            </a:r>
            <a:r>
              <a:rPr lang="en-GB" sz="4400" dirty="0">
                <a:effectLst>
                  <a:outerShdw blurRad="38100" dist="38100" dir="2700000" algn="ctr" rotWithShape="0">
                    <a:schemeClr val="tx1"/>
                  </a:outerShdw>
                </a:effectLst>
              </a:rPr>
              <a:t>is the transforming "Day of Salvation!" It is our time to be transformed and let God use us to transform our family, the nation, and the world. It is TRANSFORMATION time!</a:t>
            </a:r>
          </a:p>
        </p:txBody>
      </p:sp>
    </p:spTree>
    <p:extLst>
      <p:ext uri="{BB962C8B-B14F-4D97-AF65-F5344CB8AC3E}">
        <p14:creationId xmlns:p14="http://schemas.microsoft.com/office/powerpoint/2010/main" val="75022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Deep Calls to Deep</a:t>
            </a:r>
          </a:p>
        </p:txBody>
      </p:sp>
      <p:sp>
        <p:nvSpPr>
          <p:cNvPr id="3" name="Content Placeholder 2"/>
          <p:cNvSpPr>
            <a:spLocks noGrp="1"/>
          </p:cNvSpPr>
          <p:nvPr>
            <p:ph idx="1"/>
          </p:nvPr>
        </p:nvSpPr>
        <p:spPr>
          <a:xfrm>
            <a:off x="0" y="1052736"/>
            <a:ext cx="9144000" cy="5805264"/>
          </a:xfrm>
        </p:spPr>
        <p:txBody>
          <a:bodyPr>
            <a:normAutofit/>
          </a:bodyPr>
          <a:lstStyle/>
          <a:p>
            <a:r>
              <a:rPr lang="en-GB" sz="4800" dirty="0" smtClean="0"/>
              <a:t>4 angels manifesting here</a:t>
            </a:r>
          </a:p>
          <a:p>
            <a:r>
              <a:rPr lang="en-GB" sz="4800" dirty="0" smtClean="0"/>
              <a:t>Transformation</a:t>
            </a:r>
          </a:p>
          <a:p>
            <a:r>
              <a:rPr lang="en-GB" sz="4800" dirty="0" smtClean="0"/>
              <a:t>Winds of change</a:t>
            </a:r>
          </a:p>
          <a:p>
            <a:r>
              <a:rPr lang="en-GB" sz="4800" dirty="0" smtClean="0"/>
              <a:t>Refining Fire</a:t>
            </a:r>
          </a:p>
          <a:p>
            <a:r>
              <a:rPr lang="en-GB" sz="4800" dirty="0" smtClean="0"/>
              <a:t>Sound of many waters </a:t>
            </a:r>
            <a:endParaRPr lang="en-GB" sz="4800" dirty="0"/>
          </a:p>
        </p:txBody>
      </p:sp>
    </p:spTree>
    <p:extLst>
      <p:ext uri="{BB962C8B-B14F-4D97-AF65-F5344CB8AC3E}">
        <p14:creationId xmlns:p14="http://schemas.microsoft.com/office/powerpoint/2010/main" val="3875056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Deep Calls to Deep</a:t>
            </a:r>
          </a:p>
        </p:txBody>
      </p:sp>
      <p:sp>
        <p:nvSpPr>
          <p:cNvPr id="3" name="Content Placeholder 2"/>
          <p:cNvSpPr>
            <a:spLocks noGrp="1"/>
          </p:cNvSpPr>
          <p:nvPr>
            <p:ph idx="1"/>
          </p:nvPr>
        </p:nvSpPr>
        <p:spPr>
          <a:xfrm>
            <a:off x="0" y="1052736"/>
            <a:ext cx="9144000" cy="5805264"/>
          </a:xfrm>
        </p:spPr>
        <p:txBody>
          <a:bodyPr>
            <a:normAutofit/>
          </a:bodyPr>
          <a:lstStyle/>
          <a:p>
            <a:r>
              <a:rPr lang="en-GB" sz="4800" dirty="0" smtClean="0"/>
              <a:t>Engage these angels as God is going to minister to you through them</a:t>
            </a:r>
          </a:p>
          <a:p>
            <a:r>
              <a:rPr lang="en-GB" sz="4800" dirty="0" smtClean="0"/>
              <a:t>Do you want change in your life?</a:t>
            </a:r>
          </a:p>
          <a:p>
            <a:r>
              <a:rPr lang="en-GB" sz="4800" dirty="0" smtClean="0"/>
              <a:t>What change do you want?</a:t>
            </a:r>
          </a:p>
          <a:p>
            <a:r>
              <a:rPr lang="en-GB" sz="4800" dirty="0" smtClean="0"/>
              <a:t>Is that desire born out of the will and purpose of God?</a:t>
            </a:r>
          </a:p>
        </p:txBody>
      </p:sp>
    </p:spTree>
    <p:extLst>
      <p:ext uri="{BB962C8B-B14F-4D97-AF65-F5344CB8AC3E}">
        <p14:creationId xmlns:p14="http://schemas.microsoft.com/office/powerpoint/2010/main" val="57750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1052736"/>
            <a:ext cx="9144000" cy="5805264"/>
          </a:xfrm>
        </p:spPr>
        <p:txBody>
          <a:bodyPr>
            <a:noAutofit/>
          </a:bodyPr>
          <a:lstStyle/>
          <a:p>
            <a:pPr>
              <a:spcBef>
                <a:spcPts val="600"/>
              </a:spcBef>
            </a:pPr>
            <a:r>
              <a:rPr lang="en-GB" sz="4400" dirty="0" smtClean="0"/>
              <a:t>Transformation</a:t>
            </a:r>
          </a:p>
          <a:p>
            <a:pPr>
              <a:spcBef>
                <a:spcPts val="600"/>
              </a:spcBef>
            </a:pPr>
            <a:r>
              <a:rPr lang="en-GB" sz="4400" dirty="0" smtClean="0"/>
              <a:t>Do you want to be transformed into the image of Jesus?</a:t>
            </a:r>
          </a:p>
          <a:p>
            <a:pPr>
              <a:spcBef>
                <a:spcPts val="600"/>
              </a:spcBef>
            </a:pPr>
            <a:r>
              <a:rPr lang="en-GB" sz="4400" dirty="0"/>
              <a:t>Do </a:t>
            </a:r>
            <a:r>
              <a:rPr lang="en-GB" sz="4400" dirty="0" smtClean="0"/>
              <a:t>you </a:t>
            </a:r>
            <a:r>
              <a:rPr lang="en-GB" sz="4400" dirty="0"/>
              <a:t>want your </a:t>
            </a:r>
            <a:r>
              <a:rPr lang="en-GB" sz="4400" dirty="0" smtClean="0"/>
              <a:t>behaviour changed?</a:t>
            </a:r>
            <a:endParaRPr lang="en-GB" sz="4400" dirty="0"/>
          </a:p>
          <a:p>
            <a:pPr>
              <a:spcBef>
                <a:spcPts val="600"/>
              </a:spcBef>
            </a:pPr>
            <a:r>
              <a:rPr lang="en-GB" sz="4400" dirty="0"/>
              <a:t>Do </a:t>
            </a:r>
            <a:r>
              <a:rPr lang="en-GB" sz="4400" dirty="0" smtClean="0"/>
              <a:t>you want  </a:t>
            </a:r>
            <a:r>
              <a:rPr lang="en-GB" sz="4400" dirty="0"/>
              <a:t>your </a:t>
            </a:r>
            <a:r>
              <a:rPr lang="en-GB" sz="4400" dirty="0" smtClean="0"/>
              <a:t>thinking changed?</a:t>
            </a:r>
          </a:p>
          <a:p>
            <a:pPr>
              <a:spcBef>
                <a:spcPts val="600"/>
              </a:spcBef>
            </a:pPr>
            <a:r>
              <a:rPr lang="en-GB" sz="4400" dirty="0" smtClean="0"/>
              <a:t>Do you want to be transfigured to shine with Glory?</a:t>
            </a:r>
          </a:p>
        </p:txBody>
      </p:sp>
    </p:spTree>
    <p:extLst>
      <p:ext uri="{BB962C8B-B14F-4D97-AF65-F5344CB8AC3E}">
        <p14:creationId xmlns:p14="http://schemas.microsoft.com/office/powerpoint/2010/main" val="213450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Deep Calls to Deep</a:t>
            </a:r>
          </a:p>
        </p:txBody>
      </p:sp>
      <p:sp>
        <p:nvSpPr>
          <p:cNvPr id="3" name="Content Placeholder 2"/>
          <p:cNvSpPr>
            <a:spLocks noGrp="1"/>
          </p:cNvSpPr>
          <p:nvPr>
            <p:ph idx="1"/>
          </p:nvPr>
        </p:nvSpPr>
        <p:spPr>
          <a:xfrm>
            <a:off x="0" y="980728"/>
            <a:ext cx="9144000" cy="5877272"/>
          </a:xfrm>
        </p:spPr>
        <p:txBody>
          <a:bodyPr>
            <a:normAutofit/>
          </a:bodyPr>
          <a:lstStyle/>
          <a:p>
            <a:r>
              <a:rPr lang="en-GB" dirty="0" smtClean="0"/>
              <a:t>Winds of change</a:t>
            </a:r>
          </a:p>
          <a:p>
            <a:r>
              <a:rPr lang="en-GB" dirty="0"/>
              <a:t>Do you want a new season in your life?</a:t>
            </a:r>
          </a:p>
          <a:p>
            <a:r>
              <a:rPr lang="en-GB" dirty="0"/>
              <a:t>Do you want a new season of blessing joy peace?</a:t>
            </a:r>
          </a:p>
          <a:p>
            <a:r>
              <a:rPr lang="en-GB" dirty="0" smtClean="0"/>
              <a:t>Do you want the authority and power to change and transform your circumstances</a:t>
            </a:r>
          </a:p>
          <a:p>
            <a:r>
              <a:rPr lang="en-GB" dirty="0" smtClean="0"/>
              <a:t>Do </a:t>
            </a:r>
            <a:r>
              <a:rPr lang="en-GB" dirty="0"/>
              <a:t>you want to become a living being?</a:t>
            </a:r>
          </a:p>
          <a:p>
            <a:r>
              <a:rPr lang="en-GB" dirty="0"/>
              <a:t>Do you want to become a spirit being? </a:t>
            </a:r>
          </a:p>
          <a:p>
            <a:endParaRPr lang="en-GB" dirty="0" smtClean="0"/>
          </a:p>
        </p:txBody>
      </p:sp>
    </p:spTree>
    <p:extLst>
      <p:ext uri="{BB962C8B-B14F-4D97-AF65-F5344CB8AC3E}">
        <p14:creationId xmlns:p14="http://schemas.microsoft.com/office/powerpoint/2010/main" val="365065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0147" name="Rectangle 3"/>
          <p:cNvSpPr>
            <a:spLocks noGrp="1" noChangeArrowheads="1"/>
          </p:cNvSpPr>
          <p:nvPr>
            <p:ph type="title"/>
          </p:nvPr>
        </p:nvSpPr>
        <p:spPr>
          <a:xfrm>
            <a:off x="468313" y="0"/>
            <a:ext cx="8229600" cy="760413"/>
          </a:xfrm>
          <a:noFill/>
          <a:ln/>
        </p:spPr>
        <p:txBody>
          <a:bodyPr lIns="0" tIns="0" rIns="0" bIns="0">
            <a:normAutofit fontScale="90000"/>
          </a:bodyPr>
          <a:lstStyle/>
          <a:p>
            <a:r>
              <a:rPr lang="en-GB" dirty="0"/>
              <a:t>Deep Calls to Deep</a:t>
            </a:r>
            <a:endParaRPr lang="en-GB" dirty="0">
              <a:solidFill>
                <a:schemeClr val="accent2"/>
              </a:solidFill>
            </a:endParaRPr>
          </a:p>
        </p:txBody>
      </p:sp>
      <p:sp>
        <p:nvSpPr>
          <p:cNvPr id="390146" name="Rectangle 2"/>
          <p:cNvSpPr>
            <a:spLocks noGrp="1" noChangeArrowheads="1"/>
          </p:cNvSpPr>
          <p:nvPr>
            <p:ph idx="1"/>
          </p:nvPr>
        </p:nvSpPr>
        <p:spPr>
          <a:xfrm>
            <a:off x="0" y="765175"/>
            <a:ext cx="9144000" cy="6092825"/>
          </a:xfrm>
          <a:noFill/>
          <a:ln/>
        </p:spPr>
        <p:txBody>
          <a:bodyPr lIns="18000" tIns="0" rIns="18000" bIns="0">
            <a:normAutofit lnSpcReduction="10000"/>
          </a:bodyPr>
          <a:lstStyle/>
          <a:p>
            <a:r>
              <a:rPr lang="en-GB" dirty="0" smtClean="0"/>
              <a:t>Guardian angels, arch angel, seraphim, cherubim, living creatures, 7 spirits of God, dominions, virtues, powers, authorities, principalities or rulers</a:t>
            </a:r>
          </a:p>
          <a:p>
            <a:r>
              <a:rPr lang="en-GB" dirty="0" smtClean="0"/>
              <a:t>10 angelic classes of spiritual beings</a:t>
            </a:r>
          </a:p>
          <a:p>
            <a:r>
              <a:rPr lang="en-GB" dirty="0" err="1" smtClean="0"/>
              <a:t>Chayoth</a:t>
            </a:r>
            <a:r>
              <a:rPr lang="en-GB" dirty="0" smtClean="0"/>
              <a:t>, </a:t>
            </a:r>
            <a:r>
              <a:rPr lang="en-GB" dirty="0" err="1" smtClean="0"/>
              <a:t>Ofanim</a:t>
            </a:r>
            <a:r>
              <a:rPr lang="en-GB" dirty="0" smtClean="0"/>
              <a:t>, </a:t>
            </a:r>
            <a:r>
              <a:rPr lang="en-GB" dirty="0" err="1" smtClean="0"/>
              <a:t>Erelim</a:t>
            </a:r>
            <a:r>
              <a:rPr lang="en-GB" dirty="0" smtClean="0"/>
              <a:t>, </a:t>
            </a:r>
            <a:r>
              <a:rPr lang="en-GB" dirty="0" err="1" smtClean="0"/>
              <a:t>Chasmalim</a:t>
            </a:r>
            <a:r>
              <a:rPr lang="en-GB" dirty="0" smtClean="0"/>
              <a:t>, Seraphim, </a:t>
            </a:r>
            <a:r>
              <a:rPr lang="en-GB" dirty="0" err="1" smtClean="0"/>
              <a:t>Malachim</a:t>
            </a:r>
            <a:r>
              <a:rPr lang="en-GB" dirty="0" smtClean="0"/>
              <a:t>, Elohim, B’nai- Elohim, Cherubim, Ishim</a:t>
            </a:r>
          </a:p>
          <a:p>
            <a:r>
              <a:rPr lang="en-GB" dirty="0" smtClean="0"/>
              <a:t>Many other names in relation to their tasks e.g. watchers, hunter</a:t>
            </a:r>
          </a:p>
        </p:txBody>
      </p:sp>
    </p:spTree>
    <p:extLst>
      <p:ext uri="{BB962C8B-B14F-4D97-AF65-F5344CB8AC3E}">
        <p14:creationId xmlns:p14="http://schemas.microsoft.com/office/powerpoint/2010/main" val="1755652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014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014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014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01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6"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87" y="58011"/>
            <a:ext cx="8784976" cy="922717"/>
          </a:xfrm>
        </p:spPr>
        <p:txBody>
          <a:bodyPr>
            <a:normAutofit/>
          </a:bodyPr>
          <a:lstStyle/>
          <a:p>
            <a:r>
              <a:rPr lang="en-GB" dirty="0"/>
              <a:t>Deep Calls to Deep</a:t>
            </a:r>
          </a:p>
        </p:txBody>
      </p:sp>
      <p:sp>
        <p:nvSpPr>
          <p:cNvPr id="3" name="Content Placeholder 2"/>
          <p:cNvSpPr>
            <a:spLocks noGrp="1"/>
          </p:cNvSpPr>
          <p:nvPr>
            <p:ph idx="1"/>
          </p:nvPr>
        </p:nvSpPr>
        <p:spPr>
          <a:xfrm>
            <a:off x="0" y="1052736"/>
            <a:ext cx="9144000" cy="5805264"/>
          </a:xfrm>
        </p:spPr>
        <p:txBody>
          <a:bodyPr/>
          <a:lstStyle/>
          <a:p>
            <a:r>
              <a:rPr lang="en-GB" dirty="0" smtClean="0"/>
              <a:t>Refining Fire</a:t>
            </a:r>
          </a:p>
          <a:p>
            <a:r>
              <a:rPr lang="en-GB" dirty="0" smtClean="0"/>
              <a:t>Do you want greater passion for God your life and destiny?</a:t>
            </a:r>
          </a:p>
          <a:p>
            <a:r>
              <a:rPr lang="en-GB" dirty="0"/>
              <a:t>Do you want to see God?</a:t>
            </a:r>
          </a:p>
          <a:p>
            <a:r>
              <a:rPr lang="en-GB" dirty="0" smtClean="0"/>
              <a:t>Do you want your life to be purified and refined?</a:t>
            </a:r>
          </a:p>
          <a:p>
            <a:r>
              <a:rPr lang="en-GB" dirty="0" smtClean="0"/>
              <a:t>Do you want all the chains restricting you destroyed?</a:t>
            </a:r>
          </a:p>
          <a:p>
            <a:endParaRPr lang="en-GB" dirty="0" smtClean="0"/>
          </a:p>
          <a:p>
            <a:endParaRPr lang="en-GB" dirty="0"/>
          </a:p>
        </p:txBody>
      </p:sp>
    </p:spTree>
    <p:extLst>
      <p:ext uri="{BB962C8B-B14F-4D97-AF65-F5344CB8AC3E}">
        <p14:creationId xmlns:p14="http://schemas.microsoft.com/office/powerpoint/2010/main" val="20834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1052736"/>
            <a:ext cx="9144000" cy="5805264"/>
          </a:xfrm>
        </p:spPr>
        <p:txBody>
          <a:bodyPr>
            <a:normAutofit lnSpcReduction="10000"/>
          </a:bodyPr>
          <a:lstStyle/>
          <a:p>
            <a:r>
              <a:rPr lang="en-GB" dirty="0" smtClean="0"/>
              <a:t>Sound of many waters</a:t>
            </a:r>
          </a:p>
          <a:p>
            <a:r>
              <a:rPr lang="en-GB" dirty="0" smtClean="0"/>
              <a:t>Do </a:t>
            </a:r>
            <a:r>
              <a:rPr lang="en-GB" dirty="0"/>
              <a:t>you want everything that is not of God’s kingdom shaken from your life?</a:t>
            </a:r>
          </a:p>
          <a:p>
            <a:r>
              <a:rPr lang="en-GB" dirty="0" smtClean="0"/>
              <a:t>Do you want to resonate with the will of God?</a:t>
            </a:r>
          </a:p>
          <a:p>
            <a:r>
              <a:rPr lang="en-GB" dirty="0" smtClean="0"/>
              <a:t>Do you want your body aligned with the frequency of heaven?</a:t>
            </a:r>
          </a:p>
          <a:p>
            <a:r>
              <a:rPr lang="en-GB" dirty="0" smtClean="0"/>
              <a:t>Do you want health and wholeness?</a:t>
            </a:r>
          </a:p>
          <a:p>
            <a:r>
              <a:rPr lang="en-GB" dirty="0" smtClean="0"/>
              <a:t>Do you want your DNA transformed?</a:t>
            </a:r>
          </a:p>
          <a:p>
            <a:endParaRPr lang="en-GB" dirty="0"/>
          </a:p>
        </p:txBody>
      </p:sp>
    </p:spTree>
    <p:extLst>
      <p:ext uri="{BB962C8B-B14F-4D97-AF65-F5344CB8AC3E}">
        <p14:creationId xmlns:p14="http://schemas.microsoft.com/office/powerpoint/2010/main" val="119280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0500" b="9409"/>
          <a:stretch/>
        </p:blipFill>
        <p:spPr bwMode="auto">
          <a:xfrm>
            <a:off x="-15003" y="0"/>
            <a:ext cx="9326907"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103198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786"/>
            <a:ext cx="8784976" cy="706693"/>
          </a:xfrm>
        </p:spPr>
        <p:txBody>
          <a:bodyPr>
            <a:normAutofit fontScale="90000"/>
          </a:bodyPr>
          <a:lstStyle/>
          <a:p>
            <a:r>
              <a:rPr lang="en-GB" dirty="0"/>
              <a:t>Deep Calls to Deep</a:t>
            </a:r>
          </a:p>
        </p:txBody>
      </p:sp>
      <p:sp>
        <p:nvSpPr>
          <p:cNvPr id="3" name="Content Placeholder 2"/>
          <p:cNvSpPr>
            <a:spLocks noGrp="1"/>
          </p:cNvSpPr>
          <p:nvPr>
            <p:ph idx="1"/>
          </p:nvPr>
        </p:nvSpPr>
        <p:spPr>
          <a:xfrm>
            <a:off x="0" y="908720"/>
            <a:ext cx="9144000" cy="5949280"/>
          </a:xfrm>
        </p:spPr>
        <p:txBody>
          <a:bodyPr>
            <a:normAutofit/>
          </a:bodyPr>
          <a:lstStyle/>
          <a:p>
            <a:r>
              <a:rPr lang="en-GB" sz="4800" dirty="0"/>
              <a:t>Open the eyes of your spirit</a:t>
            </a:r>
          </a:p>
          <a:p>
            <a:r>
              <a:rPr lang="en-GB" sz="4800" dirty="0" smtClean="0"/>
              <a:t>Engage unseen realm in the atmosphere of the room</a:t>
            </a:r>
          </a:p>
          <a:p>
            <a:r>
              <a:rPr lang="en-GB" sz="4800" dirty="0" smtClean="0"/>
              <a:t>Pictures</a:t>
            </a:r>
            <a:r>
              <a:rPr lang="en-GB" sz="4800" dirty="0"/>
              <a:t>, visions, thoughts, impressions, feelings in your mind</a:t>
            </a:r>
          </a:p>
          <a:p>
            <a:r>
              <a:rPr lang="en-GB" sz="4800" dirty="0" smtClean="0"/>
              <a:t>By faith engage one of the 4 angels</a:t>
            </a:r>
          </a:p>
        </p:txBody>
      </p:sp>
      <p:pic>
        <p:nvPicPr>
          <p:cNvPr id="4" name="04 Track 4.mp3">
            <a:hlinkClick r:id="" action="ppaction://media"/>
          </p:cNvPr>
          <p:cNvPicPr>
            <a:picLocks noChangeAspect="1"/>
          </p:cNvPicPr>
          <p:nvPr>
            <a:audioFile r:link="rId2"/>
            <p:extLst>
              <p:ext uri="{DAA4B4D4-6D71-4841-9C94-3DE7FCFB9230}">
                <p14:media xmlns:p14="http://schemas.microsoft.com/office/powerpoint/2010/main" r:embed="rId1">
                  <p14:fade out="1250"/>
                </p14:media>
              </p:ext>
            </p:extLst>
          </p:nvPr>
        </p:nvPicPr>
        <p:blipFill>
          <a:blip r:embed="rId4"/>
          <a:stretch>
            <a:fillRect/>
          </a:stretch>
        </p:blipFill>
        <p:spPr>
          <a:xfrm>
            <a:off x="7382974" y="5836500"/>
            <a:ext cx="609600" cy="609600"/>
          </a:xfrm>
          <a:prstGeom prst="rect">
            <a:avLst/>
          </a:prstGeom>
        </p:spPr>
      </p:pic>
    </p:spTree>
    <p:extLst>
      <p:ext uri="{BB962C8B-B14F-4D97-AF65-F5344CB8AC3E}">
        <p14:creationId xmlns:p14="http://schemas.microsoft.com/office/powerpoint/2010/main" val="304007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283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1052736"/>
            <a:ext cx="9144000" cy="5805264"/>
          </a:xfrm>
        </p:spPr>
        <p:txBody>
          <a:bodyPr>
            <a:normAutofit/>
          </a:bodyPr>
          <a:lstStyle/>
          <a:p>
            <a:r>
              <a:rPr lang="en-GB" sz="4800" dirty="0" smtClean="0"/>
              <a:t>Transformation – open your heart to the revelation of truth that will renew your minds and change your lives</a:t>
            </a:r>
          </a:p>
          <a:p>
            <a:r>
              <a:rPr lang="en-GB" sz="4800" dirty="0" smtClean="0"/>
              <a:t>Winds of change – open your heart let the breath of life fill you</a:t>
            </a:r>
          </a:p>
        </p:txBody>
      </p:sp>
    </p:spTree>
    <p:extLst>
      <p:ext uri="{BB962C8B-B14F-4D97-AF65-F5344CB8AC3E}">
        <p14:creationId xmlns:p14="http://schemas.microsoft.com/office/powerpoint/2010/main" val="138988845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p:txBody>
          <a:bodyPr>
            <a:normAutofit/>
          </a:bodyPr>
          <a:lstStyle/>
          <a:p>
            <a:r>
              <a:rPr lang="en-GB" sz="4800" dirty="0" smtClean="0"/>
              <a:t>Refiners fire – open your heart for passion, purification, destroying of chains</a:t>
            </a:r>
          </a:p>
          <a:p>
            <a:r>
              <a:rPr lang="en-GB" sz="4800" dirty="0" smtClean="0"/>
              <a:t>Sound of many waters - open your heart to the vibrating frequency of God’s voice to resonate eternal destiny in you</a:t>
            </a:r>
            <a:endParaRPr lang="en-GB" sz="4800" dirty="0"/>
          </a:p>
        </p:txBody>
      </p:sp>
    </p:spTree>
    <p:extLst>
      <p:ext uri="{BB962C8B-B14F-4D97-AF65-F5344CB8AC3E}">
        <p14:creationId xmlns:p14="http://schemas.microsoft.com/office/powerpoint/2010/main" val="209289581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Deep Calls to Deep</a:t>
            </a:r>
          </a:p>
        </p:txBody>
      </p:sp>
      <p:sp>
        <p:nvSpPr>
          <p:cNvPr id="3" name="Content Placeholder 2"/>
          <p:cNvSpPr>
            <a:spLocks noGrp="1"/>
          </p:cNvSpPr>
          <p:nvPr>
            <p:ph idx="1"/>
          </p:nvPr>
        </p:nvSpPr>
        <p:spPr>
          <a:xfrm>
            <a:off x="0" y="1052736"/>
            <a:ext cx="9144000" cy="5805264"/>
          </a:xfrm>
        </p:spPr>
        <p:txBody>
          <a:bodyPr>
            <a:normAutofit/>
          </a:bodyPr>
          <a:lstStyle/>
          <a:p>
            <a:r>
              <a:rPr lang="en-GB" dirty="0" smtClean="0"/>
              <a:t>They are blowing their trumpets heralding a new season for your life</a:t>
            </a:r>
          </a:p>
          <a:p>
            <a:r>
              <a:rPr lang="en-GB" dirty="0" smtClean="0"/>
              <a:t>Let the sound of their trumpets resonate over you  bringing you into a new alignment with heaven and your eternal destiny</a:t>
            </a:r>
          </a:p>
          <a:p>
            <a:r>
              <a:rPr lang="en-GB" dirty="0" smtClean="0"/>
              <a:t>Let the frequency of the sound vibrate in every atom of your being transforming you</a:t>
            </a:r>
            <a:endParaRPr lang="en-GB" dirty="0"/>
          </a:p>
        </p:txBody>
      </p:sp>
    </p:spTree>
    <p:extLst>
      <p:ext uri="{BB962C8B-B14F-4D97-AF65-F5344CB8AC3E}">
        <p14:creationId xmlns:p14="http://schemas.microsoft.com/office/powerpoint/2010/main" val="32980213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0500" b="9409"/>
          <a:stretch/>
        </p:blipFill>
        <p:spPr bwMode="auto">
          <a:xfrm>
            <a:off x="-15003" y="0"/>
            <a:ext cx="9326907" cy="6957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52507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786"/>
            <a:ext cx="8784976" cy="706693"/>
          </a:xfrm>
        </p:spPr>
        <p:txBody>
          <a:bodyPr>
            <a:normAutofit fontScale="90000"/>
          </a:bodyPr>
          <a:lstStyle/>
          <a:p>
            <a:r>
              <a:rPr lang="en-GB" dirty="0"/>
              <a:t>Deep Calls to Deep</a:t>
            </a:r>
          </a:p>
        </p:txBody>
      </p:sp>
      <p:sp>
        <p:nvSpPr>
          <p:cNvPr id="3" name="Content Placeholder 2"/>
          <p:cNvSpPr>
            <a:spLocks noGrp="1"/>
          </p:cNvSpPr>
          <p:nvPr>
            <p:ph idx="1"/>
          </p:nvPr>
        </p:nvSpPr>
        <p:spPr>
          <a:xfrm>
            <a:off x="0" y="908720"/>
            <a:ext cx="9144000" cy="5949280"/>
          </a:xfrm>
        </p:spPr>
        <p:txBody>
          <a:bodyPr>
            <a:normAutofit fontScale="85000" lnSpcReduction="10000"/>
          </a:bodyPr>
          <a:lstStyle/>
          <a:p>
            <a:r>
              <a:rPr lang="en-GB" sz="4800" dirty="0" smtClean="0"/>
              <a:t>Close your physical eyes relax</a:t>
            </a:r>
          </a:p>
          <a:p>
            <a:r>
              <a:rPr lang="en-GB" sz="4800" dirty="0"/>
              <a:t>Fix your </a:t>
            </a:r>
            <a:r>
              <a:rPr lang="en-GB" sz="4800" dirty="0" smtClean="0"/>
              <a:t>mind &amp; thoughts </a:t>
            </a:r>
            <a:r>
              <a:rPr lang="en-GB" sz="4800" dirty="0"/>
              <a:t>on the unseen </a:t>
            </a:r>
            <a:r>
              <a:rPr lang="en-GB" sz="4800" dirty="0" smtClean="0"/>
              <a:t>realms</a:t>
            </a:r>
          </a:p>
          <a:p>
            <a:r>
              <a:rPr lang="en-GB" sz="4800" dirty="0" smtClean="0"/>
              <a:t>See your spirit flowing through your gateways releasing a wave into the room</a:t>
            </a:r>
          </a:p>
          <a:p>
            <a:r>
              <a:rPr lang="en-GB" sz="4800" dirty="0"/>
              <a:t>Open the eyes of your heart – engage your imagination screen</a:t>
            </a:r>
          </a:p>
          <a:p>
            <a:r>
              <a:rPr lang="en-GB" sz="4800" dirty="0" smtClean="0"/>
              <a:t>Now sense your guardian angels behind you let your spirit describe them </a:t>
            </a:r>
            <a:endParaRPr lang="en-GB" sz="4800" dirty="0"/>
          </a:p>
        </p:txBody>
      </p:sp>
      <p:pic>
        <p:nvPicPr>
          <p:cNvPr id="5" name="10 Track 10.mp3">
            <a:hlinkClick r:id="" action="ppaction://media"/>
          </p:cNvPr>
          <p:cNvPicPr>
            <a:picLocks noChangeAspect="1"/>
          </p:cNvPicPr>
          <p:nvPr>
            <a:audioFile r:link="rId2"/>
            <p:extLst>
              <p:ext uri="{DAA4B4D4-6D71-4841-9C94-3DE7FCFB9230}">
                <p14:media xmlns:p14="http://schemas.microsoft.com/office/powerpoint/2010/main" r:embed="rId1">
                  <p14:fade out="2000"/>
                </p14:media>
              </p:ext>
            </p:extLst>
          </p:nvPr>
        </p:nvPicPr>
        <p:blipFill>
          <a:blip r:embed="rId4"/>
          <a:stretch>
            <a:fillRect/>
          </a:stretch>
        </p:blipFill>
        <p:spPr>
          <a:xfrm>
            <a:off x="7380312" y="5949280"/>
            <a:ext cx="609600" cy="609600"/>
          </a:xfrm>
          <a:prstGeom prst="rect">
            <a:avLst/>
          </a:prstGeom>
        </p:spPr>
      </p:pic>
    </p:spTree>
    <p:extLst>
      <p:ext uri="{BB962C8B-B14F-4D97-AF65-F5344CB8AC3E}">
        <p14:creationId xmlns:p14="http://schemas.microsoft.com/office/powerpoint/2010/main" val="204557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99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4717"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
        <p:nvSpPr>
          <p:cNvPr id="2" name="Title 1"/>
          <p:cNvSpPr>
            <a:spLocks noGrp="1"/>
          </p:cNvSpPr>
          <p:nvPr>
            <p:ph type="title"/>
          </p:nvPr>
        </p:nvSpPr>
        <p:spPr>
          <a:xfrm>
            <a:off x="467544" y="17161"/>
            <a:ext cx="8229600" cy="708688"/>
          </a:xfrm>
        </p:spPr>
        <p:txBody>
          <a:bodyPr>
            <a:normAutofit fontScale="90000"/>
          </a:bodyPr>
          <a:lstStyle/>
          <a:p>
            <a:r>
              <a:rPr lang="en-GB" b="1" dirty="0">
                <a:ln>
                  <a:solidFill>
                    <a:schemeClr val="tx1"/>
                  </a:solidFill>
                </a:ln>
              </a:rPr>
              <a:t>Deep Calls to Deep</a:t>
            </a:r>
          </a:p>
        </p:txBody>
      </p:sp>
      <p:sp>
        <p:nvSpPr>
          <p:cNvPr id="5" name="Title 1"/>
          <p:cNvSpPr txBox="1">
            <a:spLocks/>
          </p:cNvSpPr>
          <p:nvPr/>
        </p:nvSpPr>
        <p:spPr>
          <a:xfrm>
            <a:off x="395536" y="980728"/>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r>
              <a:rPr lang="en-GB" b="1" dirty="0" smtClean="0">
                <a:ln>
                  <a:solidFill>
                    <a:schemeClr val="tx1"/>
                  </a:solidFill>
                </a:ln>
                <a:effectLst>
                  <a:outerShdw blurRad="38100" dist="38100" dir="2700000" algn="tl">
                    <a:srgbClr val="000000">
                      <a:alpha val="43137"/>
                    </a:srgbClr>
                  </a:outerShdw>
                </a:effectLst>
              </a:rPr>
              <a:t>Freedom Apostolic Resources </a:t>
            </a:r>
            <a:endParaRPr lang="en-GB" b="1" dirty="0">
              <a:ln>
                <a:solidFill>
                  <a:schemeClr val="tx1"/>
                </a:solidFill>
              </a:ln>
              <a:effectLst>
                <a:outerShdw blurRad="38100" dist="38100" dir="2700000" algn="tl">
                  <a:srgbClr val="000000">
                    <a:alpha val="43137"/>
                  </a:srgbClr>
                </a:outerShdw>
              </a:effectLst>
            </a:endParaRPr>
          </a:p>
        </p:txBody>
      </p:sp>
      <p:sp>
        <p:nvSpPr>
          <p:cNvPr id="6" name="Title 1"/>
          <p:cNvSpPr txBox="1">
            <a:spLocks/>
          </p:cNvSpPr>
          <p:nvPr/>
        </p:nvSpPr>
        <p:spPr>
          <a:xfrm>
            <a:off x="517848" y="3429000"/>
            <a:ext cx="8229600" cy="708688"/>
          </a:xfrm>
          <a:prstGeom prst="rect">
            <a:avLst/>
          </a:prstGeom>
        </p:spPr>
        <p:txBody>
          <a:bodyPr vert="horz" lIns="0" tIns="0" rIns="0" bIns="0" rtlCol="0" anchor="t" anchorCtr="0">
            <a:normAutofit fontScale="900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r>
              <a:rPr lang="en-GB" b="1" dirty="0" smtClean="0">
                <a:ln>
                  <a:solidFill>
                    <a:schemeClr val="bg1"/>
                  </a:solidFill>
                </a:ln>
                <a:solidFill>
                  <a:srgbClr val="002060"/>
                </a:solidFill>
                <a:effectLst>
                  <a:outerShdw blurRad="38100" dist="38100" dir="2700000" algn="tl">
                    <a:srgbClr val="000000">
                      <a:alpha val="43137"/>
                    </a:srgbClr>
                  </a:outerShdw>
                </a:effectLst>
              </a:rPr>
              <a:t>www.freedomtrust.org.uk/AR</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
        <p:nvSpPr>
          <p:cNvPr id="7" name="Title 1"/>
          <p:cNvSpPr txBox="1">
            <a:spLocks/>
          </p:cNvSpPr>
          <p:nvPr/>
        </p:nvSpPr>
        <p:spPr>
          <a:xfrm>
            <a:off x="552999" y="4293096"/>
            <a:ext cx="8229600" cy="708688"/>
          </a:xfrm>
          <a:prstGeom prst="rect">
            <a:avLst/>
          </a:prstGeom>
        </p:spPr>
        <p:txBody>
          <a:bodyPr vert="horz" lIns="0" tIns="0" rIns="0" bIns="0" rtlCol="0" anchor="t" anchorCtr="0">
            <a:normAutofit fontScale="82500" lnSpcReduction="1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a:lnSpc>
                <a:spcPct val="110000"/>
              </a:lnSpc>
            </a:pPr>
            <a:r>
              <a:rPr lang="en-GB" b="1" dirty="0" smtClean="0">
                <a:ln>
                  <a:solidFill>
                    <a:schemeClr val="bg1"/>
                  </a:solidFill>
                </a:ln>
                <a:solidFill>
                  <a:srgbClr val="002060"/>
                </a:solidFill>
                <a:effectLst>
                  <a:outerShdw blurRad="38100" dist="38100" dir="2700000" algn="tl">
                    <a:srgbClr val="000000">
                      <a:alpha val="43137"/>
                    </a:srgbClr>
                  </a:outerShdw>
                </a:effectLst>
              </a:rPr>
              <a:t>www.freedomarc.wordpress.com</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
        <p:nvSpPr>
          <p:cNvPr id="9" name="Title 1"/>
          <p:cNvSpPr txBox="1">
            <a:spLocks/>
          </p:cNvSpPr>
          <p:nvPr/>
        </p:nvSpPr>
        <p:spPr>
          <a:xfrm>
            <a:off x="539552" y="5462426"/>
            <a:ext cx="8229600" cy="708688"/>
          </a:xfrm>
          <a:prstGeom prst="rect">
            <a:avLst/>
          </a:prstGeom>
        </p:spPr>
        <p:txBody>
          <a:bodyPr vert="horz" lIns="0" tIns="0" rIns="0" bIns="0" rtlCol="0" anchor="t" anchorCtr="0">
            <a:normAutofit fontScale="90000" lnSpcReduction="20000"/>
          </a:bodyPr>
          <a:lstStyle>
            <a:lvl1pPr algn="ctr" defTabSz="914400" rtl="0" eaLnBrk="1" latinLnBrk="0" hangingPunct="1">
              <a:spcBef>
                <a:spcPct val="0"/>
              </a:spcBef>
              <a:buNone/>
              <a:defRPr sz="5400" kern="1200">
                <a:solidFill>
                  <a:srgbClr val="FFFF00"/>
                </a:solidFill>
                <a:latin typeface="+mj-lt"/>
                <a:ea typeface="+mj-ea"/>
                <a:cs typeface="+mj-cs"/>
              </a:defRPr>
            </a:lvl1pPr>
          </a:lstStyle>
          <a:p>
            <a:pPr>
              <a:lnSpc>
                <a:spcPct val="110000"/>
              </a:lnSpc>
            </a:pPr>
            <a:r>
              <a:rPr lang="en-GB" b="1" dirty="0" smtClean="0">
                <a:ln>
                  <a:solidFill>
                    <a:schemeClr val="bg1"/>
                  </a:solidFill>
                </a:ln>
                <a:solidFill>
                  <a:srgbClr val="002060"/>
                </a:solidFill>
                <a:effectLst>
                  <a:outerShdw blurRad="38100" dist="38100" dir="2700000" algn="tl">
                    <a:srgbClr val="000000">
                      <a:alpha val="43137"/>
                    </a:srgbClr>
                  </a:outerShdw>
                </a:effectLst>
              </a:rPr>
              <a:t>mike@freedomarc.org</a:t>
            </a:r>
            <a:endParaRPr lang="en-GB" b="1" dirty="0">
              <a:ln>
                <a:solidFill>
                  <a:schemeClr val="bg1"/>
                </a:solidFill>
              </a:ln>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7169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5010" name="Rectangle 2"/>
          <p:cNvSpPr>
            <a:spLocks noGrp="1" noChangeArrowheads="1"/>
          </p:cNvSpPr>
          <p:nvPr>
            <p:ph type="title"/>
          </p:nvPr>
        </p:nvSpPr>
        <p:spPr>
          <a:xfrm>
            <a:off x="0" y="0"/>
            <a:ext cx="9144000" cy="692150"/>
          </a:xfrm>
          <a:noFill/>
        </p:spPr>
        <p:txBody>
          <a:bodyPr lIns="0" tIns="0" rIns="0" bIns="0" anchor="t"/>
          <a:lstStyle/>
          <a:p>
            <a:r>
              <a:rPr lang="en-GB" sz="4400" dirty="0"/>
              <a:t>Deep Calls to Deep</a:t>
            </a:r>
            <a:endParaRPr lang="en-GB" sz="4200" dirty="0"/>
          </a:p>
        </p:txBody>
      </p:sp>
      <p:sp>
        <p:nvSpPr>
          <p:cNvPr id="1195011" name="Rectangle 3"/>
          <p:cNvSpPr>
            <a:spLocks noGrp="1" noChangeArrowheads="1"/>
          </p:cNvSpPr>
          <p:nvPr>
            <p:ph type="body" idx="1"/>
          </p:nvPr>
        </p:nvSpPr>
        <p:spPr>
          <a:xfrm>
            <a:off x="0" y="908050"/>
            <a:ext cx="9144000" cy="5949950"/>
          </a:xfrm>
        </p:spPr>
        <p:txBody>
          <a:bodyPr>
            <a:normAutofit lnSpcReduction="10000"/>
          </a:bodyPr>
          <a:lstStyle/>
          <a:p>
            <a:pPr>
              <a:spcBef>
                <a:spcPct val="55000"/>
              </a:spcBef>
            </a:pPr>
            <a:r>
              <a:rPr lang="en-US" sz="3400" dirty="0" smtClean="0"/>
              <a:t>Judgment, Watcher, Salvation, Glory</a:t>
            </a:r>
          </a:p>
          <a:p>
            <a:pPr>
              <a:spcBef>
                <a:spcPct val="55000"/>
              </a:spcBef>
            </a:pPr>
            <a:r>
              <a:rPr lang="en-US" sz="3400" dirty="0" smtClean="0"/>
              <a:t>Guard, Scroll, Lions, Seal, Mandate</a:t>
            </a:r>
          </a:p>
          <a:p>
            <a:pPr>
              <a:spcBef>
                <a:spcPct val="55000"/>
              </a:spcBef>
            </a:pPr>
            <a:r>
              <a:rPr lang="en-US" sz="3400" dirty="0" smtClean="0"/>
              <a:t>Assignment, Art, Grace, Holiness</a:t>
            </a:r>
          </a:p>
          <a:p>
            <a:pPr>
              <a:spcBef>
                <a:spcPct val="55000"/>
              </a:spcBef>
            </a:pPr>
            <a:r>
              <a:rPr lang="en-US" sz="3400" dirty="0" smtClean="0"/>
              <a:t>Healing, Gathering, Anointing, Provision</a:t>
            </a:r>
          </a:p>
          <a:p>
            <a:pPr>
              <a:spcBef>
                <a:spcPct val="55000"/>
              </a:spcBef>
            </a:pPr>
            <a:r>
              <a:rPr lang="en-US" sz="3400" dirty="0" smtClean="0"/>
              <a:t>Mantle, Worship, Treasury, Finance</a:t>
            </a:r>
          </a:p>
          <a:p>
            <a:pPr>
              <a:spcBef>
                <a:spcPct val="55000"/>
              </a:spcBef>
            </a:pPr>
            <a:r>
              <a:rPr lang="en-US" sz="3400" dirty="0" smtClean="0"/>
              <a:t>Fragrance, Revival, Portal, Deliverance</a:t>
            </a:r>
          </a:p>
          <a:p>
            <a:pPr>
              <a:spcBef>
                <a:spcPct val="55000"/>
              </a:spcBef>
            </a:pPr>
            <a:r>
              <a:rPr lang="en-US" sz="3400" dirty="0" smtClean="0"/>
              <a:t>Warring, Wisdom, Pillars, Commanded </a:t>
            </a:r>
          </a:p>
          <a:p>
            <a:pPr>
              <a:spcBef>
                <a:spcPct val="55000"/>
              </a:spcBef>
            </a:pPr>
            <a:r>
              <a:rPr lang="en-US" sz="3400" dirty="0" smtClean="0"/>
              <a:t>Hunter angels, Reaping angels</a:t>
            </a:r>
            <a:endParaRPr lang="en-US" sz="3400" dirty="0"/>
          </a:p>
        </p:txBody>
      </p:sp>
    </p:spTree>
    <p:extLst>
      <p:ext uri="{BB962C8B-B14F-4D97-AF65-F5344CB8AC3E}">
        <p14:creationId xmlns:p14="http://schemas.microsoft.com/office/powerpoint/2010/main" val="430758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95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95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950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950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950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950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950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950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5011"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0738" name="Rectangle 2"/>
          <p:cNvSpPr>
            <a:spLocks noGrp="1" noChangeArrowheads="1"/>
          </p:cNvSpPr>
          <p:nvPr>
            <p:ph type="title"/>
          </p:nvPr>
        </p:nvSpPr>
        <p:spPr>
          <a:xfrm>
            <a:off x="0" y="0"/>
            <a:ext cx="9144000" cy="692150"/>
          </a:xfrm>
          <a:noFill/>
        </p:spPr>
        <p:txBody>
          <a:bodyPr lIns="0" tIns="0" rIns="0" bIns="0" anchor="t"/>
          <a:lstStyle/>
          <a:p>
            <a:r>
              <a:rPr lang="en-GB" sz="4400" dirty="0"/>
              <a:t>Deep Calls to Deep</a:t>
            </a:r>
            <a:endParaRPr lang="en-GB" sz="4200" dirty="0"/>
          </a:p>
        </p:txBody>
      </p:sp>
      <p:sp>
        <p:nvSpPr>
          <p:cNvPr id="1140739" name="Rectangle 3"/>
          <p:cNvSpPr>
            <a:spLocks noGrp="1" noChangeArrowheads="1"/>
          </p:cNvSpPr>
          <p:nvPr>
            <p:ph type="body" idx="1"/>
          </p:nvPr>
        </p:nvSpPr>
        <p:spPr>
          <a:xfrm>
            <a:off x="0" y="908050"/>
            <a:ext cx="9144000" cy="5949950"/>
          </a:xfrm>
        </p:spPr>
        <p:txBody>
          <a:bodyPr>
            <a:normAutofit/>
          </a:bodyPr>
          <a:lstStyle/>
          <a:p>
            <a:pPr>
              <a:spcBef>
                <a:spcPct val="55000"/>
              </a:spcBef>
            </a:pPr>
            <a:r>
              <a:rPr lang="en-GB" sz="3600" dirty="0" err="1" smtClean="0"/>
              <a:t>Chayoth</a:t>
            </a:r>
            <a:r>
              <a:rPr lang="en-GB" sz="3600" dirty="0" smtClean="0"/>
              <a:t> 	Creatures</a:t>
            </a:r>
            <a:r>
              <a:rPr lang="en-GB" sz="3600" dirty="0"/>
              <a:t>	</a:t>
            </a:r>
            <a:r>
              <a:rPr lang="en-GB" sz="3600" dirty="0" smtClean="0"/>
              <a:t>		</a:t>
            </a:r>
            <a:r>
              <a:rPr lang="en-GB" sz="3600" dirty="0" err="1" smtClean="0"/>
              <a:t>Ezek</a:t>
            </a:r>
            <a:r>
              <a:rPr lang="en-GB" sz="3600" dirty="0" smtClean="0"/>
              <a:t> 1:5</a:t>
            </a:r>
            <a:br>
              <a:rPr lang="en-GB" sz="3600" dirty="0" smtClean="0"/>
            </a:br>
            <a:r>
              <a:rPr lang="en-GB" sz="3600" dirty="0" smtClean="0"/>
              <a:t>fiery chariots, horses, swords, whirlwinds</a:t>
            </a:r>
            <a:endParaRPr lang="en-GB" sz="3600" dirty="0"/>
          </a:p>
          <a:p>
            <a:pPr>
              <a:spcBef>
                <a:spcPct val="55000"/>
              </a:spcBef>
            </a:pPr>
            <a:r>
              <a:rPr lang="en-GB" sz="3600" dirty="0" err="1"/>
              <a:t>Ofanim</a:t>
            </a:r>
            <a:r>
              <a:rPr lang="en-GB" sz="3600" dirty="0"/>
              <a:t>	</a:t>
            </a:r>
            <a:r>
              <a:rPr lang="en-GB" sz="3600" dirty="0" smtClean="0"/>
              <a:t>  	Spheres </a:t>
            </a:r>
            <a:r>
              <a:rPr lang="en-GB" sz="3600" dirty="0"/>
              <a:t>	</a:t>
            </a:r>
            <a:r>
              <a:rPr lang="en-GB" sz="3600" dirty="0" smtClean="0"/>
              <a:t>		</a:t>
            </a:r>
            <a:r>
              <a:rPr lang="en-GB" sz="3600" dirty="0" err="1" smtClean="0"/>
              <a:t>Ezek</a:t>
            </a:r>
            <a:r>
              <a:rPr lang="en-GB" sz="3600" dirty="0" smtClean="0"/>
              <a:t> </a:t>
            </a:r>
            <a:r>
              <a:rPr lang="en-GB" sz="3600" dirty="0"/>
              <a:t>1:16 </a:t>
            </a:r>
            <a:r>
              <a:rPr lang="en-GB" sz="3600" dirty="0" smtClean="0"/>
              <a:t>			</a:t>
            </a:r>
            <a:r>
              <a:rPr lang="en-GB" sz="3600" dirty="0"/>
              <a:t>	</a:t>
            </a:r>
            <a:r>
              <a:rPr lang="en-GB" sz="3600" dirty="0" smtClean="0"/>
              <a:t> 			2 Kings </a:t>
            </a:r>
            <a:r>
              <a:rPr lang="en-GB" sz="3600" dirty="0"/>
              <a:t>2</a:t>
            </a:r>
          </a:p>
          <a:p>
            <a:pPr>
              <a:spcBef>
                <a:spcPct val="55000"/>
              </a:spcBef>
            </a:pPr>
            <a:r>
              <a:rPr lang="en-GB" sz="3600" dirty="0" err="1"/>
              <a:t>Erelim</a:t>
            </a:r>
            <a:r>
              <a:rPr lang="en-GB" sz="3600" dirty="0"/>
              <a:t>	  </a:t>
            </a:r>
            <a:r>
              <a:rPr lang="en-GB" sz="3600" dirty="0" smtClean="0"/>
              <a:t> 	Mighty ones		Isa 33:7</a:t>
            </a:r>
            <a:endParaRPr lang="en-GB" sz="3600" dirty="0"/>
          </a:p>
          <a:p>
            <a:pPr>
              <a:spcBef>
                <a:spcPct val="55000"/>
              </a:spcBef>
            </a:pPr>
            <a:r>
              <a:rPr lang="en-GB" sz="3600" dirty="0" err="1" smtClean="0"/>
              <a:t>Chashmalim</a:t>
            </a:r>
            <a:r>
              <a:rPr lang="en-GB" sz="3600" dirty="0" smtClean="0"/>
              <a:t>  Shining ones</a:t>
            </a:r>
            <a:r>
              <a:rPr lang="en-GB" sz="3600" dirty="0"/>
              <a:t>	</a:t>
            </a:r>
            <a:r>
              <a:rPr lang="en-GB" sz="3600" dirty="0" smtClean="0"/>
              <a:t>	</a:t>
            </a:r>
            <a:r>
              <a:rPr lang="en-GB" sz="3600" dirty="0" err="1" smtClean="0"/>
              <a:t>Ezek</a:t>
            </a:r>
            <a:r>
              <a:rPr lang="en-GB" sz="3600" dirty="0" smtClean="0"/>
              <a:t> </a:t>
            </a:r>
            <a:r>
              <a:rPr lang="en-GB" sz="3600" dirty="0"/>
              <a:t>1:4</a:t>
            </a:r>
          </a:p>
          <a:p>
            <a:pPr>
              <a:spcBef>
                <a:spcPct val="55000"/>
              </a:spcBef>
            </a:pPr>
            <a:r>
              <a:rPr lang="en-GB" sz="3600" dirty="0"/>
              <a:t>Seraphim	</a:t>
            </a:r>
            <a:r>
              <a:rPr lang="en-GB" sz="3600" dirty="0" smtClean="0"/>
              <a:t>Burning ones</a:t>
            </a:r>
            <a:r>
              <a:rPr lang="en-GB" sz="3600" dirty="0"/>
              <a:t>		Isa 6:6</a:t>
            </a:r>
          </a:p>
          <a:p>
            <a:pPr>
              <a:spcBef>
                <a:spcPct val="55000"/>
              </a:spcBef>
            </a:pPr>
            <a:r>
              <a:rPr lang="en-GB" sz="3600" dirty="0" err="1"/>
              <a:t>Malachim</a:t>
            </a:r>
            <a:r>
              <a:rPr lang="en-GB" sz="3600" dirty="0"/>
              <a:t>	</a:t>
            </a:r>
            <a:r>
              <a:rPr lang="en-GB" sz="3600" dirty="0" smtClean="0"/>
              <a:t>Messengers</a:t>
            </a:r>
            <a:r>
              <a:rPr lang="en-GB" sz="3600" dirty="0"/>
              <a:t>		</a:t>
            </a:r>
            <a:r>
              <a:rPr lang="en-GB" sz="3600" dirty="0" smtClean="0"/>
              <a:t>Gen 19:1 </a:t>
            </a:r>
            <a:r>
              <a:rPr lang="en-GB" sz="3600" dirty="0"/>
              <a:t>	</a:t>
            </a:r>
          </a:p>
        </p:txBody>
      </p:sp>
    </p:spTree>
    <p:extLst>
      <p:ext uri="{BB962C8B-B14F-4D97-AF65-F5344CB8AC3E}">
        <p14:creationId xmlns:p14="http://schemas.microsoft.com/office/powerpoint/2010/main" val="316590997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0800" cap="flat" cmpd="sng" algn="ctr">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ahoma" pitchFamily="34" charset="0"/>
            <a:cs typeface="Arial" charset="0"/>
          </a:defRPr>
        </a:defPPr>
      </a:lstStyle>
    </a:spDef>
    <a:lnDef>
      <a:spPr bwMode="auto">
        <a:xfrm>
          <a:off x="0" y="0"/>
          <a:ext cx="1" cy="1"/>
        </a:xfrm>
        <a:custGeom>
          <a:avLst/>
          <a:gdLst/>
          <a:ahLst/>
          <a:cxnLst/>
          <a:rect l="0" t="0" r="0" b="0"/>
          <a:pathLst/>
        </a:custGeom>
        <a:noFill/>
        <a:ln w="50800" cap="flat" cmpd="sng" algn="ctr">
          <a:solidFill>
            <a:srgbClr val="80008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Tahoma" pitchFamily="34" charset="0"/>
            <a:cs typeface="Arial"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103234</TotalTime>
  <Words>3301</Words>
  <Application>Microsoft Office PowerPoint</Application>
  <PresentationFormat>On-screen Show (4:3)</PresentationFormat>
  <Paragraphs>391</Paragraphs>
  <Slides>79</Slides>
  <Notes>17</Notes>
  <HiddenSlides>0</HiddenSlides>
  <MMClips>2</MMClips>
  <ScaleCrop>false</ScaleCrop>
  <HeadingPairs>
    <vt:vector size="4" baseType="variant">
      <vt:variant>
        <vt:lpstr>Theme</vt:lpstr>
      </vt:variant>
      <vt:variant>
        <vt:i4>2</vt:i4>
      </vt:variant>
      <vt:variant>
        <vt:lpstr>Slide Titles</vt:lpstr>
      </vt:variant>
      <vt:variant>
        <vt:i4>79</vt:i4>
      </vt:variant>
    </vt:vector>
  </HeadingPairs>
  <TitlesOfParts>
    <vt:vector size="81" baseType="lpstr">
      <vt:lpstr>Theme1</vt:lpstr>
      <vt:lpstr>Ocean</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PowerPoint Presentation</vt:lpstr>
      <vt:lpstr>PowerPoint Presentation</vt:lpstr>
      <vt:lpstr>Deep Calls to Deep</vt:lpstr>
      <vt:lpstr>Deep Calls to Deep</vt:lpstr>
      <vt:lpstr>Deep Calls to Deep</vt:lpstr>
      <vt:lpstr>Deep Calls to Deep</vt:lpstr>
      <vt:lpstr>Deep Calls to Deep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Deep Calls to Deep</vt:lpstr>
      <vt:lpstr>PowerPoint Presentation</vt:lpstr>
      <vt:lpstr>Deep Calls to Deep</vt:lpstr>
      <vt:lpstr>Deep Calls to Deep</vt:lpstr>
      <vt:lpstr>Deep Calls to Deep</vt:lpstr>
      <vt:lpstr>Deep Calls to Deep</vt:lpstr>
      <vt:lpstr>PowerPoint Presentation</vt:lpstr>
      <vt:lpstr>Deep Calls to Deep</vt:lpstr>
      <vt:lpstr>Deep Calls to Deep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Parsons</dc:creator>
  <cp:lastModifiedBy>Mike Parsons</cp:lastModifiedBy>
  <cp:revision>412</cp:revision>
  <dcterms:created xsi:type="dcterms:W3CDTF">2013-12-09T14:36:16Z</dcterms:created>
  <dcterms:modified xsi:type="dcterms:W3CDTF">2014-08-02T13:02:06Z</dcterms:modified>
</cp:coreProperties>
</file>