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698" r:id="rId3"/>
    <p:sldMasterId id="2147483760" r:id="rId4"/>
    <p:sldMasterId id="2147483773" r:id="rId5"/>
  </p:sldMasterIdLst>
  <p:notesMasterIdLst>
    <p:notesMasterId r:id="rId50"/>
  </p:notesMasterIdLst>
  <p:sldIdLst>
    <p:sldId id="700" r:id="rId6"/>
    <p:sldId id="740" r:id="rId7"/>
    <p:sldId id="741" r:id="rId8"/>
    <p:sldId id="742" r:id="rId9"/>
    <p:sldId id="743" r:id="rId10"/>
    <p:sldId id="744" r:id="rId11"/>
    <p:sldId id="745" r:id="rId12"/>
    <p:sldId id="746" r:id="rId13"/>
    <p:sldId id="747" r:id="rId14"/>
    <p:sldId id="748" r:id="rId15"/>
    <p:sldId id="722" r:id="rId16"/>
    <p:sldId id="728" r:id="rId17"/>
    <p:sldId id="655" r:id="rId18"/>
    <p:sldId id="656" r:id="rId19"/>
    <p:sldId id="657" r:id="rId20"/>
    <p:sldId id="676" r:id="rId21"/>
    <p:sldId id="658" r:id="rId22"/>
    <p:sldId id="659" r:id="rId23"/>
    <p:sldId id="660" r:id="rId24"/>
    <p:sldId id="661" r:id="rId25"/>
    <p:sldId id="662" r:id="rId26"/>
    <p:sldId id="663" r:id="rId27"/>
    <p:sldId id="664" r:id="rId28"/>
    <p:sldId id="665" r:id="rId29"/>
    <p:sldId id="666" r:id="rId30"/>
    <p:sldId id="667" r:id="rId31"/>
    <p:sldId id="669" r:id="rId32"/>
    <p:sldId id="677" r:id="rId33"/>
    <p:sldId id="671" r:id="rId34"/>
    <p:sldId id="672" r:id="rId35"/>
    <p:sldId id="673" r:id="rId36"/>
    <p:sldId id="674" r:id="rId37"/>
    <p:sldId id="675" r:id="rId38"/>
    <p:sldId id="626" r:id="rId39"/>
    <p:sldId id="683" r:id="rId40"/>
    <p:sldId id="684" r:id="rId41"/>
    <p:sldId id="685" r:id="rId42"/>
    <p:sldId id="686" r:id="rId43"/>
    <p:sldId id="687" r:id="rId44"/>
    <p:sldId id="688" r:id="rId45"/>
    <p:sldId id="737" r:id="rId46"/>
    <p:sldId id="738" r:id="rId47"/>
    <p:sldId id="739" r:id="rId48"/>
    <p:sldId id="690"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4595370-A736-4B65-AE93-F2745C763627}">
          <p14:sldIdLst>
            <p14:sldId id="700"/>
            <p14:sldId id="740"/>
            <p14:sldId id="741"/>
            <p14:sldId id="742"/>
            <p14:sldId id="743"/>
            <p14:sldId id="744"/>
            <p14:sldId id="745"/>
            <p14:sldId id="746"/>
            <p14:sldId id="747"/>
            <p14:sldId id="748"/>
            <p14:sldId id="722"/>
            <p14:sldId id="728"/>
            <p14:sldId id="655"/>
            <p14:sldId id="656"/>
            <p14:sldId id="657"/>
            <p14:sldId id="676"/>
            <p14:sldId id="658"/>
            <p14:sldId id="659"/>
            <p14:sldId id="660"/>
            <p14:sldId id="661"/>
            <p14:sldId id="662"/>
            <p14:sldId id="663"/>
            <p14:sldId id="664"/>
            <p14:sldId id="665"/>
            <p14:sldId id="666"/>
            <p14:sldId id="667"/>
            <p14:sldId id="669"/>
            <p14:sldId id="677"/>
            <p14:sldId id="671"/>
            <p14:sldId id="672"/>
            <p14:sldId id="673"/>
            <p14:sldId id="674"/>
            <p14:sldId id="675"/>
            <p14:sldId id="626"/>
            <p14:sldId id="683"/>
            <p14:sldId id="684"/>
            <p14:sldId id="685"/>
            <p14:sldId id="686"/>
            <p14:sldId id="687"/>
            <p14:sldId id="688"/>
          </p14:sldIdLst>
        </p14:section>
        <p14:section name="Untitled Section" id="{A3F16772-4661-4E18-AE54-A8E6F14FEA0F}">
          <p14:sldIdLst>
            <p14:sldId id="737"/>
            <p14:sldId id="738"/>
            <p14:sldId id="739"/>
            <p14:sldId id="69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097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47" autoAdjust="0"/>
    <p:restoredTop sz="94660"/>
  </p:normalViewPr>
  <p:slideViewPr>
    <p:cSldViewPr>
      <p:cViewPr varScale="1">
        <p:scale>
          <a:sx n="74" d="100"/>
          <a:sy n="74" d="100"/>
        </p:scale>
        <p:origin x="-102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A4EF2E-F8A3-4D5C-A2AD-A94570C26DF3}" type="datetimeFigureOut">
              <a:rPr lang="en-GB" smtClean="0"/>
              <a:t>31/07/2014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EAEB1E-4FB3-4F42-9B19-5A5A4C92ED16}" type="slidenum">
              <a:rPr lang="en-GB" smtClean="0"/>
              <a:t>‹#›</a:t>
            </a:fld>
            <a:endParaRPr lang="en-GB"/>
          </a:p>
        </p:txBody>
      </p:sp>
    </p:spTree>
    <p:extLst>
      <p:ext uri="{BB962C8B-B14F-4D97-AF65-F5344CB8AC3E}">
        <p14:creationId xmlns:p14="http://schemas.microsoft.com/office/powerpoint/2010/main" val="2015797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7BE96A-56CF-4259-8B18-5B206606B45A}"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3722412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7BE96A-56CF-4259-8B18-5B206606B45A}"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3722412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7/31/2014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502784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7/31/2014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449405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7/31/2014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843914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7/31/2014</a:t>
            </a:fld>
            <a:endParaRPr lang="en-US">
              <a:solidFill>
                <a:schemeClr val="tx1">
                  <a:shade val="50000"/>
                </a:schemeClr>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kumimoji="0" lang="en-US">
              <a:solidFill>
                <a:schemeClr val="tx1">
                  <a:shade val="50000"/>
                </a:schemeClr>
              </a:solidFill>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dirty="0">
              <a:solidFill>
                <a:schemeClr val="tx1">
                  <a:shade val="50000"/>
                </a:schemeClr>
              </a:solidFill>
            </a:endParaRPr>
          </a:p>
        </p:txBody>
      </p:sp>
    </p:spTree>
    <p:extLst>
      <p:ext uri="{BB962C8B-B14F-4D97-AF65-F5344CB8AC3E}">
        <p14:creationId xmlns:p14="http://schemas.microsoft.com/office/powerpoint/2010/main" val="363613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7/31/2014</a:t>
            </a:fld>
            <a:endParaRPr lang="en-US">
              <a:solidFill>
                <a:schemeClr val="tx1">
                  <a:shade val="50000"/>
                </a:schemeClr>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kumimoji="0" lang="en-US">
              <a:solidFill>
                <a:schemeClr val="tx1">
                  <a:shade val="50000"/>
                </a:schemeClr>
              </a:solidFill>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dirty="0">
              <a:solidFill>
                <a:schemeClr val="tx1">
                  <a:shade val="50000"/>
                </a:schemeClr>
              </a:solidFill>
            </a:endParaRPr>
          </a:p>
        </p:txBody>
      </p:sp>
    </p:spTree>
    <p:extLst>
      <p:ext uri="{BB962C8B-B14F-4D97-AF65-F5344CB8AC3E}">
        <p14:creationId xmlns:p14="http://schemas.microsoft.com/office/powerpoint/2010/main" val="3682056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9552" y="692696"/>
            <a:ext cx="8424936" cy="108012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EAB0777-4C60-462E-A92C-CDAFD498799C}" type="datetimeFigureOut">
              <a:rPr lang="en-US" smtClean="0">
                <a:solidFill>
                  <a:srgbClr val="DBF5F9">
                    <a:shade val="90000"/>
                  </a:srgbClr>
                </a:solidFill>
              </a:rPr>
              <a:pPr/>
              <a:t>7/31/2014</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139593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708688"/>
          </a:xfrm>
        </p:spPr>
        <p:txBody>
          <a:bodyPr>
            <a:noAutofit/>
          </a:bodyPr>
          <a:lstStyle>
            <a:lvl1pPr>
              <a:defRPr sz="5400" baseline="0">
                <a:effectLst>
                  <a:outerShdw blurRad="50800" dist="38100" dir="5400000" algn="ctr" rotWithShape="0">
                    <a:schemeClr val="bg1"/>
                  </a:outerShdw>
                </a:effectLst>
              </a:defRPr>
            </a:lvl1pPr>
          </a:lstStyle>
          <a:p>
            <a:r>
              <a:rPr kumimoji="0" lang="en-US" smtClean="0"/>
              <a:t>Click to edit Master title style</a:t>
            </a:r>
            <a:endParaRPr kumimoji="0" lang="en-US" dirty="0"/>
          </a:p>
        </p:txBody>
      </p:sp>
      <p:sp>
        <p:nvSpPr>
          <p:cNvPr id="3" name="Content Placeholder 2"/>
          <p:cNvSpPr>
            <a:spLocks noGrp="1"/>
          </p:cNvSpPr>
          <p:nvPr>
            <p:ph idx="1"/>
          </p:nvPr>
        </p:nvSpPr>
        <p:spPr>
          <a:xfrm>
            <a:off x="0" y="980728"/>
            <a:ext cx="9144000" cy="5877272"/>
          </a:xfrm>
        </p:spPr>
        <p:txBody>
          <a:bodyPr lIns="0" tIns="0" rIns="0" bIns="0"/>
          <a:lstStyle>
            <a:lvl1pPr>
              <a:defRPr>
                <a:effectLst>
                  <a:outerShdw blurRad="50800" dist="50800" dir="5400000" algn="ctr" rotWithShape="0">
                    <a:schemeClr val="bg1"/>
                  </a:outerShdw>
                </a:effectLst>
              </a:defRPr>
            </a:lvl1pPr>
            <a:lvl2pPr>
              <a:defRPr>
                <a:effectLst>
                  <a:outerShdw blurRad="50800" dist="50800" dir="5400000" algn="ctr" rotWithShape="0">
                    <a:schemeClr val="bg1"/>
                  </a:outerShdw>
                </a:effectLst>
              </a:defRPr>
            </a:lvl2pPr>
            <a:lvl3pPr>
              <a:defRPr>
                <a:effectLst>
                  <a:outerShdw blurRad="50800" dist="50800" dir="5400000" algn="ctr" rotWithShape="0">
                    <a:schemeClr val="bg1"/>
                  </a:outerShdw>
                </a:effectLst>
              </a:defRPr>
            </a:lvl3pPr>
            <a:lvl4pPr>
              <a:defRPr>
                <a:effectLst>
                  <a:outerShdw blurRad="50800" dist="50800" dir="5400000" algn="ctr" rotWithShape="0">
                    <a:schemeClr val="bg1"/>
                  </a:outerShdw>
                </a:effectLst>
              </a:defRPr>
            </a:lvl4pPr>
            <a:lvl5pPr>
              <a:defRPr>
                <a:effectLst>
                  <a:outerShdw blurRad="50800" dist="50800" dir="5400000" algn="ctr" rotWithShape="0">
                    <a:schemeClr val="bg1"/>
                  </a:outerShdw>
                </a:effectLst>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7/31/2014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701765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7/31/2014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078350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7/31/2014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110032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EAB0777-4C60-462E-A92C-CDAFD498799C}" type="datetimeFigureOut">
              <a:rPr lang="en-US" smtClean="0">
                <a:solidFill>
                  <a:srgbClr val="04617B">
                    <a:shade val="90000"/>
                  </a:srgbClr>
                </a:solidFill>
              </a:rPr>
              <a:pPr/>
              <a:t>7/31/2014</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2790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EAB0777-4C60-462E-A92C-CDAFD498799C}" type="datetimeFigureOut">
              <a:rPr lang="en-US" smtClean="0">
                <a:solidFill>
                  <a:srgbClr val="04617B">
                    <a:shade val="90000"/>
                  </a:srgbClr>
                </a:solidFill>
              </a:rPr>
              <a:pPr/>
              <a:t>7/31/2014</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66687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94123"/>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effectLst>
                  <a:outerShdw blurRad="38100" dist="38100" dir="2700000" algn="tl">
                    <a:srgbClr val="000000">
                      <a:alpha val="43137"/>
                    </a:srgbClr>
                  </a:outerShdw>
                </a:effectLs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7/31/2014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412767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solidFill>
                  <a:srgbClr val="04617B">
                    <a:shade val="90000"/>
                  </a:srgbClr>
                </a:solidFill>
              </a:rPr>
              <a:pPr/>
              <a:t>7/31/2014</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869477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7/31/2014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03057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7/31/2014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870604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7/31/2014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974254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7/31/2014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710607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31/07/2014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7751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31/07/2014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251221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31/07/2014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023191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2A4D114-C5C2-4645-A0B7-509F7F8465CC}" type="datetimeFigureOut">
              <a:rPr lang="en-GB" smtClean="0">
                <a:solidFill>
                  <a:prstClr val="black">
                    <a:tint val="75000"/>
                  </a:prstClr>
                </a:solidFill>
              </a:rPr>
              <a:pPr/>
              <a:t>31/07/2014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38093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2A4D114-C5C2-4645-A0B7-509F7F8465CC}" type="datetimeFigureOut">
              <a:rPr lang="en-GB" smtClean="0">
                <a:solidFill>
                  <a:prstClr val="black">
                    <a:tint val="75000"/>
                  </a:prstClr>
                </a:solidFill>
              </a:rPr>
              <a:pPr/>
              <a:t>31/07/2014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418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7/31/2014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772753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2A4D114-C5C2-4645-A0B7-509F7F8465CC}" type="datetimeFigureOut">
              <a:rPr lang="en-GB" smtClean="0">
                <a:solidFill>
                  <a:prstClr val="black">
                    <a:tint val="75000"/>
                  </a:prstClr>
                </a:solidFill>
              </a:rPr>
              <a:pPr/>
              <a:t>31/07/2014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47146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4D114-C5C2-4645-A0B7-509F7F8465CC}" type="datetimeFigureOut">
              <a:rPr lang="en-GB" smtClean="0">
                <a:solidFill>
                  <a:prstClr val="black">
                    <a:tint val="75000"/>
                  </a:prstClr>
                </a:solidFill>
              </a:rPr>
              <a:pPr/>
              <a:t>31/07/2014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14156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4D114-C5C2-4645-A0B7-509F7F8465CC}" type="datetimeFigureOut">
              <a:rPr lang="en-GB" smtClean="0">
                <a:solidFill>
                  <a:prstClr val="black">
                    <a:tint val="75000"/>
                  </a:prstClr>
                </a:solidFill>
              </a:rPr>
              <a:pPr/>
              <a:t>31/07/2014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23849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4D114-C5C2-4645-A0B7-509F7F8465CC}" type="datetimeFigureOut">
              <a:rPr lang="en-GB" smtClean="0">
                <a:solidFill>
                  <a:prstClr val="black">
                    <a:tint val="75000"/>
                  </a:prstClr>
                </a:solidFill>
              </a:rPr>
              <a:pPr/>
              <a:t>31/07/2014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86780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31/07/2014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30153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31/07/2014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45304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2618684-CD62-4C70-A16D-44AA42D7A843}" type="datetimeFigureOut">
              <a:rPr lang="en-GB" smtClean="0">
                <a:solidFill>
                  <a:prstClr val="black">
                    <a:tint val="75000"/>
                  </a:prstClr>
                </a:solidFill>
              </a:rPr>
              <a:pPr/>
              <a:t>31/07/2014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897466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2618684-CD62-4C70-A16D-44AA42D7A843}" type="datetimeFigureOut">
              <a:rPr lang="en-GB" smtClean="0">
                <a:solidFill>
                  <a:prstClr val="black">
                    <a:tint val="75000"/>
                  </a:prstClr>
                </a:solidFill>
              </a:rPr>
              <a:pPr/>
              <a:t>31/07/2014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207613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618684-CD62-4C70-A16D-44AA42D7A843}" type="datetimeFigureOut">
              <a:rPr lang="en-GB" smtClean="0">
                <a:solidFill>
                  <a:prstClr val="black">
                    <a:tint val="75000"/>
                  </a:prstClr>
                </a:solidFill>
              </a:rPr>
              <a:pPr/>
              <a:t>31/07/2014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080689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2618684-CD62-4C70-A16D-44AA42D7A843}" type="datetimeFigureOut">
              <a:rPr lang="en-GB" smtClean="0">
                <a:solidFill>
                  <a:prstClr val="black">
                    <a:tint val="75000"/>
                  </a:prstClr>
                </a:solidFill>
              </a:rPr>
              <a:pPr/>
              <a:t>31/07/2014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31693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7/31/2014</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4250464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2618684-CD62-4C70-A16D-44AA42D7A843}" type="datetimeFigureOut">
              <a:rPr lang="en-GB" smtClean="0">
                <a:solidFill>
                  <a:prstClr val="black">
                    <a:tint val="75000"/>
                  </a:prstClr>
                </a:solidFill>
              </a:rPr>
              <a:pPr/>
              <a:t>31/07/2014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8890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2618684-CD62-4C70-A16D-44AA42D7A843}" type="datetimeFigureOut">
              <a:rPr lang="en-GB" smtClean="0">
                <a:solidFill>
                  <a:prstClr val="black">
                    <a:tint val="75000"/>
                  </a:prstClr>
                </a:solidFill>
              </a:rPr>
              <a:pPr/>
              <a:t>31/07/2014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141844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618684-CD62-4C70-A16D-44AA42D7A843}" type="datetimeFigureOut">
              <a:rPr lang="en-GB" smtClean="0">
                <a:solidFill>
                  <a:prstClr val="black">
                    <a:tint val="75000"/>
                  </a:prstClr>
                </a:solidFill>
              </a:rPr>
              <a:pPr/>
              <a:t>31/07/2014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030236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618684-CD62-4C70-A16D-44AA42D7A843}" type="datetimeFigureOut">
              <a:rPr lang="en-GB" smtClean="0">
                <a:solidFill>
                  <a:prstClr val="black">
                    <a:tint val="75000"/>
                  </a:prstClr>
                </a:solidFill>
              </a:rPr>
              <a:pPr/>
              <a:t>31/07/2014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102259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618684-CD62-4C70-A16D-44AA42D7A843}" type="datetimeFigureOut">
              <a:rPr lang="en-GB" smtClean="0">
                <a:solidFill>
                  <a:prstClr val="black">
                    <a:tint val="75000"/>
                  </a:prstClr>
                </a:solidFill>
              </a:rPr>
              <a:pPr/>
              <a:t>31/07/2014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614646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2618684-CD62-4C70-A16D-44AA42D7A843}" type="datetimeFigureOut">
              <a:rPr lang="en-GB" smtClean="0">
                <a:solidFill>
                  <a:prstClr val="black">
                    <a:tint val="75000"/>
                  </a:prstClr>
                </a:solidFill>
              </a:rPr>
              <a:pPr/>
              <a:t>31/07/2014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02034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2618684-CD62-4C70-A16D-44AA42D7A843}" type="datetimeFigureOut">
              <a:rPr lang="en-GB" smtClean="0">
                <a:solidFill>
                  <a:prstClr val="black">
                    <a:tint val="75000"/>
                  </a:prstClr>
                </a:solidFill>
              </a:rPr>
              <a:pPr/>
              <a:t>31/07/2014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442719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250825" y="0"/>
            <a:ext cx="8510588" cy="76517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250825" y="1125538"/>
            <a:ext cx="4194175"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Media Placeholder 3"/>
          <p:cNvSpPr>
            <a:spLocks noGrp="1"/>
          </p:cNvSpPr>
          <p:nvPr>
            <p:ph type="media" sz="half" idx="2"/>
          </p:nvPr>
        </p:nvSpPr>
        <p:spPr>
          <a:xfrm>
            <a:off x="4597400" y="1125538"/>
            <a:ext cx="4194175" cy="4967287"/>
          </a:xfrm>
        </p:spPr>
        <p:txBody>
          <a:bodyPr/>
          <a:lstStyle/>
          <a:p>
            <a:endParaRPr lang="en-GB"/>
          </a:p>
        </p:txBody>
      </p:sp>
      <p:sp>
        <p:nvSpPr>
          <p:cNvPr id="5" name="Date Placeholder 4"/>
          <p:cNvSpPr>
            <a:spLocks noGrp="1"/>
          </p:cNvSpPr>
          <p:nvPr>
            <p:ph type="dt" sz="half" idx="10"/>
          </p:nvPr>
        </p:nvSpPr>
        <p:spPr>
          <a:xfrm>
            <a:off x="304800" y="6245225"/>
            <a:ext cx="2286000" cy="476250"/>
          </a:xfrm>
        </p:spPr>
        <p:txBody>
          <a:bodyPr/>
          <a:lstStyle>
            <a:lvl1pPr>
              <a:defRPr/>
            </a:lvl1pPr>
          </a:lstStyle>
          <a:p>
            <a:endParaRPr lang="en-GB">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GB">
              <a:solidFill>
                <a:prstClr val="black">
                  <a:tint val="75000"/>
                </a:prstClr>
              </a:solidFill>
            </a:endParaRPr>
          </a:p>
        </p:txBody>
      </p:sp>
      <p:sp>
        <p:nvSpPr>
          <p:cNvPr id="7" name="Slide Number Placeholder 6"/>
          <p:cNvSpPr>
            <a:spLocks noGrp="1"/>
          </p:cNvSpPr>
          <p:nvPr>
            <p:ph type="sldNum" sz="quarter" idx="12"/>
          </p:nvPr>
        </p:nvSpPr>
        <p:spPr>
          <a:xfrm>
            <a:off x="6553200" y="6245225"/>
            <a:ext cx="2286000" cy="476250"/>
          </a:xfrm>
        </p:spPr>
        <p:txBody>
          <a:bodyPr/>
          <a:lstStyle>
            <a:lvl1pPr>
              <a:defRPr/>
            </a:lvl1pPr>
          </a:lstStyle>
          <a:p>
            <a:fld id="{74C90296-183A-4C40-A2EF-8A3F1883E50F}"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174114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prstClr val="black">
                    <a:tint val="75000"/>
                  </a:prstClr>
                </a:solidFill>
              </a:rPr>
              <a:pPr/>
              <a:t>7/31/2014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20840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prstClr val="black">
                    <a:tint val="75000"/>
                  </a:prstClr>
                </a:solidFill>
              </a:rPr>
              <a:pPr/>
              <a:t>7/31/2014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090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7/31/2014</a:t>
            </a:fld>
            <a:endParaRPr lang="en-US"/>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9" name="Slide Number Placeholder 8"/>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8493350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AB0777-4C60-462E-A92C-CDAFD498799C}" type="datetimeFigureOut">
              <a:rPr lang="en-US" smtClean="0">
                <a:solidFill>
                  <a:prstClr val="black">
                    <a:tint val="75000"/>
                  </a:prstClr>
                </a:solidFill>
              </a:rPr>
              <a:pPr/>
              <a:t>7/31/2014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5946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EAB0777-4C60-462E-A92C-CDAFD498799C}" type="datetimeFigureOut">
              <a:rPr lang="en-US" smtClean="0">
                <a:solidFill>
                  <a:prstClr val="black">
                    <a:tint val="75000"/>
                  </a:prstClr>
                </a:solidFill>
              </a:rPr>
              <a:pPr/>
              <a:t>7/31/2014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928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EAB0777-4C60-462E-A92C-CDAFD498799C}" type="datetimeFigureOut">
              <a:rPr lang="en-US" smtClean="0">
                <a:solidFill>
                  <a:prstClr val="black">
                    <a:tint val="75000"/>
                  </a:prstClr>
                </a:solidFill>
              </a:rPr>
              <a:pPr/>
              <a:t>7/31/2014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293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EAB0777-4C60-462E-A92C-CDAFD498799C}" type="datetimeFigureOut">
              <a:rPr lang="en-US" smtClean="0">
                <a:solidFill>
                  <a:prstClr val="black">
                    <a:tint val="75000"/>
                  </a:prstClr>
                </a:solidFill>
              </a:rPr>
              <a:pPr/>
              <a:t>7/31/2014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95971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solidFill>
                  <a:prstClr val="black">
                    <a:tint val="75000"/>
                  </a:prstClr>
                </a:solidFill>
              </a:rPr>
              <a:pPr/>
              <a:t>7/31/2014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61837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prstClr val="black">
                    <a:tint val="75000"/>
                  </a:prstClr>
                </a:solidFill>
              </a:rPr>
              <a:pPr/>
              <a:t>7/31/2014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01262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prstClr val="black">
                    <a:tint val="75000"/>
                  </a:prstClr>
                </a:solidFill>
              </a:rPr>
              <a:pPr/>
              <a:t>7/31/2014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58812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prstClr val="black">
                    <a:tint val="75000"/>
                  </a:prstClr>
                </a:solidFill>
              </a:rPr>
              <a:pPr/>
              <a:t>7/31/2014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0154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prstClr val="black">
                    <a:tint val="75000"/>
                  </a:prstClr>
                </a:solidFill>
              </a:rPr>
              <a:pPr/>
              <a:t>7/31/2014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81021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EAB0777-4C60-462E-A92C-CDAFD498799C}" type="datetimeFigureOut">
              <a:rPr lang="en-US" smtClean="0">
                <a:solidFill>
                  <a:prstClr val="black">
                    <a:tint val="75000"/>
                  </a:prstClr>
                </a:solidFill>
              </a:rPr>
              <a:pPr/>
              <a:t>7/31/2014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275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7/31/2014</a:t>
            </a:fld>
            <a:endParaRPr lang="en-US"/>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8437136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EAB0777-4C60-462E-A92C-CDAFD498799C}" type="datetimeFigureOut">
              <a:rPr lang="en-US" smtClean="0">
                <a:solidFill>
                  <a:prstClr val="black">
                    <a:tint val="75000"/>
                  </a:prstClr>
                </a:solidFill>
              </a:rPr>
              <a:pPr/>
              <a:t>7/31/2014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406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7/31/2014</a:t>
            </a:fld>
            <a:endParaRPr lang="en-US"/>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312339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7/31/2014</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034336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7/31/2014</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3394462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1.jp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1388" y="46136"/>
            <a:ext cx="8784976" cy="994123"/>
          </a:xfrm>
          <a:prstGeom prst="rect">
            <a:avLst/>
          </a:prstGeom>
        </p:spPr>
        <p:txBody>
          <a:bodyPr vert="horz" lIns="0" tIns="0" rIns="0" bIns="0" rtlCol="0" anchor="t" anchorCtr="0">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0" y="1196752"/>
            <a:ext cx="9144000" cy="5661248"/>
          </a:xfrm>
          <a:prstGeom prst="rect">
            <a:avLst/>
          </a:prstGeom>
        </p:spPr>
        <p:txBody>
          <a:bodyPr vert="horz" lIns="72000" tIns="0" rIns="0" bIns="0" rtlCol="0">
            <a:normAutofit/>
          </a:bodyPr>
          <a:lstStyle/>
          <a:p>
            <a:pPr lvl="0"/>
            <a:r>
              <a:rPr lang="en-US" dirty="0" smtClean="0"/>
              <a:t>Click to edit Master text styles</a:t>
            </a:r>
          </a:p>
        </p:txBody>
      </p:sp>
    </p:spTree>
    <p:extLst>
      <p:ext uri="{BB962C8B-B14F-4D97-AF65-F5344CB8AC3E}">
        <p14:creationId xmlns:p14="http://schemas.microsoft.com/office/powerpoint/2010/main" val="33637774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914400" rtl="0" eaLnBrk="1" latinLnBrk="0" hangingPunct="1">
        <a:spcBef>
          <a:spcPct val="0"/>
        </a:spcBef>
        <a:buNone/>
        <a:defRPr sz="5400"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60000" indent="-360000" algn="l" defTabSz="914400" rtl="0" eaLnBrk="1" latinLnBrk="0" hangingPunct="1">
        <a:spcBef>
          <a:spcPct val="20000"/>
        </a:spcBef>
        <a:buClr>
          <a:srgbClr val="FFFF00"/>
        </a:buClr>
        <a:buSzPct val="120000"/>
        <a:buFont typeface="Arial" pitchFamily="34" charset="0"/>
        <a:buChar char="•"/>
        <a:defRPr sz="4000" kern="1200" baseline="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539552" y="495174"/>
            <a:ext cx="8229600" cy="708688"/>
          </a:xfrm>
          <a:prstGeom prst="rect">
            <a:avLst/>
          </a:prstGeom>
        </p:spPr>
        <p:txBody>
          <a:bodyPr vert="horz" lIns="0" tIns="0" rIns="0" bIns="0" anchor="t" anchorCtr="0">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251520" y="1628800"/>
            <a:ext cx="8712968" cy="511256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EAB0777-4C60-462E-A92C-CDAFD498799C}" type="datetimeFigureOut">
              <a:rPr lang="en-US" smtClean="0">
                <a:solidFill>
                  <a:srgbClr val="04617B">
                    <a:shade val="90000"/>
                  </a:srgbClr>
                </a:solidFill>
              </a:rPr>
              <a:pPr/>
              <a:t>7/31/2014</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72976372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1" latinLnBrk="0" hangingPunct="1">
        <a:spcBef>
          <a:spcPct val="0"/>
        </a:spcBef>
        <a:buNone/>
        <a:defRPr kumimoji="0" sz="48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3000" kern="1200" baseline="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4D114-C5C2-4645-A0B7-509F7F8465CC}" type="datetimeFigureOut">
              <a:rPr lang="en-GB" smtClean="0">
                <a:solidFill>
                  <a:prstClr val="black">
                    <a:tint val="75000"/>
                  </a:prstClr>
                </a:solidFill>
              </a:rPr>
              <a:pPr/>
              <a:t>31/07/2014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3217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618684-CD62-4C70-A16D-44AA42D7A843}" type="datetimeFigureOut">
              <a:rPr lang="en-GB" smtClean="0">
                <a:solidFill>
                  <a:prstClr val="black">
                    <a:tint val="75000"/>
                  </a:prstClr>
                </a:solidFill>
              </a:rPr>
              <a:pPr/>
              <a:t>31/07/2014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133894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9512" y="274638"/>
            <a:ext cx="8784976" cy="994122"/>
          </a:xfrm>
          <a:prstGeom prst="rect">
            <a:avLst/>
          </a:prstGeom>
        </p:spPr>
        <p:txBody>
          <a:bodyPr vert="horz" lIns="0" tIns="0" rIns="0" bIns="0" rtlCol="0" anchor="t" anchorCtr="0">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0" y="1484784"/>
            <a:ext cx="9144000" cy="5373216"/>
          </a:xfrm>
          <a:prstGeom prst="rect">
            <a:avLst/>
          </a:prstGeom>
        </p:spPr>
        <p:txBody>
          <a:bodyPr vert="horz" lIns="7200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AB0777-4C60-462E-A92C-CDAFD498799C}" type="datetimeFigureOut">
              <a:rPr lang="en-US" smtClean="0">
                <a:solidFill>
                  <a:prstClr val="black">
                    <a:tint val="75000"/>
                  </a:prstClr>
                </a:solidFill>
              </a:rPr>
              <a:pPr/>
              <a:t>7/31/2014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14208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Lst>
  <p:txStyles>
    <p:titleStyle>
      <a:lvl1pPr algn="ctr" defTabSz="914400" rtl="0" eaLnBrk="1" latinLnBrk="0" hangingPunct="1">
        <a:spcBef>
          <a:spcPct val="0"/>
        </a:spcBef>
        <a:buNone/>
        <a:defRPr sz="5400" kern="1200">
          <a:solidFill>
            <a:srgbClr val="FFFF00"/>
          </a:solidFill>
          <a:latin typeface="+mj-lt"/>
          <a:ea typeface="+mj-ea"/>
          <a:cs typeface="+mj-cs"/>
        </a:defRPr>
      </a:lvl1pPr>
    </p:titleStyle>
    <p:bodyStyle>
      <a:lvl1pPr marL="571500" indent="-571500" algn="l" defTabSz="914400" rtl="0" eaLnBrk="1" latinLnBrk="0" hangingPunct="1">
        <a:spcBef>
          <a:spcPct val="20000"/>
        </a:spcBef>
        <a:buClr>
          <a:srgbClr val="FFFF00"/>
        </a:buClr>
        <a:buSzPct val="120000"/>
        <a:buFont typeface="Arial" pitchFamily="34" charset="0"/>
        <a:buChar char="•"/>
        <a:defRPr sz="36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
        <p:nvSpPr>
          <p:cNvPr id="2" name="Title 1"/>
          <p:cNvSpPr>
            <a:spLocks noGrp="1"/>
          </p:cNvSpPr>
          <p:nvPr>
            <p:ph type="title"/>
          </p:nvPr>
        </p:nvSpPr>
        <p:spPr>
          <a:xfrm>
            <a:off x="467544" y="17161"/>
            <a:ext cx="8229600" cy="708688"/>
          </a:xfrm>
        </p:spPr>
        <p:txBody>
          <a:bodyPr>
            <a:normAutofit fontScale="90000"/>
          </a:bodyPr>
          <a:lstStyle/>
          <a:p>
            <a:r>
              <a:rPr lang="en-GB" b="1" dirty="0">
                <a:ln>
                  <a:solidFill>
                    <a:schemeClr val="tx1"/>
                  </a:solidFill>
                </a:ln>
              </a:rPr>
              <a:t>Deep Calls to Deep</a:t>
            </a:r>
          </a:p>
        </p:txBody>
      </p:sp>
      <p:sp>
        <p:nvSpPr>
          <p:cNvPr id="5" name="Title 1"/>
          <p:cNvSpPr txBox="1">
            <a:spLocks/>
          </p:cNvSpPr>
          <p:nvPr/>
        </p:nvSpPr>
        <p:spPr>
          <a:xfrm>
            <a:off x="395536" y="980728"/>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r>
              <a:rPr lang="en-GB" b="1" dirty="0" smtClean="0">
                <a:ln>
                  <a:solidFill>
                    <a:schemeClr val="tx1"/>
                  </a:solidFill>
                </a:ln>
                <a:effectLst>
                  <a:outerShdw blurRad="38100" dist="38100" dir="2700000" algn="tl">
                    <a:srgbClr val="000000">
                      <a:alpha val="43137"/>
                    </a:srgbClr>
                  </a:outerShdw>
                </a:effectLst>
              </a:rPr>
              <a:t>Freedom Apostolic Resources </a:t>
            </a:r>
            <a:endParaRPr lang="en-GB" b="1" dirty="0">
              <a:ln>
                <a:solidFill>
                  <a:schemeClr val="tx1"/>
                </a:solidFill>
              </a:ln>
              <a:effectLst>
                <a:outerShdw blurRad="38100" dist="38100" dir="2700000" algn="tl">
                  <a:srgbClr val="000000">
                    <a:alpha val="43137"/>
                  </a:srgbClr>
                </a:outerShdw>
              </a:effectLst>
            </a:endParaRPr>
          </a:p>
        </p:txBody>
      </p:sp>
      <p:sp>
        <p:nvSpPr>
          <p:cNvPr id="6" name="Title 1"/>
          <p:cNvSpPr txBox="1">
            <a:spLocks/>
          </p:cNvSpPr>
          <p:nvPr/>
        </p:nvSpPr>
        <p:spPr>
          <a:xfrm>
            <a:off x="517848" y="3429000"/>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r>
              <a:rPr lang="en-GB" b="1" dirty="0" smtClean="0">
                <a:ln>
                  <a:solidFill>
                    <a:schemeClr val="bg1"/>
                  </a:solidFill>
                </a:ln>
                <a:solidFill>
                  <a:srgbClr val="002060"/>
                </a:solidFill>
                <a:effectLst>
                  <a:outerShdw blurRad="38100" dist="38100" dir="2700000" algn="tl">
                    <a:srgbClr val="000000">
                      <a:alpha val="43137"/>
                    </a:srgbClr>
                  </a:outerShdw>
                </a:effectLst>
              </a:rPr>
              <a:t>www.freedomtrust.org.uk/AR</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
        <p:nvSpPr>
          <p:cNvPr id="7" name="Title 1"/>
          <p:cNvSpPr txBox="1">
            <a:spLocks/>
          </p:cNvSpPr>
          <p:nvPr/>
        </p:nvSpPr>
        <p:spPr>
          <a:xfrm>
            <a:off x="552999" y="4293096"/>
            <a:ext cx="8229600" cy="708688"/>
          </a:xfrm>
          <a:prstGeom prst="rect">
            <a:avLst/>
          </a:prstGeom>
        </p:spPr>
        <p:txBody>
          <a:bodyPr vert="horz" lIns="0" tIns="0" rIns="0" bIns="0" rtlCol="0" anchor="t" anchorCtr="0">
            <a:normAutofit fontScale="825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a:lnSpc>
                <a:spcPct val="110000"/>
              </a:lnSpc>
            </a:pPr>
            <a:r>
              <a:rPr lang="en-GB" b="1" dirty="0" smtClean="0">
                <a:ln>
                  <a:solidFill>
                    <a:schemeClr val="bg1"/>
                  </a:solidFill>
                </a:ln>
                <a:solidFill>
                  <a:srgbClr val="002060"/>
                </a:solidFill>
                <a:effectLst>
                  <a:outerShdw blurRad="38100" dist="38100" dir="2700000" algn="tl">
                    <a:srgbClr val="000000">
                      <a:alpha val="43137"/>
                    </a:srgbClr>
                  </a:outerShdw>
                </a:effectLst>
              </a:rPr>
              <a:t>www.freedomarc.wordpress.com</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
        <p:nvSpPr>
          <p:cNvPr id="9" name="Title 1"/>
          <p:cNvSpPr txBox="1">
            <a:spLocks/>
          </p:cNvSpPr>
          <p:nvPr/>
        </p:nvSpPr>
        <p:spPr>
          <a:xfrm>
            <a:off x="539552" y="5462426"/>
            <a:ext cx="8229600" cy="708688"/>
          </a:xfrm>
          <a:prstGeom prst="rect">
            <a:avLst/>
          </a:prstGeom>
        </p:spPr>
        <p:txBody>
          <a:bodyPr vert="horz" lIns="0" tIns="0" rIns="0" bIns="0" rtlCol="0" anchor="t" anchorCtr="0">
            <a:normAutofit fontScale="90000" lnSpcReduction="2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a:lnSpc>
                <a:spcPct val="110000"/>
              </a:lnSpc>
            </a:pPr>
            <a:r>
              <a:rPr lang="en-GB" b="1" dirty="0" smtClean="0">
                <a:ln>
                  <a:solidFill>
                    <a:schemeClr val="bg1"/>
                  </a:solidFill>
                </a:ln>
                <a:solidFill>
                  <a:srgbClr val="002060"/>
                </a:solidFill>
                <a:effectLst>
                  <a:outerShdw blurRad="38100" dist="38100" dir="2700000" algn="tl">
                    <a:srgbClr val="000000">
                      <a:alpha val="43137"/>
                    </a:srgbClr>
                  </a:outerShdw>
                </a:effectLst>
              </a:rPr>
              <a:t>mike@freedomarc.org</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21788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4646" y="2332"/>
            <a:ext cx="1589346" cy="553998"/>
          </a:xfrm>
          <a:prstGeom prst="rect">
            <a:avLst/>
          </a:prstGeom>
          <a:noFill/>
        </p:spPr>
        <p:txBody>
          <a:bodyPr wrap="none" lIns="0" tIns="0" rIns="0" bIns="0" rtlCol="0">
            <a:noAutofit/>
          </a:bodyPr>
          <a:lstStyle/>
          <a:p>
            <a:pPr algn="ctr"/>
            <a:r>
              <a:rPr lang="en-GB" sz="2800" dirty="0" smtClean="0">
                <a:solidFill>
                  <a:prstClr val="black"/>
                </a:solidFill>
                <a:cs typeface="Arial" charset="0"/>
              </a:rPr>
              <a:t>Bench of 3 </a:t>
            </a:r>
          </a:p>
          <a:p>
            <a:pPr algn="ctr"/>
            <a:r>
              <a:rPr lang="en-GB" sz="2800" dirty="0" smtClean="0">
                <a:solidFill>
                  <a:prstClr val="black"/>
                </a:solidFill>
                <a:cs typeface="Arial" charset="0"/>
              </a:rPr>
              <a:t>Father Son Spirit</a:t>
            </a:r>
            <a:endParaRPr lang="en-GB" sz="2800" dirty="0">
              <a:solidFill>
                <a:prstClr val="black"/>
              </a:solidFill>
              <a:cs typeface="Arial" charset="0"/>
            </a:endParaRPr>
          </a:p>
        </p:txBody>
      </p:sp>
      <p:sp>
        <p:nvSpPr>
          <p:cNvPr id="9" name="Horizontal Scroll 8"/>
          <p:cNvSpPr/>
          <p:nvPr/>
        </p:nvSpPr>
        <p:spPr>
          <a:xfrm>
            <a:off x="3347034" y="1556792"/>
            <a:ext cx="1104571" cy="288032"/>
          </a:xfrm>
          <a:prstGeom prst="horizontalScroll">
            <a:avLst/>
          </a:prstGeom>
          <a:solidFill>
            <a:srgbClr val="5C09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1" name="Straight Connector 10"/>
          <p:cNvCxnSpPr/>
          <p:nvPr/>
        </p:nvCxnSpPr>
        <p:spPr>
          <a:xfrm>
            <a:off x="1415062" y="2204864"/>
            <a:ext cx="5544616" cy="0"/>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016893" y="831807"/>
            <a:ext cx="1882800" cy="22680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899320" y="841769"/>
            <a:ext cx="1882800" cy="22680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171501" y="2964953"/>
            <a:ext cx="3456384" cy="28963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42" name="Group 41"/>
          <p:cNvGrpSpPr/>
          <p:nvPr/>
        </p:nvGrpSpPr>
        <p:grpSpPr>
          <a:xfrm>
            <a:off x="2016892" y="3099807"/>
            <a:ext cx="3765229" cy="3497545"/>
            <a:chOff x="2016892" y="3099807"/>
            <a:chExt cx="3765229" cy="3497545"/>
          </a:xfrm>
        </p:grpSpPr>
        <p:cxnSp>
          <p:nvCxnSpPr>
            <p:cNvPr id="30" name="Straight Connector 29"/>
            <p:cNvCxnSpPr/>
            <p:nvPr/>
          </p:nvCxnSpPr>
          <p:spPr>
            <a:xfrm>
              <a:off x="2016892" y="3099807"/>
              <a:ext cx="1882800" cy="226929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899694" y="3101103"/>
              <a:ext cx="1882427" cy="226800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843808" y="5369102"/>
              <a:ext cx="2376264" cy="1228250"/>
            </a:xfrm>
            <a:prstGeom prst="rect">
              <a:avLst/>
            </a:prstGeom>
            <a:noFill/>
          </p:spPr>
          <p:txBody>
            <a:bodyPr wrap="none" lIns="0" tIns="0" rIns="0" bIns="0" rtlCol="0">
              <a:noAutofit/>
            </a:bodyPr>
            <a:lstStyle/>
            <a:p>
              <a:pPr algn="ctr"/>
              <a:r>
                <a:rPr lang="en-GB" sz="2400" dirty="0" smtClean="0">
                  <a:solidFill>
                    <a:prstClr val="black"/>
                  </a:solidFill>
                  <a:cs typeface="Arial" charset="0"/>
                </a:rPr>
                <a:t>Bench of 3 </a:t>
              </a:r>
            </a:p>
            <a:p>
              <a:pPr algn="ctr"/>
              <a:r>
                <a:rPr lang="en-GB" sz="2400" dirty="0" smtClean="0">
                  <a:solidFill>
                    <a:prstClr val="black"/>
                  </a:solidFill>
                  <a:cs typeface="Arial" charset="0"/>
                </a:rPr>
                <a:t> Spirit Soul Body</a:t>
              </a:r>
            </a:p>
            <a:p>
              <a:pPr algn="ctr"/>
              <a:r>
                <a:rPr lang="en-GB" sz="2400" dirty="0" smtClean="0">
                  <a:solidFill>
                    <a:prstClr val="black"/>
                  </a:solidFill>
                  <a:cs typeface="Arial" charset="0"/>
                </a:rPr>
                <a:t>Church, City, Region, Nation</a:t>
              </a:r>
              <a:endParaRPr lang="en-GB" sz="2400" dirty="0">
                <a:solidFill>
                  <a:prstClr val="black"/>
                </a:solidFill>
                <a:cs typeface="Arial" charset="0"/>
              </a:endParaRPr>
            </a:p>
          </p:txBody>
        </p:sp>
      </p:grpSp>
      <p:sp>
        <p:nvSpPr>
          <p:cNvPr id="38" name="TextBox 37"/>
          <p:cNvSpPr txBox="1"/>
          <p:nvPr/>
        </p:nvSpPr>
        <p:spPr>
          <a:xfrm>
            <a:off x="7092280" y="1435574"/>
            <a:ext cx="1589346" cy="553998"/>
          </a:xfrm>
          <a:prstGeom prst="rect">
            <a:avLst/>
          </a:prstGeom>
          <a:noFill/>
        </p:spPr>
        <p:txBody>
          <a:bodyPr wrap="none" lIns="0" tIns="0" rIns="0" bIns="0" rtlCol="0">
            <a:normAutofit/>
          </a:bodyPr>
          <a:lstStyle/>
          <a:p>
            <a:pPr algn="ctr"/>
            <a:r>
              <a:rPr lang="en-GB" dirty="0" smtClean="0">
                <a:solidFill>
                  <a:prstClr val="black"/>
                </a:solidFill>
                <a:cs typeface="Arial" charset="0"/>
              </a:rPr>
              <a:t>Heavenlies</a:t>
            </a:r>
          </a:p>
        </p:txBody>
      </p:sp>
      <p:sp>
        <p:nvSpPr>
          <p:cNvPr id="39" name="TextBox 38"/>
          <p:cNvSpPr txBox="1"/>
          <p:nvPr/>
        </p:nvSpPr>
        <p:spPr>
          <a:xfrm>
            <a:off x="7092280" y="2832770"/>
            <a:ext cx="1589346" cy="553998"/>
          </a:xfrm>
          <a:prstGeom prst="rect">
            <a:avLst/>
          </a:prstGeom>
          <a:noFill/>
        </p:spPr>
        <p:txBody>
          <a:bodyPr wrap="none" lIns="0" tIns="0" rIns="0" bIns="0" rtlCol="0">
            <a:normAutofit/>
          </a:bodyPr>
          <a:lstStyle/>
          <a:p>
            <a:pPr algn="ctr"/>
            <a:r>
              <a:rPr lang="en-GB" dirty="0" smtClean="0">
                <a:solidFill>
                  <a:prstClr val="black"/>
                </a:solidFill>
                <a:cs typeface="Arial" charset="0"/>
              </a:rPr>
              <a:t>Earth</a:t>
            </a:r>
          </a:p>
        </p:txBody>
      </p:sp>
      <p:sp>
        <p:nvSpPr>
          <p:cNvPr id="15" name="TextBox 14"/>
          <p:cNvSpPr txBox="1"/>
          <p:nvPr/>
        </p:nvSpPr>
        <p:spPr>
          <a:xfrm>
            <a:off x="827584" y="1158575"/>
            <a:ext cx="1589346" cy="553998"/>
          </a:xfrm>
          <a:prstGeom prst="rect">
            <a:avLst/>
          </a:prstGeom>
          <a:noFill/>
        </p:spPr>
        <p:txBody>
          <a:bodyPr wrap="none" lIns="0" tIns="0" rIns="0" bIns="0" rtlCol="0">
            <a:normAutofit/>
          </a:bodyPr>
          <a:lstStyle/>
          <a:p>
            <a:pPr algn="ctr"/>
            <a:r>
              <a:rPr lang="en-GB" dirty="0" smtClean="0">
                <a:solidFill>
                  <a:prstClr val="black"/>
                </a:solidFill>
                <a:cs typeface="Arial" charset="0"/>
              </a:rPr>
              <a:t>North Gate</a:t>
            </a:r>
            <a:br>
              <a:rPr lang="en-GB" dirty="0" smtClean="0">
                <a:solidFill>
                  <a:prstClr val="black"/>
                </a:solidFill>
                <a:cs typeface="Arial" charset="0"/>
              </a:rPr>
            </a:br>
            <a:r>
              <a:rPr lang="en-GB" dirty="0" smtClean="0">
                <a:solidFill>
                  <a:prstClr val="black"/>
                </a:solidFill>
                <a:cs typeface="Arial" charset="0"/>
              </a:rPr>
              <a:t>Man Priestly</a:t>
            </a:r>
          </a:p>
        </p:txBody>
      </p:sp>
      <p:sp>
        <p:nvSpPr>
          <p:cNvPr id="16" name="TextBox 15"/>
          <p:cNvSpPr txBox="1"/>
          <p:nvPr/>
        </p:nvSpPr>
        <p:spPr>
          <a:xfrm>
            <a:off x="4987447" y="1136985"/>
            <a:ext cx="1589346" cy="553998"/>
          </a:xfrm>
          <a:prstGeom prst="rect">
            <a:avLst/>
          </a:prstGeom>
          <a:noFill/>
        </p:spPr>
        <p:txBody>
          <a:bodyPr wrap="none" lIns="0" tIns="0" rIns="0" bIns="0" rtlCol="0">
            <a:normAutofit/>
          </a:bodyPr>
          <a:lstStyle/>
          <a:p>
            <a:pPr algn="ctr"/>
            <a:r>
              <a:rPr lang="en-GB" dirty="0" smtClean="0">
                <a:solidFill>
                  <a:prstClr val="black"/>
                </a:solidFill>
                <a:cs typeface="Arial" charset="0"/>
              </a:rPr>
              <a:t>East Gate</a:t>
            </a:r>
            <a:br>
              <a:rPr lang="en-GB" dirty="0" smtClean="0">
                <a:solidFill>
                  <a:prstClr val="black"/>
                </a:solidFill>
                <a:cs typeface="Arial" charset="0"/>
              </a:rPr>
            </a:br>
            <a:r>
              <a:rPr lang="en-GB" dirty="0" smtClean="0">
                <a:solidFill>
                  <a:prstClr val="black"/>
                </a:solidFill>
                <a:cs typeface="Arial" charset="0"/>
              </a:rPr>
              <a:t>Lion Kingly</a:t>
            </a:r>
          </a:p>
        </p:txBody>
      </p:sp>
      <p:sp>
        <p:nvSpPr>
          <p:cNvPr id="17" name="TextBox 16"/>
          <p:cNvSpPr txBox="1"/>
          <p:nvPr/>
        </p:nvSpPr>
        <p:spPr>
          <a:xfrm>
            <a:off x="827584" y="4830680"/>
            <a:ext cx="1589346" cy="553998"/>
          </a:xfrm>
          <a:prstGeom prst="rect">
            <a:avLst/>
          </a:prstGeom>
          <a:noFill/>
        </p:spPr>
        <p:txBody>
          <a:bodyPr wrap="none" lIns="0" tIns="0" rIns="0" bIns="0" rtlCol="0">
            <a:normAutofit/>
          </a:bodyPr>
          <a:lstStyle/>
          <a:p>
            <a:pPr algn="ctr"/>
            <a:r>
              <a:rPr lang="en-GB" dirty="0" smtClean="0">
                <a:solidFill>
                  <a:prstClr val="black"/>
                </a:solidFill>
                <a:cs typeface="Arial" charset="0"/>
              </a:rPr>
              <a:t>West Gate</a:t>
            </a:r>
            <a:br>
              <a:rPr lang="en-GB" dirty="0" smtClean="0">
                <a:solidFill>
                  <a:prstClr val="black"/>
                </a:solidFill>
                <a:cs typeface="Arial" charset="0"/>
              </a:rPr>
            </a:br>
            <a:r>
              <a:rPr lang="en-GB" dirty="0" smtClean="0">
                <a:solidFill>
                  <a:prstClr val="black"/>
                </a:solidFill>
                <a:cs typeface="Arial" charset="0"/>
              </a:rPr>
              <a:t>Eagle Apostolic</a:t>
            </a:r>
          </a:p>
        </p:txBody>
      </p:sp>
      <p:sp>
        <p:nvSpPr>
          <p:cNvPr id="18" name="TextBox 17"/>
          <p:cNvSpPr txBox="1"/>
          <p:nvPr/>
        </p:nvSpPr>
        <p:spPr>
          <a:xfrm>
            <a:off x="5220072" y="4830680"/>
            <a:ext cx="1589346" cy="553998"/>
          </a:xfrm>
          <a:prstGeom prst="rect">
            <a:avLst/>
          </a:prstGeom>
          <a:noFill/>
        </p:spPr>
        <p:txBody>
          <a:bodyPr wrap="none" lIns="0" tIns="0" rIns="0" bIns="0" rtlCol="0">
            <a:normAutofit/>
          </a:bodyPr>
          <a:lstStyle/>
          <a:p>
            <a:pPr algn="ctr"/>
            <a:r>
              <a:rPr lang="en-GB" dirty="0" smtClean="0">
                <a:solidFill>
                  <a:prstClr val="black"/>
                </a:solidFill>
                <a:cs typeface="Arial" charset="0"/>
              </a:rPr>
              <a:t>South Gate</a:t>
            </a:r>
            <a:br>
              <a:rPr lang="en-GB" dirty="0" smtClean="0">
                <a:solidFill>
                  <a:prstClr val="black"/>
                </a:solidFill>
                <a:cs typeface="Arial" charset="0"/>
              </a:rPr>
            </a:br>
            <a:r>
              <a:rPr lang="en-GB" dirty="0" smtClean="0">
                <a:solidFill>
                  <a:prstClr val="black"/>
                </a:solidFill>
                <a:cs typeface="Arial" charset="0"/>
              </a:rPr>
              <a:t>Ox Prophetic</a:t>
            </a:r>
          </a:p>
        </p:txBody>
      </p:sp>
    </p:spTree>
    <p:extLst>
      <p:ext uri="{BB962C8B-B14F-4D97-AF65-F5344CB8AC3E}">
        <p14:creationId xmlns:p14="http://schemas.microsoft.com/office/powerpoint/2010/main" val="686879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sz="4800" dirty="0"/>
              <a:t>Deep Calls to Deep</a:t>
            </a:r>
            <a:endParaRPr lang="en-GB" sz="4800" dirty="0">
              <a:solidFill>
                <a:schemeClr val="tx2"/>
              </a:solidFill>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rmAutofit fontScale="92500" lnSpcReduction="20000"/>
          </a:bodyPr>
          <a:lstStyle/>
          <a:p>
            <a:pPr>
              <a:lnSpc>
                <a:spcPct val="120000"/>
              </a:lnSpc>
              <a:spcBef>
                <a:spcPts val="600"/>
              </a:spcBef>
            </a:pPr>
            <a:r>
              <a:rPr lang="en-GB" sz="5400" dirty="0"/>
              <a:t>Rom 8:19 For the anxious longing of the creation waits eagerly for the </a:t>
            </a:r>
            <a:r>
              <a:rPr lang="en-GB" sz="5400" dirty="0">
                <a:solidFill>
                  <a:srgbClr val="FFFF00"/>
                </a:solidFill>
              </a:rPr>
              <a:t>revealing of the sons of God</a:t>
            </a:r>
            <a:r>
              <a:rPr lang="en-GB" sz="5400" dirty="0"/>
              <a:t>. </a:t>
            </a:r>
            <a:r>
              <a:rPr lang="en-GB" sz="5400" dirty="0" smtClean="0"/>
              <a:t>21 </a:t>
            </a:r>
            <a:r>
              <a:rPr lang="en-GB" sz="5400" dirty="0"/>
              <a:t>that the creation itself also will be set free from its slavery to corruption into the </a:t>
            </a:r>
            <a:r>
              <a:rPr lang="en-GB" sz="5400" dirty="0">
                <a:solidFill>
                  <a:srgbClr val="FFFF00"/>
                </a:solidFill>
              </a:rPr>
              <a:t>freedom of the glory of the children of God</a:t>
            </a:r>
            <a:r>
              <a:rPr lang="en-GB" sz="5400" dirty="0"/>
              <a:t>. </a:t>
            </a:r>
            <a:endParaRPr lang="en-GB" sz="5400" dirty="0" smtClean="0"/>
          </a:p>
        </p:txBody>
      </p:sp>
    </p:spTree>
    <p:extLst>
      <p:ext uri="{BB962C8B-B14F-4D97-AF65-F5344CB8AC3E}">
        <p14:creationId xmlns:p14="http://schemas.microsoft.com/office/powerpoint/2010/main" val="25902091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spect="1"/>
          </p:cNvSpPr>
          <p:nvPr/>
        </p:nvSpPr>
        <p:spPr>
          <a:xfrm>
            <a:off x="2699972" y="1835733"/>
            <a:ext cx="3240000" cy="32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prstClr val="white"/>
                </a:solidFill>
              </a:rPr>
              <a:t>Tabernacle</a:t>
            </a:r>
          </a:p>
          <a:p>
            <a:pPr algn="ctr"/>
            <a:r>
              <a:rPr lang="en-GB" sz="2800" dirty="0" smtClean="0">
                <a:solidFill>
                  <a:prstClr val="white"/>
                </a:solidFill>
              </a:rPr>
              <a:t>Holy of Holies</a:t>
            </a:r>
          </a:p>
          <a:p>
            <a:pPr algn="ctr"/>
            <a:r>
              <a:rPr lang="en-GB" sz="2800" dirty="0" smtClean="0">
                <a:solidFill>
                  <a:prstClr val="white"/>
                </a:solidFill>
              </a:rPr>
              <a:t>Arc of God</a:t>
            </a:r>
            <a:endParaRPr lang="en-GB" sz="2800" dirty="0">
              <a:solidFill>
                <a:prstClr val="white"/>
              </a:solidFill>
            </a:endParaRPr>
          </a:p>
        </p:txBody>
      </p:sp>
      <p:sp>
        <p:nvSpPr>
          <p:cNvPr id="5" name="TextBox 4"/>
          <p:cNvSpPr txBox="1"/>
          <p:nvPr/>
        </p:nvSpPr>
        <p:spPr>
          <a:xfrm>
            <a:off x="3635896" y="188640"/>
            <a:ext cx="1008292" cy="1440160"/>
          </a:xfrm>
          <a:prstGeom prst="rect">
            <a:avLst/>
          </a:prstGeom>
          <a:noFill/>
        </p:spPr>
        <p:txBody>
          <a:bodyPr wrap="square" lIns="0" tIns="0" rIns="0" bIns="0" rtlCol="0">
            <a:noAutofit/>
          </a:bodyPr>
          <a:lstStyle/>
          <a:p>
            <a:pPr algn="ctr"/>
            <a:r>
              <a:rPr lang="en-GB" sz="2400" dirty="0" smtClean="0">
                <a:solidFill>
                  <a:prstClr val="black"/>
                </a:solidFill>
              </a:rPr>
              <a:t>North </a:t>
            </a:r>
          </a:p>
          <a:p>
            <a:pPr algn="ctr"/>
            <a:r>
              <a:rPr lang="en-GB" sz="2400" dirty="0" smtClean="0">
                <a:solidFill>
                  <a:prstClr val="black"/>
                </a:solidFill>
              </a:rPr>
              <a:t>Man</a:t>
            </a:r>
          </a:p>
          <a:p>
            <a:pPr algn="ctr"/>
            <a:r>
              <a:rPr lang="en-GB" sz="2400" dirty="0" smtClean="0">
                <a:solidFill>
                  <a:prstClr val="black"/>
                </a:solidFill>
              </a:rPr>
              <a:t>Priest</a:t>
            </a:r>
          </a:p>
          <a:p>
            <a:pPr algn="ctr"/>
            <a:r>
              <a:rPr lang="en-GB" sz="2400" dirty="0" smtClean="0">
                <a:solidFill>
                  <a:srgbClr val="FF0000"/>
                </a:solidFill>
              </a:rPr>
              <a:t>HEI</a:t>
            </a:r>
            <a:endParaRPr lang="en-GB" sz="2400" dirty="0">
              <a:solidFill>
                <a:srgbClr val="FF0000"/>
              </a:solidFill>
            </a:endParaRPr>
          </a:p>
        </p:txBody>
      </p:sp>
      <p:sp>
        <p:nvSpPr>
          <p:cNvPr id="6" name="TextBox 5"/>
          <p:cNvSpPr txBox="1"/>
          <p:nvPr/>
        </p:nvSpPr>
        <p:spPr>
          <a:xfrm>
            <a:off x="3779912" y="5229200"/>
            <a:ext cx="1080120" cy="1440160"/>
          </a:xfrm>
          <a:prstGeom prst="rect">
            <a:avLst/>
          </a:prstGeom>
          <a:noFill/>
        </p:spPr>
        <p:txBody>
          <a:bodyPr wrap="square" lIns="0" tIns="0" rIns="0" bIns="0" rtlCol="0">
            <a:normAutofit fontScale="92500" lnSpcReduction="10000"/>
          </a:bodyPr>
          <a:lstStyle/>
          <a:p>
            <a:pPr algn="ctr"/>
            <a:r>
              <a:rPr lang="en-GB" sz="2600" dirty="0" smtClean="0">
                <a:solidFill>
                  <a:prstClr val="black"/>
                </a:solidFill>
              </a:rPr>
              <a:t>South </a:t>
            </a:r>
          </a:p>
          <a:p>
            <a:pPr algn="ctr"/>
            <a:r>
              <a:rPr lang="en-GB" sz="2600" dirty="0" smtClean="0">
                <a:solidFill>
                  <a:prstClr val="black"/>
                </a:solidFill>
              </a:rPr>
              <a:t>Ox</a:t>
            </a:r>
          </a:p>
          <a:p>
            <a:pPr algn="ctr"/>
            <a:r>
              <a:rPr lang="en-GB" sz="2600" dirty="0" smtClean="0">
                <a:solidFill>
                  <a:prstClr val="black"/>
                </a:solidFill>
              </a:rPr>
              <a:t>Prophet</a:t>
            </a:r>
          </a:p>
          <a:p>
            <a:pPr algn="ctr"/>
            <a:r>
              <a:rPr lang="en-GB" sz="2600" dirty="0" smtClean="0">
                <a:solidFill>
                  <a:srgbClr val="FF0000"/>
                </a:solidFill>
              </a:rPr>
              <a:t>HEI</a:t>
            </a:r>
            <a:endParaRPr lang="en-GB" dirty="0">
              <a:solidFill>
                <a:srgbClr val="FF0000"/>
              </a:solidFill>
            </a:endParaRPr>
          </a:p>
        </p:txBody>
      </p:sp>
      <p:sp>
        <p:nvSpPr>
          <p:cNvPr id="7" name="TextBox 6"/>
          <p:cNvSpPr txBox="1"/>
          <p:nvPr/>
        </p:nvSpPr>
        <p:spPr>
          <a:xfrm>
            <a:off x="6444208" y="2792651"/>
            <a:ext cx="792088" cy="1428437"/>
          </a:xfrm>
          <a:prstGeom prst="rect">
            <a:avLst/>
          </a:prstGeom>
          <a:noFill/>
        </p:spPr>
        <p:txBody>
          <a:bodyPr wrap="square" lIns="0" tIns="0" rIns="0" bIns="0" rtlCol="0">
            <a:noAutofit/>
          </a:bodyPr>
          <a:lstStyle/>
          <a:p>
            <a:pPr algn="ctr"/>
            <a:r>
              <a:rPr lang="en-GB" sz="2400" dirty="0" smtClean="0">
                <a:solidFill>
                  <a:prstClr val="black"/>
                </a:solidFill>
              </a:rPr>
              <a:t>East </a:t>
            </a:r>
          </a:p>
          <a:p>
            <a:pPr algn="ctr"/>
            <a:r>
              <a:rPr lang="en-GB" sz="2400" dirty="0" smtClean="0">
                <a:solidFill>
                  <a:prstClr val="black"/>
                </a:solidFill>
              </a:rPr>
              <a:t>Lion</a:t>
            </a:r>
          </a:p>
          <a:p>
            <a:pPr algn="ctr"/>
            <a:r>
              <a:rPr lang="en-GB" sz="2400" dirty="0" smtClean="0">
                <a:solidFill>
                  <a:prstClr val="black"/>
                </a:solidFill>
              </a:rPr>
              <a:t>King</a:t>
            </a:r>
          </a:p>
          <a:p>
            <a:pPr algn="ctr"/>
            <a:r>
              <a:rPr lang="en-GB" sz="2400" dirty="0" smtClean="0">
                <a:solidFill>
                  <a:srgbClr val="FF0000"/>
                </a:solidFill>
              </a:rPr>
              <a:t>YOD</a:t>
            </a:r>
            <a:endParaRPr lang="en-GB" sz="2400" dirty="0">
              <a:solidFill>
                <a:srgbClr val="FF0000"/>
              </a:solidFill>
            </a:endParaRPr>
          </a:p>
        </p:txBody>
      </p:sp>
      <p:sp>
        <p:nvSpPr>
          <p:cNvPr id="8" name="TextBox 7"/>
          <p:cNvSpPr txBox="1"/>
          <p:nvPr/>
        </p:nvSpPr>
        <p:spPr>
          <a:xfrm>
            <a:off x="1187624" y="2792650"/>
            <a:ext cx="1008112" cy="1644462"/>
          </a:xfrm>
          <a:prstGeom prst="rect">
            <a:avLst/>
          </a:prstGeom>
          <a:noFill/>
        </p:spPr>
        <p:txBody>
          <a:bodyPr wrap="square" lIns="0" tIns="0" rIns="0" bIns="0" rtlCol="0">
            <a:noAutofit/>
          </a:bodyPr>
          <a:lstStyle/>
          <a:p>
            <a:pPr algn="ctr"/>
            <a:r>
              <a:rPr lang="en-GB" sz="2400" dirty="0" smtClean="0">
                <a:solidFill>
                  <a:prstClr val="black"/>
                </a:solidFill>
              </a:rPr>
              <a:t>West </a:t>
            </a:r>
          </a:p>
          <a:p>
            <a:pPr algn="ctr"/>
            <a:r>
              <a:rPr lang="en-GB" sz="2400" dirty="0" smtClean="0">
                <a:solidFill>
                  <a:prstClr val="black"/>
                </a:solidFill>
              </a:rPr>
              <a:t>Eagle</a:t>
            </a:r>
          </a:p>
          <a:p>
            <a:pPr algn="ctr"/>
            <a:r>
              <a:rPr lang="en-GB" sz="2400" dirty="0" smtClean="0">
                <a:solidFill>
                  <a:prstClr val="black"/>
                </a:solidFill>
              </a:rPr>
              <a:t>Apostle</a:t>
            </a:r>
          </a:p>
          <a:p>
            <a:pPr algn="ctr"/>
            <a:r>
              <a:rPr lang="en-GB" sz="2400" dirty="0" smtClean="0">
                <a:solidFill>
                  <a:srgbClr val="FF0000"/>
                </a:solidFill>
              </a:rPr>
              <a:t>VAV</a:t>
            </a:r>
            <a:endParaRPr lang="en-GB" sz="2400" dirty="0">
              <a:solidFill>
                <a:srgbClr val="FF0000"/>
              </a:solidFill>
            </a:endParaRPr>
          </a:p>
        </p:txBody>
      </p:sp>
      <p:cxnSp>
        <p:nvCxnSpPr>
          <p:cNvPr id="3" name="Straight Arrow Connector 2"/>
          <p:cNvCxnSpPr/>
          <p:nvPr/>
        </p:nvCxnSpPr>
        <p:spPr>
          <a:xfrm flipV="1">
            <a:off x="4864729" y="757161"/>
            <a:ext cx="0" cy="107857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635896" y="5075733"/>
            <a:ext cx="0" cy="93042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084168" y="4437112"/>
            <a:ext cx="1404156"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1043608" y="2636912"/>
            <a:ext cx="1440160"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285487" y="1844824"/>
            <a:ext cx="0" cy="57606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699972" y="3457369"/>
            <a:ext cx="43186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5364088" y="3459038"/>
            <a:ext cx="575884"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292442" y="4499670"/>
            <a:ext cx="0" cy="5760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16182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r>
              <a:rPr lang="en-GB" sz="4400" dirty="0" smtClean="0">
                <a:effectLst>
                  <a:outerShdw blurRad="38100" dist="38100" dir="2700000" algn="ctr" rotWithShape="0">
                    <a:schemeClr val="tx1"/>
                  </a:outerShdw>
                </a:effectLst>
              </a:rPr>
              <a:t>God is raising up a new order in the kingdom</a:t>
            </a:r>
          </a:p>
          <a:p>
            <a:r>
              <a:rPr lang="en-GB" sz="4400" dirty="0" smtClean="0">
                <a:effectLst>
                  <a:outerShdw blurRad="38100" dist="38100" dir="2700000" algn="ctr" rotWithShape="0">
                    <a:schemeClr val="tx1"/>
                  </a:outerShdw>
                </a:effectLst>
              </a:rPr>
              <a:t>Order of Melchizedec</a:t>
            </a:r>
          </a:p>
          <a:p>
            <a:r>
              <a:rPr lang="en-GB" sz="4400" dirty="0" smtClean="0">
                <a:effectLst>
                  <a:outerShdw blurRad="38100" dist="38100" dir="2700000" algn="ctr" rotWithShape="0">
                    <a:schemeClr val="tx1"/>
                  </a:outerShdw>
                </a:effectLst>
              </a:rPr>
              <a:t>Old order 5 fold ministries is coming to an end</a:t>
            </a:r>
          </a:p>
          <a:p>
            <a:r>
              <a:rPr lang="en-GB" sz="4400" dirty="0">
                <a:effectLst>
                  <a:outerShdw blurRad="38100" dist="38100" dir="2700000" algn="ctr" rotWithShape="0">
                    <a:schemeClr val="tx1"/>
                  </a:outerShdw>
                </a:effectLst>
              </a:rPr>
              <a:t>Transition from the Moses generation into the Joshua generation</a:t>
            </a:r>
          </a:p>
          <a:p>
            <a:r>
              <a:rPr lang="en-GB" sz="4400" dirty="0" smtClean="0">
                <a:effectLst>
                  <a:outerShdw blurRad="38100" dist="38100" dir="2700000" algn="ctr" rotWithShape="0">
                    <a:schemeClr val="tx1"/>
                  </a:outerShdw>
                </a:effectLst>
              </a:rPr>
              <a:t>Joshua generation were forerunners who mentored the next generation into their inheritance</a:t>
            </a:r>
          </a:p>
        </p:txBody>
      </p:sp>
    </p:spTree>
    <p:extLst>
      <p:ext uri="{BB962C8B-B14F-4D97-AF65-F5344CB8AC3E}">
        <p14:creationId xmlns:p14="http://schemas.microsoft.com/office/powerpoint/2010/main" val="415178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850709"/>
          </a:xfrm>
        </p:spPr>
        <p:txBody>
          <a:bodyPr/>
          <a:lstStyle/>
          <a:p>
            <a:r>
              <a:rPr lang="en-GB" dirty="0"/>
              <a:t>Deep Calls to Deep</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80728"/>
            <a:ext cx="9144000" cy="5877272"/>
          </a:xfrm>
        </p:spPr>
        <p:txBody>
          <a:bodyPr>
            <a:normAutofit/>
          </a:bodyPr>
          <a:lstStyle/>
          <a:p>
            <a:r>
              <a:rPr lang="en-GB" dirty="0" smtClean="0">
                <a:effectLst>
                  <a:outerShdw blurRad="50800" dist="38100" dir="8100000" algn="tr" rotWithShape="0">
                    <a:prstClr val="black">
                      <a:alpha val="40000"/>
                    </a:prstClr>
                  </a:outerShdw>
                </a:effectLst>
              </a:rPr>
              <a:t>We are called to be part of, raise up and release a Joshua Generation</a:t>
            </a:r>
          </a:p>
          <a:p>
            <a:r>
              <a:rPr lang="en-GB" dirty="0" smtClean="0">
                <a:effectLst>
                  <a:outerShdw blurRad="50800" dist="38100" dir="8100000" algn="tr" rotWithShape="0">
                    <a:prstClr val="black">
                      <a:alpha val="40000"/>
                    </a:prstClr>
                  </a:outerShdw>
                </a:effectLst>
              </a:rPr>
              <a:t>We are called to be forerunners</a:t>
            </a:r>
          </a:p>
          <a:p>
            <a:r>
              <a:rPr lang="en-GB" dirty="0" smtClean="0">
                <a:effectLst>
                  <a:outerShdw blurRad="50800" dist="38100" dir="8100000" algn="tr" rotWithShape="0">
                    <a:prstClr val="black">
                      <a:alpha val="40000"/>
                    </a:prstClr>
                  </a:outerShdw>
                </a:effectLst>
              </a:rPr>
              <a:t>We are called to embrace progressive revelation of God’s kingdom</a:t>
            </a:r>
          </a:p>
          <a:p>
            <a:r>
              <a:rPr lang="en-GB" dirty="0" smtClean="0">
                <a:effectLst>
                  <a:outerShdw blurRad="50800" dist="38100" dir="8100000" algn="tr" rotWithShape="0">
                    <a:prstClr val="black">
                      <a:alpha val="40000"/>
                    </a:prstClr>
                  </a:outerShdw>
                </a:effectLst>
              </a:rPr>
              <a:t>We are called to leave the old religious institutional ways and embrace new kingdom ways</a:t>
            </a:r>
            <a:endParaRPr lang="en-GB" dirty="0">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141223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850709"/>
          </a:xfrm>
        </p:spPr>
        <p:txBody>
          <a:bodyPr/>
          <a:lstStyle/>
          <a:p>
            <a:r>
              <a:rPr lang="en-GB" dirty="0"/>
              <a:t>Deep Calls to Deep</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p:spPr>
        <p:txBody>
          <a:bodyPr>
            <a:normAutofit lnSpcReduction="10000"/>
          </a:bodyPr>
          <a:lstStyle/>
          <a:p>
            <a:pPr>
              <a:lnSpc>
                <a:spcPct val="120000"/>
              </a:lnSpc>
              <a:spcBef>
                <a:spcPts val="600"/>
              </a:spcBef>
            </a:pPr>
            <a:r>
              <a:rPr lang="en-GB" dirty="0" smtClean="0">
                <a:effectLst>
                  <a:outerShdw blurRad="50800" dist="38100" dir="8100000" algn="tr" rotWithShape="0">
                    <a:prstClr val="black"/>
                  </a:outerShdw>
                </a:effectLst>
              </a:rPr>
              <a:t>What sort of people do we need to be to fulfil our destiny?</a:t>
            </a:r>
          </a:p>
          <a:p>
            <a:pPr>
              <a:lnSpc>
                <a:spcPct val="120000"/>
              </a:lnSpc>
              <a:spcBef>
                <a:spcPts val="600"/>
              </a:spcBef>
            </a:pPr>
            <a:r>
              <a:rPr lang="en-GB" dirty="0" smtClean="0">
                <a:effectLst>
                  <a:outerShdw blurRad="50800" dist="38100" dir="8100000" algn="tr" rotWithShape="0">
                    <a:prstClr val="black"/>
                  </a:outerShdw>
                </a:effectLst>
              </a:rPr>
              <a:t>Joshua Generation people those with a different spirit – 40 characteristics</a:t>
            </a:r>
          </a:p>
          <a:p>
            <a:pPr>
              <a:lnSpc>
                <a:spcPct val="120000"/>
              </a:lnSpc>
              <a:spcBef>
                <a:spcPts val="600"/>
              </a:spcBef>
            </a:pPr>
            <a:r>
              <a:rPr lang="en-GB" dirty="0" smtClean="0">
                <a:effectLst>
                  <a:outerShdw blurRad="50800" dist="38100" dir="8100000" algn="tr" rotWithShape="0">
                    <a:prstClr val="black"/>
                  </a:outerShdw>
                </a:effectLst>
              </a:rPr>
              <a:t>Apostolic people willing to go first</a:t>
            </a:r>
          </a:p>
          <a:p>
            <a:pPr>
              <a:lnSpc>
                <a:spcPct val="120000"/>
              </a:lnSpc>
              <a:spcBef>
                <a:spcPts val="600"/>
              </a:spcBef>
            </a:pPr>
            <a:r>
              <a:rPr lang="en-GB" dirty="0" smtClean="0">
                <a:effectLst>
                  <a:outerShdw blurRad="50800" dist="38100" dir="8100000" algn="tr" rotWithShape="0">
                    <a:prstClr val="black"/>
                  </a:outerShdw>
                </a:effectLst>
              </a:rPr>
              <a:t>Jesus Centred, Creation lovers</a:t>
            </a:r>
          </a:p>
          <a:p>
            <a:pPr>
              <a:lnSpc>
                <a:spcPct val="120000"/>
              </a:lnSpc>
              <a:spcBef>
                <a:spcPts val="600"/>
              </a:spcBef>
            </a:pPr>
            <a:r>
              <a:rPr lang="en-GB" dirty="0" smtClean="0">
                <a:effectLst>
                  <a:outerShdw blurRad="50800" dist="38100" dir="8100000" algn="tr" rotWithShape="0">
                    <a:prstClr val="black"/>
                  </a:outerShdw>
                </a:effectLst>
              </a:rPr>
              <a:t>Pioneers, Adventurers, Leaders </a:t>
            </a:r>
            <a:r>
              <a:rPr lang="en-GB" dirty="0" err="1">
                <a:effectLst>
                  <a:outerShdw blurRad="50800" dist="38100" dir="8100000" algn="tr" rotWithShape="0">
                    <a:prstClr val="black"/>
                  </a:outerShdw>
                </a:effectLst>
              </a:rPr>
              <a:t>D</a:t>
            </a:r>
            <a:r>
              <a:rPr lang="en-GB" dirty="0" err="1" smtClean="0">
                <a:effectLst>
                  <a:outerShdw blurRad="50800" dist="38100" dir="8100000" algn="tr" rotWithShape="0">
                    <a:prstClr val="black"/>
                  </a:outerShdw>
                </a:effectLst>
              </a:rPr>
              <a:t>isciplers</a:t>
            </a:r>
            <a:r>
              <a:rPr lang="en-GB" dirty="0" smtClean="0">
                <a:effectLst>
                  <a:outerShdw blurRad="50800" dist="38100" dir="8100000" algn="tr" rotWithShape="0">
                    <a:prstClr val="black"/>
                  </a:outerShdw>
                </a:effectLst>
              </a:rPr>
              <a:t> </a:t>
            </a:r>
            <a:r>
              <a:rPr lang="en-GB" dirty="0" err="1" smtClean="0">
                <a:effectLst>
                  <a:outerShdw blurRad="50800" dist="38100" dir="8100000" algn="tr" rotWithShape="0">
                    <a:prstClr val="black"/>
                  </a:outerShdw>
                </a:effectLst>
              </a:rPr>
              <a:t>etc</a:t>
            </a:r>
            <a:endParaRPr lang="en-GB" dirty="0" smtClean="0">
              <a:effectLst>
                <a:outerShdw blurRad="50800" dist="38100" dir="8100000" algn="tr" rotWithShape="0">
                  <a:prstClr val="black"/>
                </a:outerShdw>
              </a:effectLst>
            </a:endParaRPr>
          </a:p>
          <a:p>
            <a:pPr>
              <a:lnSpc>
                <a:spcPct val="120000"/>
              </a:lnSpc>
              <a:spcBef>
                <a:spcPts val="600"/>
              </a:spcBef>
            </a:pPr>
            <a:endParaRPr lang="en-GB" dirty="0" smtClean="0">
              <a:effectLst>
                <a:outerShdw blurRad="50800" dist="38100" dir="8100000" algn="tr" rotWithShape="0">
                  <a:prstClr val="black"/>
                </a:outerShdw>
              </a:effectLst>
            </a:endParaRPr>
          </a:p>
        </p:txBody>
      </p:sp>
    </p:spTree>
    <p:extLst>
      <p:ext uri="{BB962C8B-B14F-4D97-AF65-F5344CB8AC3E}">
        <p14:creationId xmlns:p14="http://schemas.microsoft.com/office/powerpoint/2010/main" val="413394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effectLst>
                  <a:outerShdw blurRad="38100" dist="38100" dir="2700000" algn="ctr" rotWithShape="0">
                    <a:schemeClr val="tx1"/>
                  </a:outerShdw>
                </a:effectLst>
              </a:rPr>
              <a:t>Colossians 3:1-2 Therefore if you have been </a:t>
            </a:r>
            <a:r>
              <a:rPr lang="en-GB" sz="4400" dirty="0">
                <a:solidFill>
                  <a:srgbClr val="FFFF00"/>
                </a:solidFill>
                <a:effectLst>
                  <a:outerShdw blurRad="38100" dist="38100" dir="2700000" algn="ctr" rotWithShape="0">
                    <a:schemeClr val="tx1"/>
                  </a:outerShdw>
                </a:effectLst>
              </a:rPr>
              <a:t>raised up </a:t>
            </a:r>
            <a:r>
              <a:rPr lang="en-GB" sz="4400" dirty="0">
                <a:effectLst>
                  <a:outerShdw blurRad="38100" dist="38100" dir="2700000" algn="ctr" rotWithShape="0">
                    <a:schemeClr val="tx1"/>
                  </a:outerShdw>
                </a:effectLst>
              </a:rPr>
              <a:t>with Christ, keep </a:t>
            </a:r>
            <a:r>
              <a:rPr lang="en-GB" sz="4400" dirty="0">
                <a:solidFill>
                  <a:srgbClr val="FFFF00"/>
                </a:solidFill>
                <a:effectLst>
                  <a:outerShdw blurRad="38100" dist="38100" dir="2700000" algn="ctr" rotWithShape="0">
                    <a:schemeClr val="tx1"/>
                  </a:outerShdw>
                </a:effectLst>
              </a:rPr>
              <a:t>seeking the things above</a:t>
            </a:r>
            <a:r>
              <a:rPr lang="en-GB" sz="4400" dirty="0">
                <a:effectLst>
                  <a:outerShdw blurRad="38100" dist="38100" dir="2700000" algn="ctr" rotWithShape="0">
                    <a:schemeClr val="tx1"/>
                  </a:outerShdw>
                </a:effectLst>
              </a:rPr>
              <a:t>, where Christ is, seated at the right hand of God. Set your mind on the </a:t>
            </a:r>
            <a:r>
              <a:rPr lang="en-GB" sz="4400" dirty="0">
                <a:solidFill>
                  <a:srgbClr val="FFFF00"/>
                </a:solidFill>
                <a:effectLst>
                  <a:outerShdw blurRad="38100" dist="38100" dir="2700000" algn="ctr" rotWithShape="0">
                    <a:schemeClr val="tx1"/>
                  </a:outerShdw>
                </a:effectLst>
              </a:rPr>
              <a:t>things above</a:t>
            </a:r>
            <a:r>
              <a:rPr lang="en-GB" sz="4400" dirty="0">
                <a:effectLst>
                  <a:outerShdw blurRad="38100" dist="38100" dir="2700000" algn="ctr" rotWithShape="0">
                    <a:schemeClr val="tx1"/>
                  </a:outerShdw>
                </a:effectLst>
              </a:rPr>
              <a:t>, not on the things that are on earth</a:t>
            </a:r>
            <a:r>
              <a:rPr lang="en-GB" sz="4400" dirty="0" smtClean="0">
                <a:effectLst>
                  <a:outerShdw blurRad="38100" dist="38100" dir="2700000" algn="ctr" rotWithShape="0">
                    <a:schemeClr val="tx1"/>
                  </a:outerShdw>
                </a:effectLst>
              </a:rPr>
              <a:t>.</a:t>
            </a:r>
          </a:p>
          <a:p>
            <a:r>
              <a:rPr lang="en-GB" sz="4400" dirty="0" smtClean="0">
                <a:effectLst>
                  <a:outerShdw blurRad="38100" dist="38100" dir="2700000" algn="ctr" rotWithShape="0">
                    <a:schemeClr val="tx1"/>
                  </a:outerShdw>
                </a:effectLst>
              </a:rPr>
              <a:t>This represents the key revelatory principle in the NEW ways</a:t>
            </a:r>
            <a:endParaRPr lang="en-GB" sz="4400" dirty="0">
              <a:effectLst>
                <a:outerShdw blurRad="38100" dist="38100" dir="2700000" algn="ctr" rotWithShape="0">
                  <a:schemeClr val="tx1"/>
                </a:outerShdw>
              </a:effectLst>
            </a:endParaRPr>
          </a:p>
          <a:p>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239469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God is raising </a:t>
            </a:r>
            <a:r>
              <a:rPr lang="en-GB" sz="4400" dirty="0">
                <a:effectLst>
                  <a:outerShdw blurRad="38100" dist="38100" dir="2700000" algn="ctr" rotWithShape="0">
                    <a:schemeClr val="tx1"/>
                  </a:outerShdw>
                </a:effectLst>
              </a:rPr>
              <a:t>up a Joshua Generation of </a:t>
            </a:r>
            <a:r>
              <a:rPr lang="en-GB" sz="4400" dirty="0" smtClean="0">
                <a:effectLst>
                  <a:outerShdw blurRad="38100" dist="38100" dir="2700000" algn="ctr" rotWithShape="0">
                    <a:schemeClr val="tx1"/>
                  </a:outerShdw>
                </a:effectLst>
              </a:rPr>
              <a:t>leaders, mentors, </a:t>
            </a:r>
            <a:r>
              <a:rPr lang="en-GB" sz="4400" dirty="0" err="1">
                <a:effectLst>
                  <a:outerShdw blurRad="38100" dist="38100" dir="2700000" algn="ctr" rotWithShape="0">
                    <a:schemeClr val="tx1"/>
                  </a:outerShdw>
                </a:effectLst>
              </a:rPr>
              <a:t>disciplers</a:t>
            </a:r>
            <a:r>
              <a:rPr lang="en-GB" sz="4400" dirty="0">
                <a:effectLst>
                  <a:outerShdw blurRad="38100" dist="38100" dir="2700000" algn="ctr" rotWithShape="0">
                    <a:schemeClr val="tx1"/>
                  </a:outerShdw>
                </a:effectLst>
              </a:rPr>
              <a:t> who will be committed to leading and equipping the next generation in a </a:t>
            </a:r>
            <a:r>
              <a:rPr lang="en-GB" sz="4400" dirty="0">
                <a:solidFill>
                  <a:srgbClr val="FFFF00"/>
                </a:solidFill>
                <a:effectLst>
                  <a:outerShdw blurRad="38100" dist="38100" dir="2700000" algn="ctr" rotWithShape="0">
                    <a:schemeClr val="tx1"/>
                  </a:outerShdw>
                </a:effectLst>
              </a:rPr>
              <a:t>supernatural </a:t>
            </a:r>
            <a:r>
              <a:rPr lang="en-GB" sz="4400" dirty="0" smtClean="0">
                <a:solidFill>
                  <a:srgbClr val="FFFF00"/>
                </a:solidFill>
                <a:effectLst>
                  <a:outerShdw blurRad="38100" dist="38100" dir="2700000" algn="ctr" rotWithShape="0">
                    <a:schemeClr val="tx1"/>
                  </a:outerShdw>
                </a:effectLst>
              </a:rPr>
              <a:t>lifestyle</a:t>
            </a:r>
            <a:r>
              <a:rPr lang="en-GB" sz="4400" dirty="0" smtClean="0">
                <a:effectLst>
                  <a:outerShdw blurRad="38100" dist="38100" dir="2700000" algn="ctr" rotWithShape="0">
                    <a:schemeClr val="tx1"/>
                  </a:outerShdw>
                </a:effectLst>
              </a:rPr>
              <a:t>.</a:t>
            </a:r>
          </a:p>
          <a:p>
            <a:r>
              <a:rPr lang="en-GB" sz="4400" dirty="0">
                <a:effectLst>
                  <a:outerShdw blurRad="38100" dist="38100" dir="2700000" algn="ctr" rotWithShape="0">
                    <a:schemeClr val="tx1"/>
                  </a:outerShdw>
                </a:effectLst>
              </a:rPr>
              <a:t>T</a:t>
            </a:r>
            <a:r>
              <a:rPr lang="en-GB" sz="4400" dirty="0" smtClean="0">
                <a:effectLst>
                  <a:outerShdw blurRad="38100" dist="38100" dir="2700000" algn="ctr" rotWithShape="0">
                    <a:schemeClr val="tx1"/>
                  </a:outerShdw>
                </a:effectLst>
              </a:rPr>
              <a:t>o </a:t>
            </a:r>
            <a:r>
              <a:rPr lang="en-GB" sz="4400" dirty="0">
                <a:effectLst>
                  <a:outerShdw blurRad="38100" dist="38100" dir="2700000" algn="ctr" rotWithShape="0">
                    <a:schemeClr val="tx1"/>
                  </a:outerShdw>
                </a:effectLst>
              </a:rPr>
              <a:t>freely give what we have freely received. To be blessed to be a blessing.</a:t>
            </a:r>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182503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pPr>
              <a:lnSpc>
                <a:spcPct val="110000"/>
              </a:lnSpc>
              <a:spcBef>
                <a:spcPts val="600"/>
              </a:spcBef>
            </a:pPr>
            <a:r>
              <a:rPr lang="en-GB" sz="4400" dirty="0" smtClean="0">
                <a:effectLst>
                  <a:outerShdw blurRad="38100" dist="38100" dir="2700000" algn="ctr" rotWithShape="0">
                    <a:schemeClr val="tx1"/>
                  </a:outerShdw>
                </a:effectLst>
              </a:rPr>
              <a:t>It is about getting alongside people to equip and mentor them in a supernatural lifestyle</a:t>
            </a:r>
          </a:p>
          <a:p>
            <a:pPr>
              <a:lnSpc>
                <a:spcPct val="110000"/>
              </a:lnSpc>
              <a:spcBef>
                <a:spcPts val="600"/>
              </a:spcBef>
            </a:pPr>
            <a:r>
              <a:rPr lang="en-GB" sz="4400" dirty="0">
                <a:effectLst>
                  <a:outerShdw blurRad="38100" dist="38100" dir="2700000" algn="ctr" rotWithShape="0">
                    <a:schemeClr val="tx1"/>
                  </a:outerShdw>
                </a:effectLst>
              </a:rPr>
              <a:t>Willing to be got alongside of</a:t>
            </a:r>
          </a:p>
          <a:p>
            <a:pPr>
              <a:lnSpc>
                <a:spcPct val="110000"/>
              </a:lnSpc>
              <a:spcBef>
                <a:spcPts val="600"/>
              </a:spcBef>
            </a:pPr>
            <a:r>
              <a:rPr lang="en-GB" sz="4400" dirty="0" smtClean="0">
                <a:effectLst>
                  <a:outerShdw blurRad="38100" dist="38100" dir="2700000" algn="ctr" rotWithShape="0">
                    <a:schemeClr val="tx1"/>
                  </a:outerShdw>
                </a:effectLst>
              </a:rPr>
              <a:t>Willing to go deeper with God</a:t>
            </a:r>
          </a:p>
          <a:p>
            <a:pPr>
              <a:lnSpc>
                <a:spcPct val="110000"/>
              </a:lnSpc>
              <a:spcBef>
                <a:spcPts val="600"/>
              </a:spcBef>
            </a:pPr>
            <a:r>
              <a:rPr lang="en-GB" sz="4400" dirty="0" smtClean="0">
                <a:effectLst>
                  <a:outerShdw blurRad="38100" dist="38100" dir="2700000" algn="ctr" rotWithShape="0">
                    <a:schemeClr val="tx1"/>
                  </a:outerShdw>
                </a:effectLst>
              </a:rPr>
              <a:t>Willing to experience new things</a:t>
            </a:r>
          </a:p>
          <a:p>
            <a:pPr>
              <a:lnSpc>
                <a:spcPct val="110000"/>
              </a:lnSpc>
              <a:spcBef>
                <a:spcPts val="600"/>
              </a:spcBef>
            </a:pPr>
            <a:r>
              <a:rPr lang="en-GB" sz="4400" dirty="0" smtClean="0">
                <a:effectLst>
                  <a:outerShdw blurRad="38100" dist="38100" dir="2700000" algn="ctr" rotWithShape="0">
                    <a:schemeClr val="tx1"/>
                  </a:outerShdw>
                </a:effectLst>
              </a:rPr>
              <a:t>Willing to understand new truth</a:t>
            </a:r>
          </a:p>
          <a:p>
            <a:pPr>
              <a:lnSpc>
                <a:spcPct val="110000"/>
              </a:lnSpc>
              <a:spcBef>
                <a:spcPts val="600"/>
              </a:spcBef>
            </a:pPr>
            <a:r>
              <a:rPr lang="en-GB" sz="4400" dirty="0" smtClean="0">
                <a:effectLst>
                  <a:outerShdw blurRad="38100" dist="38100" dir="2700000" algn="ctr" rotWithShape="0">
                    <a:schemeClr val="tx1"/>
                  </a:outerShdw>
                </a:effectLst>
              </a:rPr>
              <a:t>Willing to pursue new ways</a:t>
            </a:r>
          </a:p>
          <a:p>
            <a:pPr>
              <a:lnSpc>
                <a:spcPct val="110000"/>
              </a:lnSpc>
              <a:spcBef>
                <a:spcPts val="600"/>
              </a:spcBef>
            </a:pPr>
            <a:r>
              <a:rPr lang="en-GB" sz="4400" dirty="0" smtClean="0">
                <a:effectLst>
                  <a:outerShdw blurRad="38100" dist="38100" dir="2700000" algn="ctr" rotWithShape="0">
                    <a:schemeClr val="tx1"/>
                  </a:outerShdw>
                </a:effectLst>
              </a:rPr>
              <a:t>Willing to pass that on to others</a:t>
            </a:r>
          </a:p>
        </p:txBody>
      </p:sp>
    </p:spTree>
    <p:extLst>
      <p:ext uri="{BB962C8B-B14F-4D97-AF65-F5344CB8AC3E}">
        <p14:creationId xmlns:p14="http://schemas.microsoft.com/office/powerpoint/2010/main" val="66926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pPr lvl="0"/>
            <a:r>
              <a:rPr lang="en-GB" sz="3700" dirty="0" smtClean="0">
                <a:solidFill>
                  <a:srgbClr val="FFFFFF"/>
                </a:solidFill>
                <a:effectLst>
                  <a:outerShdw blurRad="38100" dist="38100" dir="2700000" algn="ctr" rotWithShape="0">
                    <a:srgbClr val="000000"/>
                  </a:outerShdw>
                </a:effectLst>
              </a:rPr>
              <a:t>What is a supernatural lifestyle</a:t>
            </a:r>
          </a:p>
          <a:p>
            <a:pPr lvl="0"/>
            <a:r>
              <a:rPr lang="en-GB" sz="3700" dirty="0" smtClean="0">
                <a:solidFill>
                  <a:srgbClr val="FFFFFF"/>
                </a:solidFill>
                <a:effectLst>
                  <a:outerShdw blurRad="38100" dist="38100" dir="2700000" algn="ctr" rotWithShape="0">
                    <a:srgbClr val="000000"/>
                  </a:outerShdw>
                </a:effectLst>
              </a:rPr>
              <a:t>Being like Jesus and more</a:t>
            </a:r>
          </a:p>
          <a:p>
            <a:pPr lvl="0"/>
            <a:r>
              <a:rPr lang="en-GB" sz="3700" dirty="0">
                <a:solidFill>
                  <a:srgbClr val="FFFFFF"/>
                </a:solidFill>
                <a:effectLst>
                  <a:outerShdw blurRad="38100" dist="38100" dir="2700000" algn="ctr" rotWithShape="0">
                    <a:srgbClr val="000000"/>
                  </a:outerShdw>
                </a:effectLst>
              </a:rPr>
              <a:t>John 14:12 Truly, truly, I say to you, he who believes in Me, </a:t>
            </a:r>
            <a:r>
              <a:rPr lang="en-GB" sz="3700" dirty="0">
                <a:solidFill>
                  <a:srgbClr val="FFFF00"/>
                </a:solidFill>
                <a:effectLst>
                  <a:outerShdw blurRad="38100" dist="38100" dir="2700000" algn="ctr" rotWithShape="0">
                    <a:srgbClr val="000000"/>
                  </a:outerShdw>
                </a:effectLst>
              </a:rPr>
              <a:t>the works that I do</a:t>
            </a:r>
            <a:r>
              <a:rPr lang="en-GB" sz="3700" dirty="0">
                <a:solidFill>
                  <a:srgbClr val="FFFFFF"/>
                </a:solidFill>
                <a:effectLst>
                  <a:outerShdw blurRad="38100" dist="38100" dir="2700000" algn="ctr" rotWithShape="0">
                    <a:srgbClr val="000000"/>
                  </a:outerShdw>
                </a:effectLst>
              </a:rPr>
              <a:t>, he will do also; and </a:t>
            </a:r>
            <a:r>
              <a:rPr lang="en-GB" sz="3700" dirty="0">
                <a:solidFill>
                  <a:srgbClr val="FFFF00"/>
                </a:solidFill>
                <a:effectLst>
                  <a:outerShdw blurRad="38100" dist="38100" dir="2700000" algn="ctr" rotWithShape="0">
                    <a:srgbClr val="000000"/>
                  </a:outerShdw>
                </a:effectLst>
              </a:rPr>
              <a:t>greater works</a:t>
            </a:r>
            <a:r>
              <a:rPr lang="en-GB" sz="3700" dirty="0">
                <a:solidFill>
                  <a:srgbClr val="FFFFFF"/>
                </a:solidFill>
                <a:effectLst>
                  <a:outerShdw blurRad="38100" dist="38100" dir="2700000" algn="ctr" rotWithShape="0">
                    <a:srgbClr val="000000"/>
                  </a:outerShdw>
                </a:effectLst>
              </a:rPr>
              <a:t> than these he will do; because I go to the Father</a:t>
            </a:r>
            <a:r>
              <a:rPr lang="en-GB" sz="3700" dirty="0" smtClean="0">
                <a:solidFill>
                  <a:srgbClr val="FFFFFF"/>
                </a:solidFill>
                <a:effectLst>
                  <a:outerShdw blurRad="38100" dist="38100" dir="2700000" algn="ctr" rotWithShape="0">
                    <a:srgbClr val="000000"/>
                  </a:outerShdw>
                </a:effectLst>
              </a:rPr>
              <a:t>. </a:t>
            </a:r>
            <a:endParaRPr lang="en-GB" sz="3700" dirty="0">
              <a:solidFill>
                <a:srgbClr val="FFFFFF"/>
              </a:solidFill>
              <a:effectLst>
                <a:outerShdw blurRad="38100" dist="38100" dir="2700000" algn="ctr" rotWithShape="0">
                  <a:srgbClr val="000000"/>
                </a:outerShdw>
              </a:effectLst>
            </a:endParaRPr>
          </a:p>
          <a:p>
            <a:pPr lvl="0"/>
            <a:r>
              <a:rPr lang="en-GB" sz="3700" dirty="0">
                <a:solidFill>
                  <a:srgbClr val="FFFFFF"/>
                </a:solidFill>
                <a:effectLst>
                  <a:outerShdw blurRad="38100" dist="38100" dir="2700000" algn="ctr" rotWithShape="0">
                    <a:srgbClr val="000000"/>
                  </a:outerShdw>
                </a:effectLst>
              </a:rPr>
              <a:t>John 3:13 And yet no one has ever gone up to heaven, but there is One Who has come down from heaven—the Son of Man [Himself], </a:t>
            </a:r>
            <a:r>
              <a:rPr lang="en-GB" sz="3700" dirty="0">
                <a:solidFill>
                  <a:srgbClr val="FFFF00"/>
                </a:solidFill>
                <a:effectLst>
                  <a:outerShdw blurRad="38100" dist="38100" dir="2700000" algn="ctr" rotWithShape="0">
                    <a:srgbClr val="000000"/>
                  </a:outerShdw>
                </a:effectLst>
              </a:rPr>
              <a:t>Who is (dwells, has His home) in heaven.</a:t>
            </a:r>
            <a:endParaRPr lang="en-GB" sz="4400" dirty="0">
              <a:solidFill>
                <a:srgbClr val="FFFF00"/>
              </a:solidFill>
              <a:effectLst>
                <a:outerShdw blurRad="38100" dist="38100" dir="2700000" algn="ctr" rotWithShape="0">
                  <a:schemeClr val="tx1"/>
                </a:outerShdw>
              </a:effectLst>
            </a:endParaRPr>
          </a:p>
        </p:txBody>
      </p:sp>
    </p:spTree>
    <p:extLst>
      <p:ext uri="{BB962C8B-B14F-4D97-AF65-F5344CB8AC3E}">
        <p14:creationId xmlns:p14="http://schemas.microsoft.com/office/powerpoint/2010/main" val="156687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7691"/>
            <a:ext cx="8229600" cy="708688"/>
          </a:xfrm>
        </p:spPr>
        <p:txBody>
          <a:bodyPr>
            <a:normAutofit fontScale="90000"/>
          </a:bodyPr>
          <a:lstStyle/>
          <a:p>
            <a:r>
              <a:rPr lang="en-GB" dirty="0">
                <a:effectLst>
                  <a:outerShdw blurRad="38100" dist="38100" dir="2700000" algn="tl">
                    <a:srgbClr val="000000">
                      <a:alpha val="43137"/>
                    </a:srgbClr>
                  </a:outerShdw>
                </a:effectLst>
              </a:rPr>
              <a:t>Deep Calls to Deep</a:t>
            </a:r>
          </a:p>
        </p:txBody>
      </p:sp>
      <p:sp>
        <p:nvSpPr>
          <p:cNvPr id="3" name="Content Placeholder 2"/>
          <p:cNvSpPr>
            <a:spLocks noGrp="1"/>
          </p:cNvSpPr>
          <p:nvPr>
            <p:ph idx="1"/>
          </p:nvPr>
        </p:nvSpPr>
        <p:spPr>
          <a:xfrm>
            <a:off x="0" y="1052736"/>
            <a:ext cx="9144000" cy="5805264"/>
          </a:xfrm>
        </p:spPr>
        <p:txBody>
          <a:bodyPr>
            <a:normAutofit/>
          </a:bodyPr>
          <a:lstStyle/>
          <a:p>
            <a:pPr lvl="0">
              <a:defRPr/>
            </a:pPr>
            <a:r>
              <a:rPr lang="en-GB" sz="4400" dirty="0">
                <a:effectLst>
                  <a:outerShdw blurRad="38100" dist="38100" dir="2700000" algn="tl">
                    <a:srgbClr val="000000">
                      <a:alpha val="43137"/>
                    </a:srgbClr>
                  </a:outerShdw>
                </a:effectLst>
              </a:rPr>
              <a:t>Anyone can learn how to engage God within &amp; in the heavenlies</a:t>
            </a:r>
          </a:p>
          <a:p>
            <a:pPr lvl="0">
              <a:defRPr/>
            </a:pPr>
            <a:r>
              <a:rPr lang="en-GB" sz="4400" dirty="0">
                <a:effectLst>
                  <a:outerShdw blurRad="38100" dist="38100" dir="2700000" algn="tl">
                    <a:srgbClr val="000000">
                      <a:alpha val="43137"/>
                    </a:srgbClr>
                  </a:outerShdw>
                </a:effectLst>
              </a:rPr>
              <a:t>I have encouraged many people to engage God in this way</a:t>
            </a:r>
          </a:p>
          <a:p>
            <a:pPr lvl="0">
              <a:defRPr/>
            </a:pPr>
            <a:r>
              <a:rPr lang="en-GB" sz="4400" dirty="0">
                <a:effectLst>
                  <a:outerShdw blurRad="38100" dist="38100" dir="2700000" algn="tl">
                    <a:srgbClr val="000000">
                      <a:alpha val="43137"/>
                    </a:srgbClr>
                  </a:outerShdw>
                </a:effectLst>
              </a:rPr>
              <a:t>It takes desire – discipline – delight</a:t>
            </a:r>
          </a:p>
          <a:p>
            <a:pPr lvl="0">
              <a:defRPr/>
            </a:pPr>
            <a:r>
              <a:rPr lang="en-GB" sz="4400" dirty="0">
                <a:effectLst>
                  <a:outerShdw blurRad="38100" dist="38100" dir="2700000" algn="tl">
                    <a:srgbClr val="000000">
                      <a:alpha val="43137"/>
                    </a:srgbClr>
                  </a:outerShdw>
                </a:effectLst>
              </a:rPr>
              <a:t>Relationship deepen develop intimacy</a:t>
            </a:r>
          </a:p>
        </p:txBody>
      </p:sp>
    </p:spTree>
    <p:extLst>
      <p:ext uri="{BB962C8B-B14F-4D97-AF65-F5344CB8AC3E}">
        <p14:creationId xmlns:p14="http://schemas.microsoft.com/office/powerpoint/2010/main" val="39656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A supernatural lifestyle </a:t>
            </a:r>
          </a:p>
          <a:p>
            <a:r>
              <a:rPr lang="en-GB" sz="4400" dirty="0" smtClean="0">
                <a:effectLst>
                  <a:outerShdw blurRad="38100" dist="38100" dir="2700000" algn="ctr" rotWithShape="0">
                    <a:schemeClr val="tx1"/>
                  </a:outerShdw>
                </a:effectLst>
              </a:rPr>
              <a:t>Doing the </a:t>
            </a:r>
            <a:r>
              <a:rPr lang="en-GB" sz="4400" dirty="0">
                <a:effectLst>
                  <a:outerShdw blurRad="38100" dist="38100" dir="2700000" algn="ctr" rotWithShape="0">
                    <a:schemeClr val="tx1"/>
                  </a:outerShdw>
                </a:effectLst>
              </a:rPr>
              <a:t>earthly and </a:t>
            </a:r>
            <a:r>
              <a:rPr lang="en-GB" sz="4400" dirty="0" smtClean="0">
                <a:effectLst>
                  <a:outerShdw blurRad="38100" dist="38100" dir="2700000" algn="ctr" rotWithShape="0">
                    <a:schemeClr val="tx1"/>
                  </a:outerShdw>
                </a:effectLst>
              </a:rPr>
              <a:t>heavenly works </a:t>
            </a:r>
            <a:r>
              <a:rPr lang="en-GB" sz="4400" dirty="0">
                <a:effectLst>
                  <a:outerShdw blurRad="38100" dist="38100" dir="2700000" algn="ctr" rotWithShape="0">
                    <a:schemeClr val="tx1"/>
                  </a:outerShdw>
                </a:effectLst>
              </a:rPr>
              <a:t>of Jesus </a:t>
            </a:r>
            <a:endParaRPr lang="en-GB" sz="4400" dirty="0" smtClean="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The </a:t>
            </a:r>
            <a:r>
              <a:rPr lang="en-GB" sz="4400" dirty="0">
                <a:effectLst>
                  <a:outerShdw blurRad="38100" dist="38100" dir="2700000" algn="ctr" rotWithShape="0">
                    <a:schemeClr val="tx1"/>
                  </a:outerShdw>
                </a:effectLst>
              </a:rPr>
              <a:t>way Jesus did it in a </a:t>
            </a:r>
            <a:r>
              <a:rPr lang="en-GB" sz="4400" dirty="0" smtClean="0">
                <a:effectLst>
                  <a:outerShdw blurRad="38100" dist="38100" dir="2700000" algn="ctr" rotWithShape="0">
                    <a:schemeClr val="tx1"/>
                  </a:outerShdw>
                </a:effectLst>
              </a:rPr>
              <a:t>full intimate love </a:t>
            </a:r>
            <a:r>
              <a:rPr lang="en-GB" sz="4400" dirty="0">
                <a:effectLst>
                  <a:outerShdw blurRad="38100" dist="38100" dir="2700000" algn="ctr" rotWithShape="0">
                    <a:schemeClr val="tx1"/>
                  </a:outerShdw>
                </a:effectLst>
              </a:rPr>
              <a:t>relationship with the Father being able to see, </a:t>
            </a:r>
            <a:r>
              <a:rPr lang="en-GB" sz="4400" dirty="0" smtClean="0">
                <a:effectLst>
                  <a:outerShdw blurRad="38100" dist="38100" dir="2700000" algn="ctr" rotWithShape="0">
                    <a:schemeClr val="tx1"/>
                  </a:outerShdw>
                </a:effectLst>
              </a:rPr>
              <a:t>hear, </a:t>
            </a:r>
            <a:r>
              <a:rPr lang="en-GB" sz="4400" dirty="0">
                <a:effectLst>
                  <a:outerShdw blurRad="38100" dist="38100" dir="2700000" algn="ctr" rotWithShape="0">
                    <a:schemeClr val="tx1"/>
                  </a:outerShdw>
                </a:effectLst>
              </a:rPr>
              <a:t>know </a:t>
            </a:r>
            <a:r>
              <a:rPr lang="en-GB" sz="4400" dirty="0" smtClean="0">
                <a:effectLst>
                  <a:outerShdw blurRad="38100" dist="38100" dir="2700000" algn="ctr" rotWithShape="0">
                    <a:schemeClr val="tx1"/>
                  </a:outerShdw>
                </a:effectLst>
              </a:rPr>
              <a:t>and do His </a:t>
            </a:r>
            <a:r>
              <a:rPr lang="en-GB" sz="4400" dirty="0">
                <a:effectLst>
                  <a:outerShdw blurRad="38100" dist="38100" dir="2700000" algn="ctr" rotWithShape="0">
                    <a:schemeClr val="tx1"/>
                  </a:outerShdw>
                </a:effectLst>
              </a:rPr>
              <a:t>will. </a:t>
            </a:r>
          </a:p>
          <a:p>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253138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a:effectLst>
                  <a:outerShdw blurRad="38100" dist="38100" dir="2700000" algn="ctr" rotWithShape="0">
                    <a:schemeClr val="tx1"/>
                  </a:outerShdw>
                </a:effectLst>
              </a:rPr>
              <a:t>John 3:13 And yet no one has ever gone up to heaven, but there is One Who has come down from heaven—the Son of Man [Himself], Who is (dwells, has His home) in heaven</a:t>
            </a:r>
            <a:r>
              <a:rPr lang="en-GB" sz="4400" dirty="0" smtClean="0">
                <a:effectLst>
                  <a:outerShdw blurRad="38100" dist="38100" dir="2700000" algn="ctr" rotWithShape="0">
                    <a:schemeClr val="tx1"/>
                  </a:outerShdw>
                </a:effectLst>
              </a:rPr>
              <a:t>.</a:t>
            </a:r>
          </a:p>
          <a:p>
            <a:r>
              <a:rPr lang="en-GB" sz="4400" dirty="0" smtClean="0">
                <a:effectLst>
                  <a:outerShdw blurRad="38100" dist="38100" dir="2700000" algn="ctr" rotWithShape="0">
                    <a:schemeClr val="tx1"/>
                  </a:outerShdw>
                </a:effectLst>
              </a:rPr>
              <a:t>John </a:t>
            </a:r>
            <a:r>
              <a:rPr lang="en-GB" sz="4400" dirty="0">
                <a:effectLst>
                  <a:outerShdw blurRad="38100" dist="38100" dir="2700000" algn="ctr" rotWithShape="0">
                    <a:schemeClr val="tx1"/>
                  </a:outerShdw>
                </a:effectLst>
              </a:rPr>
              <a:t>5:19 Therefore Jesus answered and was saying to them, “Truly, truly, I say to you, the Son can do nothing of Himself, unless it is something He sees the Father doing; for whatever the Father does, these things the Son also does in like manner.</a:t>
            </a:r>
          </a:p>
        </p:txBody>
      </p:sp>
    </p:spTree>
    <p:extLst>
      <p:ext uri="{BB962C8B-B14F-4D97-AF65-F5344CB8AC3E}">
        <p14:creationId xmlns:p14="http://schemas.microsoft.com/office/powerpoint/2010/main" val="2694021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effectLst>
                  <a:outerShdw blurRad="38100" dist="38100" dir="2700000" algn="ctr" rotWithShape="0">
                    <a:schemeClr val="tx1"/>
                  </a:outerShdw>
                </a:effectLst>
              </a:rPr>
              <a:t>Living in heaven and earth simultaneously </a:t>
            </a:r>
            <a:endParaRPr lang="en-GB" sz="4400" dirty="0" smtClean="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Being </a:t>
            </a:r>
            <a:r>
              <a:rPr lang="en-GB" sz="4400" dirty="0">
                <a:effectLst>
                  <a:outerShdw blurRad="38100" dist="38100" dir="2700000" algn="ctr" rotWithShape="0">
                    <a:schemeClr val="tx1"/>
                  </a:outerShdw>
                </a:effectLst>
              </a:rPr>
              <a:t>a home </a:t>
            </a:r>
            <a:r>
              <a:rPr lang="en-GB" sz="4400" dirty="0" smtClean="0">
                <a:effectLst>
                  <a:outerShdw blurRad="38100" dist="38100" dir="2700000" algn="ctr" rotWithShape="0">
                    <a:schemeClr val="tx1"/>
                  </a:outerShdw>
                </a:effectLst>
              </a:rPr>
              <a:t>for God and </a:t>
            </a:r>
            <a:r>
              <a:rPr lang="en-GB" sz="4400" dirty="0">
                <a:effectLst>
                  <a:outerShdw blurRad="38100" dist="38100" dir="2700000" algn="ctr" rotWithShape="0">
                    <a:schemeClr val="tx1"/>
                  </a:outerShdw>
                </a:effectLst>
              </a:rPr>
              <a:t>a gateway of heaven on </a:t>
            </a:r>
            <a:r>
              <a:rPr lang="en-GB" sz="4400" dirty="0" smtClean="0">
                <a:effectLst>
                  <a:outerShdw blurRad="38100" dist="38100" dir="2700000" algn="ctr" rotWithShape="0">
                    <a:schemeClr val="tx1"/>
                  </a:outerShdw>
                </a:effectLst>
              </a:rPr>
              <a:t>earth</a:t>
            </a:r>
          </a:p>
          <a:p>
            <a:r>
              <a:rPr lang="en-GB" sz="4400" dirty="0" smtClean="0">
                <a:effectLst>
                  <a:outerShdw blurRad="38100" dist="38100" dir="2700000" algn="ctr" rotWithShape="0">
                    <a:schemeClr val="tx1"/>
                  </a:outerShdw>
                </a:effectLst>
              </a:rPr>
              <a:t>That is the only way it can be done legitimately</a:t>
            </a:r>
          </a:p>
          <a:p>
            <a:r>
              <a:rPr lang="en-GB" sz="4400" dirty="0" smtClean="0">
                <a:effectLst>
                  <a:outerShdw blurRad="38100" dist="38100" dir="2700000" algn="ctr" rotWithShape="0">
                    <a:schemeClr val="tx1"/>
                  </a:outerShdw>
                </a:effectLst>
              </a:rPr>
              <a:t>God is looking for those who want to be on this adventure of discovery</a:t>
            </a:r>
            <a:endParaRPr lang="en-GB" sz="4400" dirty="0">
              <a:effectLst>
                <a:outerShdw blurRad="38100" dist="38100" dir="2700000" algn="ctr" rotWithShape="0">
                  <a:schemeClr val="tx1"/>
                </a:outerShdw>
              </a:effectLst>
            </a:endParaRPr>
          </a:p>
          <a:p>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276620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pPr>
              <a:lnSpc>
                <a:spcPct val="110000"/>
              </a:lnSpc>
              <a:spcBef>
                <a:spcPts val="600"/>
              </a:spcBef>
            </a:pPr>
            <a:r>
              <a:rPr lang="en-GB" sz="4400" dirty="0" smtClean="0">
                <a:effectLst>
                  <a:outerShdw blurRad="38100" dist="38100" dir="2700000" algn="ctr" rotWithShape="0">
                    <a:schemeClr val="tx1"/>
                  </a:outerShdw>
                </a:effectLst>
              </a:rPr>
              <a:t>What </a:t>
            </a:r>
            <a:r>
              <a:rPr lang="en-GB" sz="4400" dirty="0">
                <a:effectLst>
                  <a:outerShdw blurRad="38100" dist="38100" dir="2700000" algn="ctr" rotWithShape="0">
                    <a:schemeClr val="tx1"/>
                  </a:outerShdw>
                </a:effectLst>
              </a:rPr>
              <a:t>are </a:t>
            </a:r>
            <a:r>
              <a:rPr lang="en-GB" sz="4400" dirty="0" smtClean="0">
                <a:effectLst>
                  <a:outerShdw blurRad="38100" dist="38100" dir="2700000" algn="ctr" rotWithShape="0">
                    <a:schemeClr val="tx1"/>
                  </a:outerShdw>
                </a:effectLst>
              </a:rPr>
              <a:t>the new </a:t>
            </a:r>
            <a:r>
              <a:rPr lang="en-GB" sz="4400" dirty="0">
                <a:effectLst>
                  <a:outerShdw blurRad="38100" dist="38100" dir="2700000" algn="ctr" rotWithShape="0">
                    <a:schemeClr val="tx1"/>
                  </a:outerShdw>
                </a:effectLst>
              </a:rPr>
              <a:t>things</a:t>
            </a:r>
            <a:r>
              <a:rPr lang="en-GB" sz="4400" dirty="0" smtClean="0">
                <a:effectLst>
                  <a:outerShdw blurRad="38100" dist="38100" dir="2700000" algn="ctr" rotWithShape="0">
                    <a:schemeClr val="tx1"/>
                  </a:outerShdw>
                </a:effectLst>
              </a:rPr>
              <a:t>?</a:t>
            </a:r>
          </a:p>
          <a:p>
            <a:pPr>
              <a:lnSpc>
                <a:spcPct val="110000"/>
              </a:lnSpc>
              <a:spcBef>
                <a:spcPts val="600"/>
              </a:spcBef>
            </a:pPr>
            <a:r>
              <a:rPr lang="en-GB" sz="4400" dirty="0" smtClean="0">
                <a:effectLst>
                  <a:outerShdw blurRad="38100" dist="38100" dir="2700000" algn="ctr" rotWithShape="0">
                    <a:schemeClr val="tx1"/>
                  </a:outerShdw>
                </a:effectLst>
              </a:rPr>
              <a:t>New </a:t>
            </a:r>
            <a:r>
              <a:rPr lang="en-GB" sz="4400" dirty="0">
                <a:effectLst>
                  <a:outerShdw blurRad="38100" dist="38100" dir="2700000" algn="ctr" rotWithShape="0">
                    <a:schemeClr val="tx1"/>
                  </a:outerShdw>
                </a:effectLst>
              </a:rPr>
              <a:t>governmental structure patterned after </a:t>
            </a:r>
            <a:r>
              <a:rPr lang="en-GB" sz="4400" dirty="0" smtClean="0">
                <a:effectLst>
                  <a:outerShdw blurRad="38100" dist="38100" dir="2700000" algn="ctr" rotWithShape="0">
                    <a:schemeClr val="tx1"/>
                  </a:outerShdw>
                </a:effectLst>
              </a:rPr>
              <a:t>heaven</a:t>
            </a:r>
          </a:p>
          <a:p>
            <a:pPr>
              <a:lnSpc>
                <a:spcPct val="110000"/>
              </a:lnSpc>
              <a:spcBef>
                <a:spcPts val="600"/>
              </a:spcBef>
            </a:pPr>
            <a:r>
              <a:rPr lang="en-GB" sz="4400" dirty="0" smtClean="0">
                <a:effectLst>
                  <a:outerShdw blurRad="38100" dist="38100" dir="2700000" algn="ctr" rotWithShape="0">
                    <a:schemeClr val="tx1"/>
                  </a:outerShdw>
                </a:effectLst>
              </a:rPr>
              <a:t>Both </a:t>
            </a:r>
            <a:r>
              <a:rPr lang="en-GB" sz="4400" dirty="0">
                <a:effectLst>
                  <a:outerShdw blurRad="38100" dist="38100" dir="2700000" algn="ctr" rotWithShape="0">
                    <a:schemeClr val="tx1"/>
                  </a:outerShdw>
                </a:effectLst>
              </a:rPr>
              <a:t>for the corporate and the </a:t>
            </a:r>
            <a:r>
              <a:rPr lang="en-GB" sz="4400" dirty="0" smtClean="0">
                <a:effectLst>
                  <a:outerShdw blurRad="38100" dist="38100" dir="2700000" algn="ctr" rotWithShape="0">
                    <a:schemeClr val="tx1"/>
                  </a:outerShdw>
                </a:effectLst>
              </a:rPr>
              <a:t>individual</a:t>
            </a:r>
          </a:p>
          <a:p>
            <a:pPr>
              <a:lnSpc>
                <a:spcPct val="110000"/>
              </a:lnSpc>
              <a:spcBef>
                <a:spcPts val="600"/>
              </a:spcBef>
            </a:pPr>
            <a:r>
              <a:rPr lang="en-GB" sz="4400" dirty="0" smtClean="0">
                <a:effectLst>
                  <a:outerShdw blurRad="38100" dist="38100" dir="2700000" algn="ctr" rotWithShape="0">
                    <a:schemeClr val="tx1"/>
                  </a:outerShdw>
                </a:effectLst>
              </a:rPr>
              <a:t>Body, Soul and Spirit in wholeness connected to heaven flowing from inside out</a:t>
            </a:r>
          </a:p>
          <a:p>
            <a:pPr>
              <a:lnSpc>
                <a:spcPct val="110000"/>
              </a:lnSpc>
              <a:spcBef>
                <a:spcPts val="600"/>
              </a:spcBef>
            </a:pPr>
            <a:r>
              <a:rPr lang="en-GB" sz="4400" dirty="0" smtClean="0">
                <a:effectLst>
                  <a:outerShdw blurRad="38100" dist="38100" dir="2700000" algn="ctr" rotWithShape="0">
                    <a:schemeClr val="tx1"/>
                  </a:outerShdw>
                </a:effectLst>
              </a:rPr>
              <a:t>New </a:t>
            </a:r>
            <a:r>
              <a:rPr lang="en-GB" sz="4400" dirty="0">
                <a:effectLst>
                  <a:outerShdw blurRad="38100" dist="38100" dir="2700000" algn="ctr" rotWithShape="0">
                    <a:schemeClr val="tx1"/>
                  </a:outerShdw>
                </a:effectLst>
              </a:rPr>
              <a:t>revelations </a:t>
            </a:r>
            <a:r>
              <a:rPr lang="en-GB" sz="4400" dirty="0" smtClean="0">
                <a:effectLst>
                  <a:outerShdw blurRad="38100" dist="38100" dir="2700000" algn="ctr" rotWithShape="0">
                    <a:schemeClr val="tx1"/>
                  </a:outerShdw>
                </a:effectLst>
              </a:rPr>
              <a:t>and understanding of </a:t>
            </a:r>
            <a:r>
              <a:rPr lang="en-GB" sz="4400" dirty="0">
                <a:effectLst>
                  <a:outerShdw blurRad="38100" dist="38100" dir="2700000" algn="ctr" rotWithShape="0">
                    <a:schemeClr val="tx1"/>
                  </a:outerShdw>
                </a:effectLst>
              </a:rPr>
              <a:t>how to </a:t>
            </a:r>
            <a:r>
              <a:rPr lang="en-GB" sz="4400" dirty="0" smtClean="0">
                <a:effectLst>
                  <a:outerShdw blurRad="38100" dist="38100" dir="2700000" algn="ctr" rotWithShape="0">
                    <a:schemeClr val="tx1"/>
                  </a:outerShdw>
                </a:effectLst>
              </a:rPr>
              <a:t>expand kingdom, subdue and rule</a:t>
            </a:r>
          </a:p>
        </p:txBody>
      </p:sp>
    </p:spTree>
    <p:extLst>
      <p:ext uri="{BB962C8B-B14F-4D97-AF65-F5344CB8AC3E}">
        <p14:creationId xmlns:p14="http://schemas.microsoft.com/office/powerpoint/2010/main" val="353198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effectLst>
                  <a:outerShdw blurRad="38100" dist="38100" dir="2700000" algn="ctr" rotWithShape="0">
                    <a:schemeClr val="tx1"/>
                  </a:outerShdw>
                </a:effectLst>
              </a:rPr>
              <a:t>New </a:t>
            </a:r>
            <a:r>
              <a:rPr lang="en-GB" sz="4400" dirty="0">
                <a:effectLst>
                  <a:outerShdw blurRad="38100" dist="38100" dir="2700000" algn="ctr" rotWithShape="0">
                    <a:schemeClr val="tx1"/>
                  </a:outerShdw>
                </a:effectLst>
              </a:rPr>
              <a:t>ways </a:t>
            </a:r>
            <a:r>
              <a:rPr lang="en-GB" sz="4400" dirty="0" smtClean="0">
                <a:effectLst>
                  <a:outerShdw blurRad="38100" dist="38100" dir="2700000" algn="ctr" rotWithShape="0">
                    <a:schemeClr val="tx1"/>
                  </a:outerShdw>
                </a:effectLst>
              </a:rPr>
              <a:t>of ministry - experiential</a:t>
            </a:r>
          </a:p>
          <a:p>
            <a:r>
              <a:rPr lang="en-GB" sz="4400" dirty="0" smtClean="0">
                <a:effectLst>
                  <a:outerShdw blurRad="38100" dist="38100" dir="2700000" algn="ctr" rotWithShape="0">
                    <a:schemeClr val="tx1"/>
                  </a:outerShdw>
                </a:effectLst>
              </a:rPr>
              <a:t>New </a:t>
            </a:r>
            <a:r>
              <a:rPr lang="en-GB" sz="4400" dirty="0">
                <a:effectLst>
                  <a:outerShdw blurRad="38100" dist="38100" dir="2700000" algn="ctr" rotWithShape="0">
                    <a:schemeClr val="tx1"/>
                  </a:outerShdw>
                </a:effectLst>
              </a:rPr>
              <a:t>ways </a:t>
            </a:r>
            <a:r>
              <a:rPr lang="en-GB" sz="4400" dirty="0" smtClean="0">
                <a:effectLst>
                  <a:outerShdw blurRad="38100" dist="38100" dir="2700000" algn="ctr" rotWithShape="0">
                    <a:schemeClr val="tx1"/>
                  </a:outerShdw>
                </a:effectLst>
              </a:rPr>
              <a:t>of teaching - experiential</a:t>
            </a:r>
          </a:p>
          <a:p>
            <a:r>
              <a:rPr lang="en-GB" sz="4400" dirty="0" smtClean="0">
                <a:effectLst>
                  <a:outerShdw blurRad="38100" dist="38100" dir="2700000" algn="ctr" rotWithShape="0">
                    <a:schemeClr val="tx1"/>
                  </a:outerShdw>
                </a:effectLst>
              </a:rPr>
              <a:t>New </a:t>
            </a:r>
            <a:r>
              <a:rPr lang="en-GB" sz="4400" dirty="0">
                <a:effectLst>
                  <a:outerShdw blurRad="38100" dist="38100" dir="2700000" algn="ctr" rotWithShape="0">
                    <a:schemeClr val="tx1"/>
                  </a:outerShdw>
                </a:effectLst>
              </a:rPr>
              <a:t>ways of </a:t>
            </a:r>
            <a:r>
              <a:rPr lang="en-GB" sz="4400" dirty="0" smtClean="0">
                <a:effectLst>
                  <a:outerShdw blurRad="38100" dist="38100" dir="2700000" algn="ctr" rotWithShape="0">
                    <a:schemeClr val="tx1"/>
                  </a:outerShdw>
                </a:effectLst>
              </a:rPr>
              <a:t>prayer - experiential</a:t>
            </a:r>
          </a:p>
          <a:p>
            <a:r>
              <a:rPr lang="en-GB" sz="4400" dirty="0" smtClean="0">
                <a:effectLst>
                  <a:outerShdw blurRad="38100" dist="38100" dir="2700000" algn="ctr" rotWithShape="0">
                    <a:schemeClr val="tx1"/>
                  </a:outerShdw>
                </a:effectLst>
              </a:rPr>
              <a:t>New </a:t>
            </a:r>
            <a:r>
              <a:rPr lang="en-GB" sz="4400" dirty="0">
                <a:effectLst>
                  <a:outerShdw blurRad="38100" dist="38100" dir="2700000" algn="ctr" rotWithShape="0">
                    <a:schemeClr val="tx1"/>
                  </a:outerShdw>
                </a:effectLst>
              </a:rPr>
              <a:t>ways of </a:t>
            </a:r>
            <a:r>
              <a:rPr lang="en-GB" sz="4400" dirty="0" smtClean="0">
                <a:effectLst>
                  <a:outerShdw blurRad="38100" dist="38100" dir="2700000" algn="ctr" rotWithShape="0">
                    <a:schemeClr val="tx1"/>
                  </a:outerShdw>
                </a:effectLst>
              </a:rPr>
              <a:t>interceding - experiential</a:t>
            </a:r>
          </a:p>
          <a:p>
            <a:r>
              <a:rPr lang="en-GB" sz="4400" dirty="0" smtClean="0">
                <a:effectLst>
                  <a:outerShdw blurRad="38100" dist="38100" dir="2700000" algn="ctr" rotWithShape="0">
                    <a:schemeClr val="tx1"/>
                  </a:outerShdw>
                </a:effectLst>
              </a:rPr>
              <a:t>New more effective ways </a:t>
            </a:r>
            <a:r>
              <a:rPr lang="en-GB" sz="4400" dirty="0">
                <a:effectLst>
                  <a:outerShdw blurRad="38100" dist="38100" dir="2700000" algn="ctr" rotWithShape="0">
                    <a:schemeClr val="tx1"/>
                  </a:outerShdw>
                </a:effectLst>
              </a:rPr>
              <a:t>of </a:t>
            </a:r>
            <a:r>
              <a:rPr lang="en-GB" sz="4400" dirty="0" smtClean="0">
                <a:effectLst>
                  <a:outerShdw blurRad="38100" dist="38100" dir="2700000" algn="ctr" rotWithShape="0">
                    <a:schemeClr val="tx1"/>
                  </a:outerShdw>
                </a:effectLst>
              </a:rPr>
              <a:t>kingdom administration </a:t>
            </a:r>
          </a:p>
          <a:p>
            <a:r>
              <a:rPr lang="en-GB" sz="4400" dirty="0" smtClean="0">
                <a:effectLst>
                  <a:outerShdw blurRad="38100" dist="38100" dir="2700000" algn="ctr" rotWithShape="0">
                    <a:schemeClr val="tx1"/>
                  </a:outerShdw>
                </a:effectLst>
              </a:rPr>
              <a:t>New </a:t>
            </a:r>
            <a:r>
              <a:rPr lang="en-GB" sz="4400" dirty="0">
                <a:effectLst>
                  <a:outerShdw blurRad="38100" dist="38100" dir="2700000" algn="ctr" rotWithShape="0">
                    <a:schemeClr val="tx1"/>
                  </a:outerShdw>
                </a:effectLst>
              </a:rPr>
              <a:t>ways  of partnering with the angelic </a:t>
            </a:r>
            <a:r>
              <a:rPr lang="en-GB" sz="4400" dirty="0" smtClean="0">
                <a:effectLst>
                  <a:outerShdw blurRad="38100" dist="38100" dir="2700000" algn="ctr" rotWithShape="0">
                    <a:schemeClr val="tx1"/>
                  </a:outerShdw>
                </a:effectLst>
              </a:rPr>
              <a:t>realm – ministering servants</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195741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New ways are about maturity</a:t>
            </a:r>
          </a:p>
          <a:p>
            <a:r>
              <a:rPr lang="en-GB" sz="4400" dirty="0" smtClean="0">
                <a:effectLst>
                  <a:outerShdw blurRad="38100" dist="38100" dir="2700000" algn="ctr" rotWithShape="0">
                    <a:schemeClr val="tx1"/>
                  </a:outerShdw>
                </a:effectLst>
              </a:rPr>
              <a:t>Moses did miracles, parted red sea, food just appeared, clothes never wore out, pillar cloud &amp; fire - children</a:t>
            </a:r>
          </a:p>
          <a:p>
            <a:r>
              <a:rPr lang="en-GB" sz="4400" dirty="0" smtClean="0">
                <a:effectLst>
                  <a:outerShdw blurRad="38100" dist="38100" dir="2700000" algn="ctr" rotWithShape="0">
                    <a:schemeClr val="tx1"/>
                  </a:outerShdw>
                </a:effectLst>
              </a:rPr>
              <a:t>Joshua - people miracles, parted Jordan, Jericho fall, sow &amp; reap</a:t>
            </a:r>
          </a:p>
          <a:p>
            <a:r>
              <a:rPr lang="en-GB" sz="4400" dirty="0" smtClean="0">
                <a:effectLst>
                  <a:outerShdw blurRad="38100" dist="38100" dir="2700000" algn="ctr" rotWithShape="0">
                    <a:schemeClr val="tx1"/>
                  </a:outerShdw>
                </a:effectLst>
              </a:rPr>
              <a:t>Jesus disciples – multiply food, do miracles, produce provision etc.</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212589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New ways of being salt and light</a:t>
            </a:r>
          </a:p>
          <a:p>
            <a:r>
              <a:rPr lang="en-GB" sz="4400" dirty="0" smtClean="0">
                <a:effectLst>
                  <a:outerShdw blurRad="38100" dist="38100" dir="2700000" algn="ctr" rotWithShape="0">
                    <a:schemeClr val="tx1"/>
                  </a:outerShdw>
                </a:effectLst>
              </a:rPr>
              <a:t>New ways of being agents of change in history, society and culture</a:t>
            </a:r>
          </a:p>
          <a:p>
            <a:r>
              <a:rPr lang="en-GB" sz="4400" dirty="0" smtClean="0">
                <a:effectLst>
                  <a:outerShdw blurRad="38100" dist="38100" dir="2700000" algn="ctr" rotWithShape="0">
                    <a:schemeClr val="tx1"/>
                  </a:outerShdw>
                </a:effectLst>
              </a:rPr>
              <a:t>Are we influenced or influencers?</a:t>
            </a:r>
          </a:p>
          <a:p>
            <a:r>
              <a:rPr lang="en-GB" sz="4400" dirty="0" smtClean="0">
                <a:effectLst>
                  <a:outerShdw blurRad="38100" dist="38100" dir="2700000" algn="ctr" rotWithShape="0">
                    <a:schemeClr val="tx1"/>
                  </a:outerShdw>
                </a:effectLst>
              </a:rPr>
              <a:t>New ways to bring transformation to our communities</a:t>
            </a:r>
          </a:p>
          <a:p>
            <a:r>
              <a:rPr lang="en-GB" sz="4400" dirty="0">
                <a:effectLst>
                  <a:outerShdw blurRad="38100" dist="38100" dir="2700000" algn="ctr" rotWithShape="0">
                    <a:schemeClr val="tx1"/>
                  </a:outerShdw>
                </a:effectLst>
              </a:rPr>
              <a:t>Establishing all things in heaven first so they can be manifested on </a:t>
            </a:r>
            <a:r>
              <a:rPr lang="en-GB" sz="4400" dirty="0" smtClean="0">
                <a:effectLst>
                  <a:outerShdw blurRad="38100" dist="38100" dir="2700000" algn="ctr" rotWithShape="0">
                    <a:schemeClr val="tx1"/>
                  </a:outerShdw>
                </a:effectLst>
              </a:rPr>
              <a:t>earth</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35508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pPr>
              <a:lnSpc>
                <a:spcPct val="110000"/>
              </a:lnSpc>
              <a:spcBef>
                <a:spcPts val="600"/>
              </a:spcBef>
            </a:pPr>
            <a:r>
              <a:rPr lang="en-GB" sz="4400" dirty="0">
                <a:effectLst>
                  <a:outerShdw blurRad="38100" dist="38100" dir="2700000" algn="ctr" rotWithShape="0">
                    <a:schemeClr val="tx1"/>
                  </a:outerShdw>
                </a:effectLst>
              </a:rPr>
              <a:t>Compare the old and </a:t>
            </a:r>
            <a:r>
              <a:rPr lang="en-GB" sz="4400" dirty="0" smtClean="0">
                <a:effectLst>
                  <a:outerShdw blurRad="38100" dist="38100" dir="2700000" algn="ctr" rotWithShape="0">
                    <a:schemeClr val="tx1"/>
                  </a:outerShdw>
                </a:effectLst>
              </a:rPr>
              <a:t>new</a:t>
            </a:r>
          </a:p>
          <a:p>
            <a:pPr>
              <a:lnSpc>
                <a:spcPct val="110000"/>
              </a:lnSpc>
              <a:spcBef>
                <a:spcPts val="600"/>
              </a:spcBef>
            </a:pPr>
            <a:r>
              <a:rPr lang="en-GB" sz="4400" dirty="0">
                <a:effectLst>
                  <a:outerShdw blurRad="38100" dist="38100" dir="2700000" algn="ctr" rotWithShape="0">
                    <a:schemeClr val="tx1"/>
                  </a:outerShdw>
                </a:effectLst>
              </a:rPr>
              <a:t>P</a:t>
            </a:r>
            <a:r>
              <a:rPr lang="en-GB" sz="4400" dirty="0" smtClean="0">
                <a:effectLst>
                  <a:outerShdw blurRad="38100" dist="38100" dir="2700000" algn="ctr" rotWithShape="0">
                    <a:schemeClr val="tx1"/>
                  </a:outerShdw>
                </a:effectLst>
              </a:rPr>
              <a:t>rayer </a:t>
            </a:r>
            <a:r>
              <a:rPr lang="en-GB" sz="4400" dirty="0">
                <a:effectLst>
                  <a:outerShdw blurRad="38100" dist="38100" dir="2700000" algn="ctr" rotWithShape="0">
                    <a:schemeClr val="tx1"/>
                  </a:outerShdw>
                </a:effectLst>
              </a:rPr>
              <a:t>from earth asking for God's help from heaven </a:t>
            </a:r>
            <a:r>
              <a:rPr lang="en-GB" sz="4400" dirty="0" smtClean="0">
                <a:effectLst>
                  <a:outerShdw blurRad="38100" dist="38100" dir="2700000" algn="ctr" rotWithShape="0">
                    <a:schemeClr val="tx1"/>
                  </a:outerShdw>
                </a:effectLst>
              </a:rPr>
              <a:t>- God </a:t>
            </a:r>
            <a:r>
              <a:rPr lang="en-GB" sz="4400" dirty="0">
                <a:effectLst>
                  <a:outerShdw blurRad="38100" dist="38100" dir="2700000" algn="ctr" rotWithShape="0">
                    <a:schemeClr val="tx1"/>
                  </a:outerShdw>
                </a:effectLst>
              </a:rPr>
              <a:t>hears us from a distance</a:t>
            </a:r>
            <a:r>
              <a:rPr lang="en-GB" sz="4400" dirty="0" smtClean="0">
                <a:effectLst>
                  <a:outerShdw blurRad="38100" dist="38100" dir="2700000" algn="ctr" rotWithShape="0">
                    <a:schemeClr val="tx1"/>
                  </a:outerShdw>
                </a:effectLst>
              </a:rPr>
              <a:t>.</a:t>
            </a:r>
          </a:p>
          <a:p>
            <a:pPr>
              <a:lnSpc>
                <a:spcPct val="110000"/>
              </a:lnSpc>
              <a:spcBef>
                <a:spcPts val="600"/>
              </a:spcBef>
            </a:pPr>
            <a:r>
              <a:rPr lang="en-GB" sz="4400" dirty="0">
                <a:effectLst>
                  <a:outerShdw blurRad="38100" dist="38100" dir="2700000" algn="ctr" rotWithShape="0">
                    <a:schemeClr val="tx1"/>
                  </a:outerShdw>
                </a:effectLst>
              </a:rPr>
              <a:t>Isaiah 64:1 Oh, that You would rend the heavens and come down,</a:t>
            </a:r>
            <a:endParaRPr lang="en-GB" sz="4400" dirty="0" smtClean="0">
              <a:effectLst>
                <a:outerShdw blurRad="38100" dist="38100" dir="2700000" algn="ctr" rotWithShape="0">
                  <a:schemeClr val="tx1"/>
                </a:outerShdw>
              </a:effectLst>
            </a:endParaRPr>
          </a:p>
          <a:p>
            <a:pPr>
              <a:lnSpc>
                <a:spcPct val="110000"/>
              </a:lnSpc>
              <a:spcBef>
                <a:spcPts val="600"/>
              </a:spcBef>
            </a:pPr>
            <a:r>
              <a:rPr lang="en-GB" sz="4400" dirty="0" smtClean="0">
                <a:effectLst>
                  <a:outerShdw blurRad="38100" dist="38100" dir="2700000" algn="ctr" rotWithShape="0">
                    <a:schemeClr val="tx1"/>
                  </a:outerShdw>
                </a:effectLst>
              </a:rPr>
              <a:t>Isaiah </a:t>
            </a:r>
            <a:r>
              <a:rPr lang="en-GB" sz="4400" dirty="0">
                <a:effectLst>
                  <a:outerShdw blurRad="38100" dist="38100" dir="2700000" algn="ctr" rotWithShape="0">
                    <a:schemeClr val="tx1"/>
                  </a:outerShdw>
                </a:effectLst>
              </a:rPr>
              <a:t>64:4 For from days of old they have not heard or perceived by ear, Nor has the eye seen a God besides You, Who acts in behalf of the one who waits for Him</a:t>
            </a:r>
            <a:r>
              <a:rPr lang="en-GB" sz="4400" dirty="0" smtClean="0">
                <a:effectLst>
                  <a:outerShdw blurRad="38100" dist="38100" dir="2700000" algn="ctr" rotWithShape="0">
                    <a:schemeClr val="tx1"/>
                  </a:outerShdw>
                </a:effectLst>
              </a:rPr>
              <a:t>. </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272752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pPr>
              <a:lnSpc>
                <a:spcPct val="120000"/>
              </a:lnSpc>
              <a:spcBef>
                <a:spcPts val="600"/>
              </a:spcBef>
            </a:pPr>
            <a:r>
              <a:rPr lang="en-GB" sz="4400" dirty="0" smtClean="0">
                <a:effectLst>
                  <a:outerShdw blurRad="38100" dist="38100" dir="2700000" algn="ctr" rotWithShape="0">
                    <a:schemeClr val="tx1"/>
                  </a:outerShdw>
                </a:effectLst>
              </a:rPr>
              <a:t>God has come down and He has rent the heavens</a:t>
            </a:r>
          </a:p>
          <a:p>
            <a:pPr>
              <a:lnSpc>
                <a:spcPct val="120000"/>
              </a:lnSpc>
              <a:spcBef>
                <a:spcPts val="600"/>
              </a:spcBef>
            </a:pPr>
            <a:r>
              <a:rPr lang="en-GB" sz="4400" dirty="0" smtClean="0">
                <a:effectLst>
                  <a:outerShdw blurRad="38100" dist="38100" dir="2700000" algn="ctr" rotWithShape="0">
                    <a:schemeClr val="tx1"/>
                  </a:outerShdw>
                </a:effectLst>
              </a:rPr>
              <a:t>He has gone back up into heavens and opened up the veil for us to come.</a:t>
            </a:r>
          </a:p>
          <a:p>
            <a:pPr>
              <a:lnSpc>
                <a:spcPct val="120000"/>
              </a:lnSpc>
              <a:spcBef>
                <a:spcPts val="600"/>
              </a:spcBef>
            </a:pPr>
            <a:r>
              <a:rPr lang="en-GB" sz="4400" dirty="0">
                <a:effectLst>
                  <a:outerShdw blurRad="38100" dist="38100" dir="2700000" algn="ctr" rotWithShape="0">
                    <a:schemeClr val="tx1"/>
                  </a:outerShdw>
                </a:effectLst>
              </a:rPr>
              <a:t>Rev 4:1 After these things I looked, and behold, a door standing open in heaven, and the first voice which I had heard, like the sound of a trumpet speaking with me, said, “Come up here, and I will show you what must take place after these things.”</a:t>
            </a:r>
          </a:p>
          <a:p>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18030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Old - access to holy places and holy things of God is limited to only some special people – mediator priest</a:t>
            </a:r>
          </a:p>
          <a:p>
            <a:r>
              <a:rPr lang="en-GB" sz="4400" dirty="0" smtClean="0">
                <a:effectLst>
                  <a:outerShdw blurRad="38100" dist="38100" dir="2700000" algn="ctr" rotWithShape="0">
                    <a:schemeClr val="tx1"/>
                  </a:outerShdw>
                </a:effectLst>
              </a:rPr>
              <a:t>New access open to all of us</a:t>
            </a:r>
          </a:p>
          <a:p>
            <a:r>
              <a:rPr lang="en-GB" sz="4400" dirty="0" smtClean="0">
                <a:effectLst>
                  <a:outerShdw blurRad="38100" dist="38100" dir="2700000" algn="ctr" rotWithShape="0">
                    <a:schemeClr val="tx1"/>
                  </a:outerShdw>
                </a:effectLst>
              </a:rPr>
              <a:t>Old way of seeking God’s help pray from earth and hope He hears you</a:t>
            </a:r>
          </a:p>
          <a:p>
            <a:r>
              <a:rPr lang="en-GB" sz="4400" dirty="0" smtClean="0">
                <a:effectLst>
                  <a:outerShdw blurRad="38100" dist="38100" dir="2700000" algn="ctr" rotWithShape="0">
                    <a:schemeClr val="tx1"/>
                  </a:outerShdw>
                </a:effectLst>
              </a:rPr>
              <a:t>New way come to meet Him face to face</a:t>
            </a:r>
            <a:endParaRPr lang="en-GB" sz="4400" dirty="0">
              <a:effectLst>
                <a:outerShdw blurRad="38100" dist="38100" dir="2700000" algn="ctr" rotWithShape="0">
                  <a:schemeClr val="tx1"/>
                </a:outerShdw>
              </a:effectLst>
            </a:endParaRPr>
          </a:p>
          <a:p>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305108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7691"/>
            <a:ext cx="8229600" cy="708688"/>
          </a:xfrm>
        </p:spPr>
        <p:txBody>
          <a:bodyPr>
            <a:normAutofit fontScale="90000"/>
          </a:bodyPr>
          <a:lstStyle/>
          <a:p>
            <a:r>
              <a:rPr lang="en-GB" dirty="0">
                <a:effectLst>
                  <a:outerShdw blurRad="38100" dist="38100" dir="2700000" algn="tl">
                    <a:srgbClr val="000000">
                      <a:alpha val="43137"/>
                    </a:srgbClr>
                  </a:outerShdw>
                </a:effectLst>
              </a:rPr>
              <a:t>Deep Calls to Deep</a:t>
            </a:r>
          </a:p>
        </p:txBody>
      </p:sp>
      <p:sp>
        <p:nvSpPr>
          <p:cNvPr id="3" name="Content Placeholder 2"/>
          <p:cNvSpPr>
            <a:spLocks noGrp="1"/>
          </p:cNvSpPr>
          <p:nvPr>
            <p:ph idx="1"/>
          </p:nvPr>
        </p:nvSpPr>
        <p:spPr>
          <a:xfrm>
            <a:off x="0" y="1052736"/>
            <a:ext cx="9144000" cy="5805264"/>
          </a:xfrm>
        </p:spPr>
        <p:txBody>
          <a:bodyPr>
            <a:normAutofit/>
          </a:bodyPr>
          <a:lstStyle/>
          <a:p>
            <a:pPr lvl="0">
              <a:defRPr/>
            </a:pPr>
            <a:r>
              <a:rPr lang="en-GB" sz="4400" dirty="0" err="1">
                <a:effectLst>
                  <a:outerShdw blurRad="38100" dist="38100" dir="2700000" algn="tl">
                    <a:srgbClr val="000000">
                      <a:alpha val="43137"/>
                    </a:srgbClr>
                  </a:outerShdw>
                </a:effectLst>
              </a:rPr>
              <a:t>Heb</a:t>
            </a:r>
            <a:r>
              <a:rPr lang="en-GB" sz="4400" dirty="0">
                <a:effectLst>
                  <a:outerShdw blurRad="38100" dist="38100" dir="2700000" algn="tl">
                    <a:srgbClr val="000000">
                      <a:alpha val="43137"/>
                    </a:srgbClr>
                  </a:outerShdw>
                </a:effectLst>
              </a:rPr>
              <a:t> 5:14 But solid food is for the mature, who because of practice have their senses trained to discern good and evil.</a:t>
            </a:r>
          </a:p>
          <a:p>
            <a:pPr lvl="0">
              <a:defRPr/>
            </a:pPr>
            <a:r>
              <a:rPr lang="en-GB" sz="4400" dirty="0">
                <a:effectLst>
                  <a:outerShdw blurRad="38100" dist="38100" dir="2700000" algn="tl">
                    <a:srgbClr val="000000">
                      <a:alpha val="43137"/>
                    </a:srgbClr>
                  </a:outerShdw>
                </a:effectLst>
              </a:rPr>
              <a:t>Train our senses to see from the inside outside</a:t>
            </a:r>
          </a:p>
          <a:p>
            <a:pPr lvl="0">
              <a:defRPr/>
            </a:pPr>
            <a:r>
              <a:rPr lang="en-GB" sz="4400" dirty="0">
                <a:effectLst>
                  <a:outerShdw blurRad="38100" dist="38100" dir="2700000" algn="tl">
                    <a:srgbClr val="000000">
                      <a:alpha val="43137"/>
                    </a:srgbClr>
                  </a:outerShdw>
                </a:effectLst>
              </a:rPr>
              <a:t>Glory of God can flow from inside out </a:t>
            </a:r>
          </a:p>
        </p:txBody>
      </p:sp>
    </p:spTree>
    <p:extLst>
      <p:ext uri="{BB962C8B-B14F-4D97-AF65-F5344CB8AC3E}">
        <p14:creationId xmlns:p14="http://schemas.microsoft.com/office/powerpoint/2010/main" val="166306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Deep Calls to Deep</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err="1" smtClean="0">
                <a:effectLst>
                  <a:outerShdw blurRad="38100" dist="38100" dir="2700000" algn="ctr" rotWithShape="0">
                    <a:schemeClr val="tx1"/>
                  </a:outerShdw>
                </a:effectLst>
              </a:rPr>
              <a:t>Heb</a:t>
            </a:r>
            <a:r>
              <a:rPr lang="en-GB" sz="4400" dirty="0">
                <a:effectLst>
                  <a:outerShdw blurRad="38100" dist="38100" dir="2700000" algn="ctr" rotWithShape="0">
                    <a:schemeClr val="tx1"/>
                  </a:outerShdw>
                </a:effectLst>
              </a:rPr>
              <a:t> 4:14 Therefore, since we have a great high priest who has passed through the heavens, Jesus the Son of </a:t>
            </a:r>
            <a:r>
              <a:rPr lang="en-GB" sz="4400" dirty="0" smtClean="0">
                <a:effectLst>
                  <a:outerShdw blurRad="38100" dist="38100" dir="2700000" algn="ctr" rotWithShape="0">
                    <a:schemeClr val="tx1"/>
                  </a:outerShdw>
                </a:effectLst>
              </a:rPr>
              <a:t>God..16 </a:t>
            </a:r>
            <a:r>
              <a:rPr lang="en-GB" sz="4400" dirty="0">
                <a:effectLst>
                  <a:outerShdw blurRad="38100" dist="38100" dir="2700000" algn="ctr" rotWithShape="0">
                    <a:schemeClr val="tx1"/>
                  </a:outerShdw>
                </a:effectLst>
              </a:rPr>
              <a:t>Therefore </a:t>
            </a:r>
            <a:r>
              <a:rPr lang="en-GB" sz="4400" dirty="0">
                <a:solidFill>
                  <a:srgbClr val="FFFF00"/>
                </a:solidFill>
                <a:effectLst>
                  <a:outerShdw blurRad="38100" dist="38100" dir="2700000" algn="ctr" rotWithShape="0">
                    <a:schemeClr val="tx1"/>
                  </a:outerShdw>
                </a:effectLst>
              </a:rPr>
              <a:t>let us draw near with confidence to the throne of grace</a:t>
            </a:r>
            <a:r>
              <a:rPr lang="en-GB" sz="4400" dirty="0">
                <a:effectLst>
                  <a:outerShdw blurRad="38100" dist="38100" dir="2700000" algn="ctr" rotWithShape="0">
                    <a:schemeClr val="tx1"/>
                  </a:outerShdw>
                </a:effectLst>
              </a:rPr>
              <a:t>, so that we may receive mercy and find grace to help in time of need.</a:t>
            </a:r>
          </a:p>
        </p:txBody>
      </p:sp>
    </p:spTree>
    <p:extLst>
      <p:ext uri="{BB962C8B-B14F-4D97-AF65-F5344CB8AC3E}">
        <p14:creationId xmlns:p14="http://schemas.microsoft.com/office/powerpoint/2010/main" val="193550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pPr>
              <a:lnSpc>
                <a:spcPct val="120000"/>
              </a:lnSpc>
              <a:spcBef>
                <a:spcPts val="600"/>
              </a:spcBef>
            </a:pPr>
            <a:r>
              <a:rPr lang="en-GB" sz="4400" dirty="0" smtClean="0">
                <a:effectLst>
                  <a:outerShdw blurRad="38100" dist="38100" dir="2700000" algn="ctr" rotWithShape="0">
                    <a:schemeClr val="tx1"/>
                  </a:outerShdw>
                </a:effectLst>
              </a:rPr>
              <a:t>Old ways like the wilderness </a:t>
            </a:r>
            <a:r>
              <a:rPr lang="en-GB" sz="4400" dirty="0">
                <a:effectLst>
                  <a:outerShdw blurRad="38100" dist="38100" dir="2700000" algn="ctr" rotWithShape="0">
                    <a:schemeClr val="tx1"/>
                  </a:outerShdw>
                </a:effectLst>
              </a:rPr>
              <a:t>expecting God to do it for us from </a:t>
            </a:r>
            <a:r>
              <a:rPr lang="en-GB" sz="4400" dirty="0" smtClean="0">
                <a:effectLst>
                  <a:outerShdw blurRad="38100" dist="38100" dir="2700000" algn="ctr" rotWithShape="0">
                    <a:schemeClr val="tx1"/>
                  </a:outerShdw>
                </a:effectLst>
              </a:rPr>
              <a:t>heaven</a:t>
            </a:r>
          </a:p>
          <a:p>
            <a:pPr>
              <a:lnSpc>
                <a:spcPct val="120000"/>
              </a:lnSpc>
              <a:spcBef>
                <a:spcPts val="600"/>
              </a:spcBef>
            </a:pPr>
            <a:r>
              <a:rPr lang="en-GB" sz="4400" dirty="0" smtClean="0">
                <a:effectLst>
                  <a:outerShdw blurRad="38100" dist="38100" dir="2700000" algn="ctr" rotWithShape="0">
                    <a:schemeClr val="tx1"/>
                  </a:outerShdw>
                </a:effectLst>
              </a:rPr>
              <a:t>New ways God </a:t>
            </a:r>
            <a:r>
              <a:rPr lang="en-GB" sz="4400" dirty="0">
                <a:effectLst>
                  <a:outerShdw blurRad="38100" dist="38100" dir="2700000" algn="ctr" rotWithShape="0">
                    <a:schemeClr val="tx1"/>
                  </a:outerShdw>
                </a:effectLst>
              </a:rPr>
              <a:t>has given us responsibility to </a:t>
            </a:r>
            <a:r>
              <a:rPr lang="en-GB" sz="4400" dirty="0" smtClean="0">
                <a:effectLst>
                  <a:outerShdw blurRad="38100" dist="38100" dir="2700000" algn="ctr" rotWithShape="0">
                    <a:schemeClr val="tx1"/>
                  </a:outerShdw>
                </a:effectLst>
              </a:rPr>
              <a:t>be coheirs, partners in </a:t>
            </a:r>
            <a:r>
              <a:rPr lang="en-GB" sz="4400" dirty="0">
                <a:effectLst>
                  <a:outerShdw blurRad="38100" dist="38100" dir="2700000" algn="ctr" rotWithShape="0">
                    <a:schemeClr val="tx1"/>
                  </a:outerShdw>
                </a:effectLst>
              </a:rPr>
              <a:t>heaven </a:t>
            </a:r>
            <a:r>
              <a:rPr lang="en-GB" sz="4400" dirty="0" smtClean="0">
                <a:effectLst>
                  <a:outerShdw blurRad="38100" dist="38100" dir="2700000" algn="ctr" rotWithShape="0">
                    <a:schemeClr val="tx1"/>
                  </a:outerShdw>
                </a:effectLst>
              </a:rPr>
              <a:t>operating as lords, </a:t>
            </a:r>
            <a:r>
              <a:rPr lang="en-GB" sz="4400" dirty="0">
                <a:effectLst>
                  <a:outerShdw blurRad="38100" dist="38100" dir="2700000" algn="ctr" rotWithShape="0">
                    <a:schemeClr val="tx1"/>
                  </a:outerShdw>
                </a:effectLst>
              </a:rPr>
              <a:t>kings and sons. </a:t>
            </a:r>
            <a:endParaRPr lang="en-GB" sz="4400" dirty="0" smtClean="0">
              <a:effectLst>
                <a:outerShdw blurRad="38100" dist="38100" dir="2700000" algn="ctr" rotWithShape="0">
                  <a:schemeClr val="tx1"/>
                </a:outerShdw>
              </a:effectLst>
            </a:endParaRPr>
          </a:p>
          <a:p>
            <a:pPr>
              <a:lnSpc>
                <a:spcPct val="120000"/>
              </a:lnSpc>
              <a:spcBef>
                <a:spcPts val="600"/>
              </a:spcBef>
            </a:pPr>
            <a:r>
              <a:rPr lang="en-GB" sz="4400" dirty="0" smtClean="0">
                <a:effectLst>
                  <a:outerShdw blurRad="38100" dist="38100" dir="2700000" algn="ctr" rotWithShape="0">
                    <a:schemeClr val="tx1"/>
                  </a:outerShdw>
                </a:effectLst>
              </a:rPr>
              <a:t>Your </a:t>
            </a:r>
            <a:r>
              <a:rPr lang="en-GB" sz="4400" dirty="0">
                <a:effectLst>
                  <a:outerShdw blurRad="38100" dist="38100" dir="2700000" algn="ctr" rotWithShape="0">
                    <a:schemeClr val="tx1"/>
                  </a:outerShdw>
                </a:effectLst>
              </a:rPr>
              <a:t>Kingdom come on earth as it is in heaven old way thinking God administers from His throne we just obey </a:t>
            </a:r>
            <a:r>
              <a:rPr lang="en-GB" sz="4400" dirty="0" smtClean="0">
                <a:effectLst>
                  <a:outerShdw blurRad="38100" dist="38100" dir="2700000" algn="ctr" rotWithShape="0">
                    <a:schemeClr val="tx1"/>
                  </a:outerShdw>
                </a:effectLst>
              </a:rPr>
              <a:t>here</a:t>
            </a:r>
          </a:p>
          <a:p>
            <a:pPr>
              <a:lnSpc>
                <a:spcPct val="120000"/>
              </a:lnSpc>
              <a:spcBef>
                <a:spcPts val="600"/>
              </a:spcBef>
            </a:pPr>
            <a:r>
              <a:rPr lang="en-GB" sz="4400" dirty="0" smtClean="0">
                <a:effectLst>
                  <a:outerShdw blurRad="38100" dist="38100" dir="2700000" algn="ctr" rotWithShape="0">
                    <a:schemeClr val="tx1"/>
                  </a:outerShdw>
                </a:effectLst>
              </a:rPr>
              <a:t>New </a:t>
            </a:r>
            <a:r>
              <a:rPr lang="en-GB" sz="4400" dirty="0">
                <a:effectLst>
                  <a:outerShdw blurRad="38100" dist="38100" dir="2700000" algn="ctr" rotWithShape="0">
                    <a:schemeClr val="tx1"/>
                  </a:outerShdw>
                </a:effectLst>
              </a:rPr>
              <a:t>way thinking we are given thrones to administer from in heaven. </a:t>
            </a:r>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106112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smtClean="0">
                <a:effectLst>
                  <a:outerShdw blurRad="38100" dist="38100" dir="2700000" algn="ctr" rotWithShape="0">
                    <a:schemeClr val="tx1"/>
                  </a:outerShdw>
                </a:effectLst>
              </a:rPr>
              <a:t>Old </a:t>
            </a:r>
            <a:r>
              <a:rPr lang="en-GB" sz="4400" dirty="0">
                <a:effectLst>
                  <a:outerShdw blurRad="38100" dist="38100" dir="2700000" algn="ctr" rotWithShape="0">
                    <a:schemeClr val="tx1"/>
                  </a:outerShdw>
                </a:effectLst>
              </a:rPr>
              <a:t>ways </a:t>
            </a:r>
            <a:r>
              <a:rPr lang="en-GB" sz="4400" dirty="0" smtClean="0">
                <a:effectLst>
                  <a:outerShdw blurRad="38100" dist="38100" dir="2700000" algn="ctr" rotWithShape="0">
                    <a:schemeClr val="tx1"/>
                  </a:outerShdw>
                </a:effectLst>
              </a:rPr>
              <a:t>like </a:t>
            </a:r>
            <a:r>
              <a:rPr lang="en-GB" sz="4400" dirty="0">
                <a:effectLst>
                  <a:outerShdw blurRad="38100" dist="38100" dir="2700000" algn="ctr" rotWithShape="0">
                    <a:schemeClr val="tx1"/>
                  </a:outerShdw>
                </a:effectLst>
              </a:rPr>
              <a:t>being children where the parent does many things for and on behalf of the </a:t>
            </a:r>
            <a:r>
              <a:rPr lang="en-GB" sz="4400" dirty="0" smtClean="0">
                <a:effectLst>
                  <a:outerShdw blurRad="38100" dist="38100" dir="2700000" algn="ctr" rotWithShape="0">
                    <a:schemeClr val="tx1"/>
                  </a:outerShdw>
                </a:effectLst>
              </a:rPr>
              <a:t>child</a:t>
            </a:r>
          </a:p>
          <a:p>
            <a:r>
              <a:rPr lang="en-GB" sz="4400" dirty="0">
                <a:effectLst>
                  <a:outerShdw blurRad="38100" dist="38100" dir="2700000" algn="ctr" rotWithShape="0">
                    <a:schemeClr val="tx1"/>
                  </a:outerShdw>
                </a:effectLst>
              </a:rPr>
              <a:t>B</a:t>
            </a:r>
            <a:r>
              <a:rPr lang="en-GB" sz="4400" dirty="0" smtClean="0">
                <a:effectLst>
                  <a:outerShdw blurRad="38100" dist="38100" dir="2700000" algn="ctr" rotWithShape="0">
                    <a:schemeClr val="tx1"/>
                  </a:outerShdw>
                </a:effectLst>
              </a:rPr>
              <a:t>ut </a:t>
            </a:r>
            <a:r>
              <a:rPr lang="en-GB" sz="4400" dirty="0">
                <a:effectLst>
                  <a:outerShdw blurRad="38100" dist="38100" dir="2700000" algn="ctr" rotWithShape="0">
                    <a:schemeClr val="tx1"/>
                  </a:outerShdw>
                </a:effectLst>
              </a:rPr>
              <a:t>there comes a time when </a:t>
            </a:r>
            <a:r>
              <a:rPr lang="en-GB" sz="4400" dirty="0" smtClean="0">
                <a:effectLst>
                  <a:outerShdw blurRad="38100" dist="38100" dir="2700000" algn="ctr" rotWithShape="0">
                    <a:schemeClr val="tx1"/>
                  </a:outerShdw>
                </a:effectLst>
              </a:rPr>
              <a:t>children become responsible adults</a:t>
            </a:r>
          </a:p>
          <a:p>
            <a:r>
              <a:rPr lang="en-GB" sz="4400" dirty="0" smtClean="0">
                <a:effectLst>
                  <a:outerShdw blurRad="38100" dist="38100" dir="2700000" algn="ctr" rotWithShape="0">
                    <a:schemeClr val="tx1"/>
                  </a:outerShdw>
                </a:effectLst>
              </a:rPr>
              <a:t>God is withdrawing His support for old </a:t>
            </a:r>
          </a:p>
          <a:p>
            <a:r>
              <a:rPr lang="en-GB" sz="4400" dirty="0" smtClean="0">
                <a:effectLst>
                  <a:outerShdw blurRad="38100" dist="38100" dir="2700000" algn="ctr" rotWithShape="0">
                    <a:schemeClr val="tx1"/>
                  </a:outerShdw>
                </a:effectLst>
              </a:rPr>
              <a:t>As </a:t>
            </a:r>
            <a:r>
              <a:rPr lang="en-GB" sz="4400" dirty="0">
                <a:effectLst>
                  <a:outerShdw blurRad="38100" dist="38100" dir="2700000" algn="ctr" rotWithShape="0">
                    <a:schemeClr val="tx1"/>
                  </a:outerShdw>
                </a:effectLst>
              </a:rPr>
              <a:t>this happens if we don't embrace </a:t>
            </a:r>
            <a:r>
              <a:rPr lang="en-GB" sz="4400" dirty="0" smtClean="0">
                <a:effectLst>
                  <a:outerShdw blurRad="38100" dist="38100" dir="2700000" algn="ctr" rotWithShape="0">
                    <a:schemeClr val="tx1"/>
                  </a:outerShdw>
                </a:effectLst>
              </a:rPr>
              <a:t>the new </a:t>
            </a:r>
            <a:r>
              <a:rPr lang="en-GB" sz="4400" dirty="0">
                <a:effectLst>
                  <a:outerShdw blurRad="38100" dist="38100" dir="2700000" algn="ctr" rotWithShape="0">
                    <a:schemeClr val="tx1"/>
                  </a:outerShdw>
                </a:effectLst>
              </a:rPr>
              <a:t>the old will slowly stop being effective. </a:t>
            </a:r>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30140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God wants us to grow up to become mature</a:t>
            </a:r>
          </a:p>
          <a:p>
            <a:r>
              <a:rPr lang="en-GB" sz="4400" dirty="0" smtClean="0">
                <a:effectLst>
                  <a:outerShdw blurRad="38100" dist="38100" dir="2700000" algn="ctr" rotWithShape="0">
                    <a:schemeClr val="tx1"/>
                  </a:outerShdw>
                </a:effectLst>
              </a:rPr>
              <a:t>He is starting to withdraw from doing everything for us to enable us to become adults</a:t>
            </a:r>
          </a:p>
          <a:p>
            <a:r>
              <a:rPr lang="en-GB" sz="4400" dirty="0" smtClean="0">
                <a:effectLst>
                  <a:outerShdw blurRad="38100" dist="38100" dir="2700000" algn="ctr" rotWithShape="0">
                    <a:schemeClr val="tx1"/>
                  </a:outerShdw>
                </a:effectLst>
              </a:rPr>
              <a:t>He wants to manifest His mature sons on the earth</a:t>
            </a:r>
          </a:p>
          <a:p>
            <a:r>
              <a:rPr lang="en-GB" sz="4400" dirty="0" smtClean="0">
                <a:effectLst>
                  <a:outerShdw blurRad="38100" dist="38100" dir="2700000" algn="ctr" rotWithShape="0">
                    <a:schemeClr val="tx1"/>
                  </a:outerShdw>
                </a:effectLst>
              </a:rPr>
              <a:t>To fulfil their destinies </a:t>
            </a:r>
            <a:endParaRPr lang="en-GB" sz="4400" dirty="0">
              <a:effectLst>
                <a:outerShdw blurRad="38100" dist="38100" dir="2700000" algn="ctr" rotWithShape="0">
                  <a:schemeClr val="tx1"/>
                </a:outerShdw>
              </a:effectLst>
            </a:endParaRPr>
          </a:p>
          <a:p>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298513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effectLst>
                  <a:outerShdw blurRad="38100" dist="38100" dir="2700000" algn="ctr" rotWithShape="0">
                    <a:schemeClr val="tx1"/>
                  </a:outerShdw>
                </a:effectLst>
              </a:rPr>
              <a:t>Why can’t I keep the old ways?</a:t>
            </a:r>
          </a:p>
          <a:p>
            <a:r>
              <a:rPr lang="en-GB" sz="4400" dirty="0" smtClean="0">
                <a:effectLst>
                  <a:outerShdw blurRad="38100" dist="38100" dir="2700000" algn="ctr" rotWithShape="0">
                    <a:schemeClr val="tx1"/>
                  </a:outerShdw>
                </a:effectLst>
              </a:rPr>
              <a:t>2.5 tribes did but there is no record of them and no evidence that the old ways continued to work for them</a:t>
            </a:r>
          </a:p>
          <a:p>
            <a:r>
              <a:rPr lang="en-GB" sz="4400" dirty="0" smtClean="0">
                <a:effectLst>
                  <a:outerShdw blurRad="38100" dist="38100" dir="2700000" algn="ctr" rotWithShape="0">
                    <a:schemeClr val="tx1"/>
                  </a:outerShdw>
                </a:effectLst>
              </a:rPr>
              <a:t>We can all desire the simplicity of childhood with few responsibilities</a:t>
            </a:r>
          </a:p>
          <a:p>
            <a:r>
              <a:rPr lang="en-GB" sz="4400" dirty="0" smtClean="0">
                <a:effectLst>
                  <a:outerShdw blurRad="38100" dist="38100" dir="2700000" algn="ctr" rotWithShape="0">
                    <a:schemeClr val="tx1"/>
                  </a:outerShdw>
                </a:effectLst>
              </a:rPr>
              <a:t>We are called to grow up we can’t just keep drinking milk if we want to be true sons</a:t>
            </a:r>
            <a:endParaRPr lang="en-GB" sz="4400" dirty="0">
              <a:effectLst>
                <a:outerShdw blurRad="38100" dist="38100" dir="2700000" algn="ctr" rotWithShape="0">
                  <a:schemeClr val="tx1"/>
                </a:outerShdw>
              </a:effectLst>
            </a:endParaRPr>
          </a:p>
          <a:p>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330384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effectLst>
                  <a:outerShdw blurRad="38100" dist="38100" dir="2700000" algn="ctr" rotWithShape="0">
                    <a:schemeClr val="tx1"/>
                  </a:outerShdw>
                </a:effectLst>
              </a:rPr>
              <a:t>There is coming another sound of a mighty rushing wind that will be  a sound that is on a higher frequency. </a:t>
            </a:r>
            <a:endParaRPr lang="en-GB" sz="4400" dirty="0" smtClean="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This </a:t>
            </a:r>
            <a:r>
              <a:rPr lang="en-GB" sz="4400" dirty="0">
                <a:effectLst>
                  <a:outerShdw blurRad="38100" dist="38100" dir="2700000" algn="ctr" rotWithShape="0">
                    <a:schemeClr val="tx1"/>
                  </a:outerShdw>
                </a:effectLst>
              </a:rPr>
              <a:t>sound will be like when I hovered and vibrated over the matter and space and caused cohesion to take place. </a:t>
            </a:r>
          </a:p>
        </p:txBody>
      </p:sp>
    </p:spTree>
    <p:extLst>
      <p:ext uri="{BB962C8B-B14F-4D97-AF65-F5344CB8AC3E}">
        <p14:creationId xmlns:p14="http://schemas.microsoft.com/office/powerpoint/2010/main" val="12239727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This </a:t>
            </a:r>
            <a:r>
              <a:rPr lang="en-GB" sz="4400" dirty="0">
                <a:effectLst>
                  <a:outerShdw blurRad="38100" dist="38100" dir="2700000" algn="ctr" rotWithShape="0">
                    <a:schemeClr val="tx1"/>
                  </a:outerShdw>
                </a:effectLst>
              </a:rPr>
              <a:t>sound will be vibrating at a frequency that will shake the very particles of your beings. </a:t>
            </a:r>
            <a:endParaRPr lang="en-GB" sz="4400" dirty="0" smtClean="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You </a:t>
            </a:r>
            <a:r>
              <a:rPr lang="en-GB" sz="4400" dirty="0">
                <a:effectLst>
                  <a:outerShdw blurRad="38100" dist="38100" dir="2700000" algn="ctr" rotWithShape="0">
                    <a:schemeClr val="tx1"/>
                  </a:outerShdw>
                </a:effectLst>
              </a:rPr>
              <a:t>will be shaken from the central core of your physical and spiritual structure and you will be transformed by this new and infinitely more powerful Pentecost. </a:t>
            </a:r>
          </a:p>
        </p:txBody>
      </p:sp>
    </p:spTree>
    <p:extLst>
      <p:ext uri="{BB962C8B-B14F-4D97-AF65-F5344CB8AC3E}">
        <p14:creationId xmlns:p14="http://schemas.microsoft.com/office/powerpoint/2010/main" val="39169415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effectLst>
                  <a:outerShdw blurRad="38100" dist="38100" dir="2700000" algn="ctr" rotWithShape="0">
                    <a:schemeClr val="tx1"/>
                  </a:outerShdw>
                </a:effectLst>
              </a:rPr>
              <a:t>There will be a new order of being established restored to My original </a:t>
            </a:r>
            <a:r>
              <a:rPr lang="en-GB" sz="4400" dirty="0" smtClean="0">
                <a:effectLst>
                  <a:outerShdw blurRad="38100" dist="38100" dir="2700000" algn="ctr" rotWithShape="0">
                    <a:schemeClr val="tx1"/>
                  </a:outerShdw>
                </a:effectLst>
              </a:rPr>
              <a:t>specification. </a:t>
            </a:r>
            <a:r>
              <a:rPr lang="en-GB" sz="4400" dirty="0">
                <a:effectLst>
                  <a:outerShdw blurRad="38100" dist="38100" dir="2700000" algn="ctr" rotWithShape="0">
                    <a:schemeClr val="tx1"/>
                  </a:outerShdw>
                </a:effectLst>
              </a:rPr>
              <a:t>L</a:t>
            </a:r>
            <a:r>
              <a:rPr lang="en-GB" sz="4400" dirty="0" smtClean="0">
                <a:effectLst>
                  <a:outerShdw blurRad="38100" dist="38100" dir="2700000" algn="ctr" rotWithShape="0">
                    <a:schemeClr val="tx1"/>
                  </a:outerShdw>
                </a:effectLst>
              </a:rPr>
              <a:t>iving </a:t>
            </a:r>
            <a:r>
              <a:rPr lang="en-GB" sz="4400" dirty="0">
                <a:effectLst>
                  <a:outerShdw blurRad="38100" dist="38100" dir="2700000" algn="ctr" rotWithShape="0">
                    <a:schemeClr val="tx1"/>
                  </a:outerShdw>
                </a:effectLst>
              </a:rPr>
              <a:t>beings containing the very essence of I am will take transformational order. </a:t>
            </a:r>
            <a:endParaRPr lang="en-GB" sz="4400" dirty="0" smtClean="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Creation </a:t>
            </a:r>
            <a:r>
              <a:rPr lang="en-GB" sz="4400" dirty="0">
                <a:effectLst>
                  <a:outerShdw blurRad="38100" dist="38100" dir="2700000" algn="ctr" rotWithShape="0">
                    <a:schemeClr val="tx1"/>
                  </a:outerShdw>
                </a:effectLst>
              </a:rPr>
              <a:t>itself will be shaken violently as I come closer and the spiritual and the natural orders once again overlap. </a:t>
            </a:r>
          </a:p>
        </p:txBody>
      </p:sp>
    </p:spTree>
    <p:extLst>
      <p:ext uri="{BB962C8B-B14F-4D97-AF65-F5344CB8AC3E}">
        <p14:creationId xmlns:p14="http://schemas.microsoft.com/office/powerpoint/2010/main" val="4815242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pPr>
              <a:lnSpc>
                <a:spcPct val="120000"/>
              </a:lnSpc>
              <a:spcBef>
                <a:spcPts val="600"/>
              </a:spcBef>
            </a:pPr>
            <a:r>
              <a:rPr lang="en-GB" sz="4400" dirty="0" smtClean="0">
                <a:effectLst>
                  <a:outerShdw blurRad="38100" dist="38100" dir="2700000" algn="ctr" rotWithShape="0">
                    <a:schemeClr val="tx1"/>
                  </a:outerShdw>
                </a:effectLst>
              </a:rPr>
              <a:t>I </a:t>
            </a:r>
            <a:r>
              <a:rPr lang="en-GB" sz="4400" dirty="0">
                <a:effectLst>
                  <a:outerShdw blurRad="38100" dist="38100" dir="2700000" algn="ctr" rotWithShape="0">
                    <a:schemeClr val="tx1"/>
                  </a:outerShdw>
                </a:effectLst>
              </a:rPr>
              <a:t>am releasing the sound frequency that is calling deep to deep and many are being drawn into </a:t>
            </a:r>
            <a:r>
              <a:rPr lang="en-GB" sz="4400" dirty="0" smtClean="0">
                <a:effectLst>
                  <a:outerShdw blurRad="38100" dist="38100" dir="2700000" algn="ctr" rotWithShape="0">
                    <a:schemeClr val="tx1"/>
                  </a:outerShdw>
                </a:effectLst>
              </a:rPr>
              <a:t>position </a:t>
            </a:r>
            <a:r>
              <a:rPr lang="en-GB" sz="4400" dirty="0">
                <a:effectLst>
                  <a:outerShdw blurRad="38100" dist="38100" dir="2700000" algn="ctr" rotWithShape="0">
                    <a:schemeClr val="tx1"/>
                  </a:outerShdw>
                </a:effectLst>
              </a:rPr>
              <a:t>being made ready for the great vibrational wind that is </a:t>
            </a:r>
            <a:r>
              <a:rPr lang="en-GB" sz="4400" dirty="0" smtClean="0">
                <a:effectLst>
                  <a:outerShdw blurRad="38100" dist="38100" dir="2700000" algn="ctr" rotWithShape="0">
                    <a:schemeClr val="tx1"/>
                  </a:outerShdw>
                </a:effectLst>
              </a:rPr>
              <a:t>coming.</a:t>
            </a:r>
          </a:p>
          <a:p>
            <a:pPr>
              <a:lnSpc>
                <a:spcPct val="120000"/>
              </a:lnSpc>
              <a:spcBef>
                <a:spcPts val="600"/>
              </a:spcBef>
            </a:pPr>
            <a:r>
              <a:rPr lang="en-GB" sz="4400" dirty="0" smtClean="0">
                <a:effectLst>
                  <a:outerShdw blurRad="38100" dist="38100" dir="2700000" algn="ctr" rotWithShape="0">
                    <a:schemeClr val="tx1"/>
                  </a:outerShdw>
                </a:effectLst>
              </a:rPr>
              <a:t>For </a:t>
            </a:r>
            <a:r>
              <a:rPr lang="en-GB" sz="4400" dirty="0">
                <a:effectLst>
                  <a:outerShdw blurRad="38100" dist="38100" dir="2700000" algn="ctr" rotWithShape="0">
                    <a:schemeClr val="tx1"/>
                  </a:outerShdw>
                </a:effectLst>
              </a:rPr>
              <a:t>the new order to be established the old order must fall away and die. Those who cling to the old will die along with it just as Moses and his disobedient faithless generation died in the wilderness. </a:t>
            </a:r>
          </a:p>
        </p:txBody>
      </p:sp>
    </p:spTree>
    <p:extLst>
      <p:ext uri="{BB962C8B-B14F-4D97-AF65-F5344CB8AC3E}">
        <p14:creationId xmlns:p14="http://schemas.microsoft.com/office/powerpoint/2010/main" val="12480545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effectLst>
                  <a:outerShdw blurRad="38100" dist="38100" dir="2700000" algn="ctr" rotWithShape="0">
                    <a:schemeClr val="tx1"/>
                  </a:outerShdw>
                </a:effectLst>
              </a:rPr>
              <a:t>Son I am giving this warning again because many are not heeding My wooing. </a:t>
            </a:r>
            <a:endParaRPr lang="en-GB" sz="4400" dirty="0" smtClean="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I </a:t>
            </a:r>
            <a:r>
              <a:rPr lang="en-GB" sz="4400" dirty="0">
                <a:effectLst>
                  <a:outerShdw blurRad="38100" dist="38100" dir="2700000" algn="ctr" rotWithShape="0">
                    <a:schemeClr val="tx1"/>
                  </a:outerShdw>
                </a:effectLst>
              </a:rPr>
              <a:t>am releasing the harbingers I will remove the stumbling blocks and obstacles. </a:t>
            </a:r>
            <a:endParaRPr lang="en-GB" sz="4400" dirty="0" smtClean="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Lawlessness </a:t>
            </a:r>
            <a:r>
              <a:rPr lang="en-GB" sz="4400" dirty="0">
                <a:effectLst>
                  <a:outerShdw blurRad="38100" dist="38100" dir="2700000" algn="ctr" rotWithShape="0">
                    <a:schemeClr val="tx1"/>
                  </a:outerShdw>
                </a:effectLst>
              </a:rPr>
              <a:t>will be removed from My kingdom there is no room for discord</a:t>
            </a:r>
            <a:r>
              <a:rPr lang="en-GB" sz="4400" dirty="0" smtClean="0">
                <a:effectLst>
                  <a:outerShdw blurRad="38100" dist="38100" dir="2700000" algn="ctr" rotWithShape="0">
                    <a:schemeClr val="tx1"/>
                  </a:outerShdw>
                </a:effectLst>
              </a:rPr>
              <a:t>.</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378943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7691"/>
            <a:ext cx="8229600" cy="708688"/>
          </a:xfrm>
        </p:spPr>
        <p:txBody>
          <a:bodyPr>
            <a:normAutofit fontScale="90000"/>
          </a:bodyPr>
          <a:lstStyle/>
          <a:p>
            <a:r>
              <a:rPr lang="en-GB" dirty="0">
                <a:effectLst>
                  <a:outerShdw blurRad="38100" dist="38100" dir="2700000" algn="tl">
                    <a:srgbClr val="000000">
                      <a:alpha val="43137"/>
                    </a:srgbClr>
                  </a:outerShdw>
                </a:effectLst>
              </a:rPr>
              <a:t>Deep Calls to Deep</a:t>
            </a:r>
          </a:p>
        </p:txBody>
      </p:sp>
      <p:sp>
        <p:nvSpPr>
          <p:cNvPr id="3" name="Content Placeholder 2"/>
          <p:cNvSpPr>
            <a:spLocks noGrp="1"/>
          </p:cNvSpPr>
          <p:nvPr>
            <p:ph idx="1"/>
          </p:nvPr>
        </p:nvSpPr>
        <p:spPr>
          <a:xfrm>
            <a:off x="0" y="1052736"/>
            <a:ext cx="9144000" cy="5805264"/>
          </a:xfrm>
        </p:spPr>
        <p:txBody>
          <a:bodyPr>
            <a:normAutofit/>
          </a:bodyPr>
          <a:lstStyle/>
          <a:p>
            <a:pPr lvl="0"/>
            <a:r>
              <a:rPr lang="en-GB" dirty="0">
                <a:effectLst>
                  <a:outerShdw blurRad="38100" dist="38100" dir="2700000" algn="tl">
                    <a:srgbClr val="000000">
                      <a:alpha val="43137"/>
                    </a:srgbClr>
                  </a:outerShdw>
                </a:effectLst>
              </a:rPr>
              <a:t>I have discovered that there are 2 main pathways of entrance into </a:t>
            </a:r>
            <a:r>
              <a:rPr lang="en-GB" dirty="0" smtClean="0">
                <a:effectLst>
                  <a:outerShdw blurRad="38100" dist="38100" dir="2700000" algn="tl">
                    <a:srgbClr val="000000">
                      <a:alpha val="43137"/>
                    </a:srgbClr>
                  </a:outerShdw>
                </a:effectLst>
              </a:rPr>
              <a:t>the heavenlies</a:t>
            </a:r>
            <a:endParaRPr lang="en-GB" dirty="0">
              <a:effectLst>
                <a:outerShdw blurRad="38100" dist="38100" dir="2700000" algn="tl">
                  <a:srgbClr val="000000">
                    <a:alpha val="43137"/>
                  </a:srgbClr>
                </a:outerShdw>
              </a:effectLst>
            </a:endParaRPr>
          </a:p>
          <a:p>
            <a:pPr lvl="0"/>
            <a:r>
              <a:rPr lang="en-GB" dirty="0">
                <a:effectLst>
                  <a:outerShdw blurRad="38100" dist="38100" dir="2700000" algn="tl">
                    <a:srgbClr val="000000">
                      <a:alpha val="43137"/>
                    </a:srgbClr>
                  </a:outerShdw>
                </a:effectLst>
              </a:rPr>
              <a:t>Relationship - Intimacy with the presence and person of God</a:t>
            </a:r>
          </a:p>
          <a:p>
            <a:pPr lvl="0"/>
            <a:r>
              <a:rPr lang="en-GB" dirty="0">
                <a:effectLst>
                  <a:outerShdw blurRad="38100" dist="38100" dir="2700000" algn="tl">
                    <a:srgbClr val="000000">
                      <a:alpha val="43137"/>
                    </a:srgbClr>
                  </a:outerShdw>
                </a:effectLst>
              </a:rPr>
              <a:t>Garden </a:t>
            </a:r>
            <a:r>
              <a:rPr lang="en-GB" dirty="0" smtClean="0">
                <a:effectLst>
                  <a:outerShdw blurRad="38100" dist="38100" dir="2700000" algn="tl">
                    <a:srgbClr val="000000">
                      <a:alpha val="43137"/>
                    </a:srgbClr>
                  </a:outerShdw>
                </a:effectLst>
              </a:rPr>
              <a:t>of our heart </a:t>
            </a:r>
            <a:r>
              <a:rPr lang="en-GB" dirty="0">
                <a:effectLst>
                  <a:outerShdw blurRad="38100" dist="38100" dir="2700000" algn="tl">
                    <a:srgbClr val="000000">
                      <a:alpha val="43137"/>
                    </a:srgbClr>
                  </a:outerShdw>
                </a:effectLst>
              </a:rPr>
              <a:t>&amp; </a:t>
            </a:r>
            <a:r>
              <a:rPr lang="en-GB" dirty="0" smtClean="0">
                <a:effectLst>
                  <a:outerShdw blurRad="38100" dist="38100" dir="2700000" algn="tl">
                    <a:srgbClr val="000000">
                      <a:alpha val="43137"/>
                    </a:srgbClr>
                  </a:outerShdw>
                </a:effectLst>
              </a:rPr>
              <a:t>the garden </a:t>
            </a:r>
            <a:r>
              <a:rPr lang="en-GB" dirty="0">
                <a:effectLst>
                  <a:outerShdw blurRad="38100" dist="38100" dir="2700000" algn="tl">
                    <a:srgbClr val="000000">
                      <a:alpha val="43137"/>
                    </a:srgbClr>
                  </a:outerShdw>
                </a:effectLst>
              </a:rPr>
              <a:t>of God via the river of life</a:t>
            </a:r>
          </a:p>
          <a:p>
            <a:pPr lvl="0"/>
            <a:r>
              <a:rPr lang="en-GB" dirty="0" smtClean="0">
                <a:effectLst>
                  <a:outerShdw blurRad="38100" dist="38100" dir="2700000" algn="tl">
                    <a:srgbClr val="000000">
                      <a:alpha val="43137"/>
                    </a:srgbClr>
                  </a:outerShdw>
                </a:effectLst>
              </a:rPr>
              <a:t>Responsibility </a:t>
            </a:r>
            <a:r>
              <a:rPr lang="en-GB" dirty="0">
                <a:effectLst>
                  <a:outerShdw blurRad="38100" dist="38100" dir="2700000" algn="tl">
                    <a:srgbClr val="000000">
                      <a:alpha val="43137"/>
                    </a:srgbClr>
                  </a:outerShdw>
                </a:effectLst>
              </a:rPr>
              <a:t>– yielding as living sacrifices to the kingdom purposes of God, thrones, courts, mountain of God</a:t>
            </a:r>
          </a:p>
        </p:txBody>
      </p:sp>
    </p:spTree>
    <p:extLst>
      <p:ext uri="{BB962C8B-B14F-4D97-AF65-F5344CB8AC3E}">
        <p14:creationId xmlns:p14="http://schemas.microsoft.com/office/powerpoint/2010/main" val="400933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smtClean="0">
                <a:effectLst>
                  <a:outerShdw blurRad="38100" dist="38100" dir="2700000" algn="ctr" rotWithShape="0">
                    <a:schemeClr val="tx1"/>
                  </a:outerShdw>
                </a:effectLst>
              </a:rPr>
              <a:t>You </a:t>
            </a:r>
            <a:r>
              <a:rPr lang="en-GB" sz="4400" dirty="0">
                <a:effectLst>
                  <a:outerShdw blurRad="38100" dist="38100" dir="2700000" algn="ctr" rotWithShape="0">
                    <a:schemeClr val="tx1"/>
                  </a:outerShdw>
                </a:effectLst>
              </a:rPr>
              <a:t>must prepare and be ready as the sound of the mighty rushing wind that will shake the created order will destroy as well as transform. The frequency of the created order itself will be changed by the power of My voice. </a:t>
            </a:r>
          </a:p>
          <a:p>
            <a:r>
              <a:rPr lang="en-GB" sz="4400" dirty="0">
                <a:effectLst>
                  <a:outerShdw blurRad="38100" dist="38100" dir="2700000" algn="ctr" rotWithShape="0">
                    <a:schemeClr val="tx1"/>
                  </a:outerShdw>
                </a:effectLst>
              </a:rPr>
              <a:t>Use this warning to shake people out of their complacency and call for a heavenly and earthy alignment. </a:t>
            </a:r>
          </a:p>
        </p:txBody>
      </p:sp>
    </p:spTree>
    <p:extLst>
      <p:ext uri="{BB962C8B-B14F-4D97-AF65-F5344CB8AC3E}">
        <p14:creationId xmlns:p14="http://schemas.microsoft.com/office/powerpoint/2010/main" val="18532010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42176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86" y="0"/>
            <a:ext cx="9258172" cy="6858000"/>
          </a:xfrm>
          <a:prstGeom prst="rect">
            <a:avLst/>
          </a:prstGeom>
        </p:spPr>
      </p:pic>
    </p:spTree>
    <p:extLst>
      <p:ext uri="{BB962C8B-B14F-4D97-AF65-F5344CB8AC3E}">
        <p14:creationId xmlns:p14="http://schemas.microsoft.com/office/powerpoint/2010/main" val="4334033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353"/>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Yod He Vav H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3648" y="5301208"/>
            <a:ext cx="609600" cy="609600"/>
          </a:xfrm>
          <a:prstGeom prst="rect">
            <a:avLst/>
          </a:prstGeom>
        </p:spPr>
      </p:pic>
    </p:spTree>
    <p:extLst>
      <p:ext uri="{BB962C8B-B14F-4D97-AF65-F5344CB8AC3E}">
        <p14:creationId xmlns:p14="http://schemas.microsoft.com/office/powerpoint/2010/main" val="388271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3000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4906"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
        <p:nvSpPr>
          <p:cNvPr id="2" name="Title 1"/>
          <p:cNvSpPr>
            <a:spLocks noGrp="1"/>
          </p:cNvSpPr>
          <p:nvPr>
            <p:ph type="title"/>
          </p:nvPr>
        </p:nvSpPr>
        <p:spPr>
          <a:xfrm>
            <a:off x="467544" y="17161"/>
            <a:ext cx="8229600" cy="708688"/>
          </a:xfrm>
        </p:spPr>
        <p:txBody>
          <a:bodyPr>
            <a:normAutofit fontScale="90000"/>
          </a:bodyPr>
          <a:lstStyle/>
          <a:p>
            <a:r>
              <a:rPr lang="en-GB" b="1" dirty="0">
                <a:ln>
                  <a:solidFill>
                    <a:schemeClr val="tx1"/>
                  </a:solidFill>
                </a:ln>
                <a:solidFill>
                  <a:srgbClr val="FFFF00"/>
                </a:solidFill>
                <a:effectLst>
                  <a:outerShdw blurRad="50800" dist="38100" dir="5400000" algn="ctr" rotWithShape="0">
                    <a:schemeClr val="tx1"/>
                  </a:outerShdw>
                </a:effectLst>
              </a:rPr>
              <a:t>Deep Calls to Deep</a:t>
            </a:r>
          </a:p>
        </p:txBody>
      </p:sp>
      <p:sp>
        <p:nvSpPr>
          <p:cNvPr id="5" name="Title 1"/>
          <p:cNvSpPr txBox="1">
            <a:spLocks/>
          </p:cNvSpPr>
          <p:nvPr/>
        </p:nvSpPr>
        <p:spPr>
          <a:xfrm>
            <a:off x="395536" y="980728"/>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r>
              <a:rPr lang="en-GB" b="1" dirty="0" smtClean="0">
                <a:ln>
                  <a:solidFill>
                    <a:schemeClr val="tx1"/>
                  </a:solidFill>
                </a:ln>
                <a:effectLst>
                  <a:outerShdw blurRad="38100" dist="38100" dir="2700000" algn="tl">
                    <a:srgbClr val="000000">
                      <a:alpha val="43137"/>
                    </a:srgbClr>
                  </a:outerShdw>
                </a:effectLst>
              </a:rPr>
              <a:t>Freedom Apostolic Resources </a:t>
            </a:r>
            <a:endParaRPr lang="en-GB" b="1" dirty="0">
              <a:ln>
                <a:solidFill>
                  <a:schemeClr val="tx1"/>
                </a:solidFill>
              </a:ln>
              <a:effectLst>
                <a:outerShdw blurRad="38100" dist="38100" dir="2700000" algn="tl">
                  <a:srgbClr val="000000">
                    <a:alpha val="43137"/>
                  </a:srgbClr>
                </a:outerShdw>
              </a:effectLst>
            </a:endParaRPr>
          </a:p>
        </p:txBody>
      </p:sp>
      <p:sp>
        <p:nvSpPr>
          <p:cNvPr id="6" name="Title 1"/>
          <p:cNvSpPr txBox="1">
            <a:spLocks/>
          </p:cNvSpPr>
          <p:nvPr/>
        </p:nvSpPr>
        <p:spPr>
          <a:xfrm>
            <a:off x="517848" y="3429000"/>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r>
              <a:rPr lang="en-GB" b="1" dirty="0" smtClean="0">
                <a:ln>
                  <a:solidFill>
                    <a:schemeClr val="bg1"/>
                  </a:solidFill>
                </a:ln>
                <a:solidFill>
                  <a:srgbClr val="002060"/>
                </a:solidFill>
                <a:effectLst>
                  <a:outerShdw blurRad="38100" dist="38100" dir="2700000" algn="tl">
                    <a:srgbClr val="000000">
                      <a:alpha val="43137"/>
                    </a:srgbClr>
                  </a:outerShdw>
                </a:effectLst>
              </a:rPr>
              <a:t>www.freedomtrust.org.uk/AR</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
        <p:nvSpPr>
          <p:cNvPr id="7" name="Title 1"/>
          <p:cNvSpPr txBox="1">
            <a:spLocks/>
          </p:cNvSpPr>
          <p:nvPr/>
        </p:nvSpPr>
        <p:spPr>
          <a:xfrm>
            <a:off x="552999" y="4293096"/>
            <a:ext cx="8229600" cy="708688"/>
          </a:xfrm>
          <a:prstGeom prst="rect">
            <a:avLst/>
          </a:prstGeom>
        </p:spPr>
        <p:txBody>
          <a:bodyPr vert="horz" lIns="0" tIns="0" rIns="0" bIns="0" rtlCol="0" anchor="t" anchorCtr="0">
            <a:normAutofit fontScale="825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a:lnSpc>
                <a:spcPct val="110000"/>
              </a:lnSpc>
            </a:pPr>
            <a:r>
              <a:rPr lang="en-GB" b="1" dirty="0" smtClean="0">
                <a:ln>
                  <a:solidFill>
                    <a:schemeClr val="bg1"/>
                  </a:solidFill>
                </a:ln>
                <a:solidFill>
                  <a:srgbClr val="002060"/>
                </a:solidFill>
                <a:effectLst>
                  <a:outerShdw blurRad="38100" dist="38100" dir="2700000" algn="tl">
                    <a:srgbClr val="000000">
                      <a:alpha val="43137"/>
                    </a:srgbClr>
                  </a:outerShdw>
                </a:effectLst>
              </a:rPr>
              <a:t>www.freedomarc.wordpress.com</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
        <p:nvSpPr>
          <p:cNvPr id="9" name="Title 1"/>
          <p:cNvSpPr txBox="1">
            <a:spLocks/>
          </p:cNvSpPr>
          <p:nvPr/>
        </p:nvSpPr>
        <p:spPr>
          <a:xfrm>
            <a:off x="539552" y="5462426"/>
            <a:ext cx="8229600" cy="708688"/>
          </a:xfrm>
          <a:prstGeom prst="rect">
            <a:avLst/>
          </a:prstGeom>
        </p:spPr>
        <p:txBody>
          <a:bodyPr vert="horz" lIns="0" tIns="0" rIns="0" bIns="0" rtlCol="0" anchor="t" anchorCtr="0">
            <a:normAutofit fontScale="90000" lnSpcReduction="2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a:lnSpc>
                <a:spcPct val="110000"/>
              </a:lnSpc>
            </a:pPr>
            <a:r>
              <a:rPr lang="en-GB" b="1" dirty="0" smtClean="0">
                <a:ln>
                  <a:solidFill>
                    <a:schemeClr val="bg1"/>
                  </a:solidFill>
                </a:ln>
                <a:solidFill>
                  <a:srgbClr val="002060"/>
                </a:solidFill>
                <a:effectLst>
                  <a:outerShdw blurRad="38100" dist="38100" dir="2700000" algn="tl">
                    <a:srgbClr val="000000">
                      <a:alpha val="43137"/>
                    </a:srgbClr>
                  </a:outerShdw>
                </a:effectLst>
              </a:rPr>
              <a:t>mike@freedomarc.org</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2907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7691"/>
            <a:ext cx="8229600" cy="708688"/>
          </a:xfrm>
        </p:spPr>
        <p:txBody>
          <a:bodyPr>
            <a:normAutofit fontScale="90000"/>
          </a:bodyPr>
          <a:lstStyle/>
          <a:p>
            <a:r>
              <a:rPr lang="en-GB" dirty="0">
                <a:effectLst>
                  <a:outerShdw blurRad="38100" dist="38100" dir="2700000" algn="tl">
                    <a:srgbClr val="000000">
                      <a:alpha val="43137"/>
                    </a:srgbClr>
                  </a:outerShdw>
                </a:effectLst>
              </a:rPr>
              <a:t>Deep Calls to Deep</a:t>
            </a:r>
          </a:p>
        </p:txBody>
      </p:sp>
      <p:sp>
        <p:nvSpPr>
          <p:cNvPr id="3" name="Content Placeholder 2"/>
          <p:cNvSpPr>
            <a:spLocks noGrp="1"/>
          </p:cNvSpPr>
          <p:nvPr>
            <p:ph idx="1"/>
          </p:nvPr>
        </p:nvSpPr>
        <p:spPr>
          <a:xfrm>
            <a:off x="0" y="1052736"/>
            <a:ext cx="9144000" cy="5805264"/>
          </a:xfrm>
        </p:spPr>
        <p:txBody>
          <a:bodyPr>
            <a:normAutofit/>
          </a:bodyPr>
          <a:lstStyle/>
          <a:p>
            <a:pPr lvl="0"/>
            <a:r>
              <a:rPr lang="en-GB" sz="4800" dirty="0">
                <a:effectLst>
                  <a:outerShdw blurRad="38100" dist="38100" dir="2700000" algn="tl">
                    <a:srgbClr val="000000">
                      <a:alpha val="43137"/>
                    </a:srgbClr>
                  </a:outerShdw>
                </a:effectLst>
              </a:rPr>
              <a:t>Can't rule in righteousness without coming from a place of rest and relationship - knowing Him  as Father </a:t>
            </a:r>
            <a:r>
              <a:rPr lang="en-GB" sz="4800" dirty="0" smtClean="0">
                <a:effectLst>
                  <a:outerShdw blurRad="38100" dist="38100" dir="2700000" algn="tl">
                    <a:srgbClr val="000000">
                      <a:alpha val="43137"/>
                    </a:srgbClr>
                  </a:outerShdw>
                </a:effectLst>
              </a:rPr>
              <a:t>so </a:t>
            </a:r>
            <a:r>
              <a:rPr lang="en-GB" sz="4800" dirty="0">
                <a:effectLst>
                  <a:outerShdw blurRad="38100" dist="38100" dir="2700000" algn="tl">
                    <a:srgbClr val="000000">
                      <a:alpha val="43137"/>
                    </a:srgbClr>
                  </a:outerShdw>
                </a:effectLst>
              </a:rPr>
              <a:t>we can know Him as Lord &amp; King.</a:t>
            </a:r>
          </a:p>
          <a:p>
            <a:pPr lvl="0"/>
            <a:r>
              <a:rPr lang="en-GB" sz="4800" dirty="0" smtClean="0">
                <a:effectLst>
                  <a:outerShdw blurRad="38100" dist="38100" dir="2700000" algn="tl">
                    <a:srgbClr val="000000">
                      <a:alpha val="43137"/>
                    </a:srgbClr>
                  </a:outerShdw>
                </a:effectLst>
              </a:rPr>
              <a:t>Priests </a:t>
            </a:r>
            <a:r>
              <a:rPr lang="en-GB" sz="4800" dirty="0">
                <a:effectLst>
                  <a:outerShdw blurRad="38100" dist="38100" dir="2700000" algn="tl">
                    <a:srgbClr val="000000">
                      <a:alpha val="43137"/>
                    </a:srgbClr>
                  </a:outerShdw>
                </a:effectLst>
              </a:rPr>
              <a:t>before we are a </a:t>
            </a:r>
            <a:r>
              <a:rPr lang="en-GB" sz="4800" dirty="0" smtClean="0">
                <a:effectLst>
                  <a:outerShdw blurRad="38100" dist="38100" dir="2700000" algn="tl">
                    <a:srgbClr val="000000">
                      <a:alpha val="43137"/>
                    </a:srgbClr>
                  </a:outerShdw>
                </a:effectLst>
              </a:rPr>
              <a:t>kings</a:t>
            </a:r>
            <a:endParaRPr lang="en-GB" sz="4800" dirty="0">
              <a:effectLst>
                <a:outerShdw blurRad="38100" dist="38100" dir="2700000" algn="tl">
                  <a:srgbClr val="000000">
                    <a:alpha val="43137"/>
                  </a:srgbClr>
                </a:outerShdw>
              </a:effectLst>
            </a:endParaRPr>
          </a:p>
          <a:p>
            <a:pPr lvl="0"/>
            <a:r>
              <a:rPr lang="en-GB" sz="4800" dirty="0">
                <a:effectLst>
                  <a:outerShdw blurRad="38100" dist="38100" dir="2700000" algn="tl">
                    <a:srgbClr val="000000">
                      <a:alpha val="43137"/>
                    </a:srgbClr>
                  </a:outerShdw>
                </a:effectLst>
              </a:rPr>
              <a:t>Love before service</a:t>
            </a:r>
          </a:p>
        </p:txBody>
      </p:sp>
    </p:spTree>
    <p:extLst>
      <p:ext uri="{BB962C8B-B14F-4D97-AF65-F5344CB8AC3E}">
        <p14:creationId xmlns:p14="http://schemas.microsoft.com/office/powerpoint/2010/main" val="380059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7691"/>
            <a:ext cx="8229600" cy="708688"/>
          </a:xfrm>
        </p:spPr>
        <p:txBody>
          <a:bodyPr>
            <a:normAutofit fontScale="90000"/>
          </a:bodyPr>
          <a:lstStyle/>
          <a:p>
            <a:r>
              <a:rPr lang="en-GB" dirty="0">
                <a:effectLst>
                  <a:outerShdw blurRad="38100" dist="38100" dir="2700000" algn="tl">
                    <a:srgbClr val="000000">
                      <a:alpha val="43137"/>
                    </a:srgbClr>
                  </a:outerShdw>
                </a:effectLst>
              </a:rPr>
              <a:t>Deep Calls to Deep</a:t>
            </a:r>
          </a:p>
        </p:txBody>
      </p:sp>
      <p:sp>
        <p:nvSpPr>
          <p:cNvPr id="3" name="Content Placeholder 2"/>
          <p:cNvSpPr>
            <a:spLocks noGrp="1"/>
          </p:cNvSpPr>
          <p:nvPr>
            <p:ph idx="1"/>
          </p:nvPr>
        </p:nvSpPr>
        <p:spPr>
          <a:xfrm>
            <a:off x="0" y="908720"/>
            <a:ext cx="9144000" cy="5949280"/>
          </a:xfrm>
        </p:spPr>
        <p:txBody>
          <a:bodyPr>
            <a:noAutofit/>
          </a:bodyPr>
          <a:lstStyle/>
          <a:p>
            <a:pPr marL="540000" lvl="0" indent="-540000">
              <a:spcBef>
                <a:spcPts val="600"/>
              </a:spcBef>
            </a:pPr>
            <a:r>
              <a:rPr lang="en-GB" sz="3400" dirty="0">
                <a:effectLst>
                  <a:outerShdw blurRad="38100" dist="38100" dir="2700000" algn="tl">
                    <a:srgbClr val="000000">
                      <a:alpha val="43137"/>
                    </a:srgbClr>
                  </a:outerShdw>
                </a:effectLst>
              </a:rPr>
              <a:t>Encountering God is not </a:t>
            </a:r>
            <a:r>
              <a:rPr lang="en-GB" sz="3400" dirty="0" smtClean="0">
                <a:effectLst>
                  <a:outerShdw blurRad="38100" dist="38100" dir="2700000" algn="tl">
                    <a:srgbClr val="000000">
                      <a:alpha val="43137"/>
                    </a:srgbClr>
                  </a:outerShdw>
                </a:effectLst>
              </a:rPr>
              <a:t> </a:t>
            </a:r>
            <a:r>
              <a:rPr lang="en-GB" sz="3400" dirty="0">
                <a:effectLst>
                  <a:outerShdw blurRad="38100" dist="38100" dir="2700000" algn="tl">
                    <a:srgbClr val="000000">
                      <a:alpha val="43137"/>
                    </a:srgbClr>
                  </a:outerShdw>
                </a:effectLst>
              </a:rPr>
              <a:t>an end in itself but </a:t>
            </a:r>
            <a:r>
              <a:rPr lang="en-GB" sz="3400" dirty="0" smtClean="0">
                <a:effectLst>
                  <a:outerShdw blurRad="38100" dist="38100" dir="2700000" algn="tl">
                    <a:srgbClr val="000000">
                      <a:alpha val="43137"/>
                    </a:srgbClr>
                  </a:outerShdw>
                </a:effectLst>
              </a:rPr>
              <a:t>should lead </a:t>
            </a:r>
            <a:r>
              <a:rPr lang="en-GB" sz="3400" dirty="0">
                <a:effectLst>
                  <a:outerShdw blurRad="38100" dist="38100" dir="2700000" algn="tl">
                    <a:srgbClr val="000000">
                      <a:alpha val="43137"/>
                    </a:srgbClr>
                  </a:outerShdw>
                </a:effectLst>
              </a:rPr>
              <a:t>on to worshipping or serving Him </a:t>
            </a:r>
          </a:p>
          <a:p>
            <a:pPr marL="540000" lvl="0" indent="-540000">
              <a:spcBef>
                <a:spcPts val="600"/>
              </a:spcBef>
            </a:pPr>
            <a:r>
              <a:rPr lang="en-GB" sz="3400" dirty="0">
                <a:effectLst>
                  <a:outerShdw blurRad="38100" dist="38100" dir="2700000" algn="tl">
                    <a:srgbClr val="000000">
                      <a:alpha val="43137"/>
                    </a:srgbClr>
                  </a:outerShdw>
                </a:effectLst>
              </a:rPr>
              <a:t>John 5:19 Truly, truly, I say to you, the Son can do nothing of Himself, unless it is something He sees the Father doing; for whatever the Father does, these things the Son also does in like manner.</a:t>
            </a:r>
          </a:p>
          <a:p>
            <a:pPr marL="540000" lvl="0" indent="-540000">
              <a:spcBef>
                <a:spcPts val="600"/>
              </a:spcBef>
            </a:pPr>
            <a:r>
              <a:rPr lang="en-GB" sz="3400" dirty="0">
                <a:effectLst>
                  <a:outerShdw blurRad="38100" dist="38100" dir="2700000" algn="tl">
                    <a:srgbClr val="000000">
                      <a:alpha val="43137"/>
                    </a:srgbClr>
                  </a:outerShdw>
                </a:effectLst>
              </a:rPr>
              <a:t>John 14:10 Do you not believe that I am in the Father, and the Father is in Me? The words that I say to you I do not speak on My own initiative, but the Father abiding in Me does His works.  </a:t>
            </a:r>
          </a:p>
        </p:txBody>
      </p:sp>
    </p:spTree>
    <p:extLst>
      <p:ext uri="{BB962C8B-B14F-4D97-AF65-F5344CB8AC3E}">
        <p14:creationId xmlns:p14="http://schemas.microsoft.com/office/powerpoint/2010/main" val="3220294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7691"/>
            <a:ext cx="8229600" cy="708688"/>
          </a:xfrm>
        </p:spPr>
        <p:txBody>
          <a:bodyPr>
            <a:normAutofit fontScale="90000"/>
          </a:bodyPr>
          <a:lstStyle/>
          <a:p>
            <a:r>
              <a:rPr lang="en-GB" dirty="0">
                <a:effectLst>
                  <a:outerShdw blurRad="38100" dist="38100" dir="2700000" algn="tl">
                    <a:srgbClr val="000000">
                      <a:alpha val="43137"/>
                    </a:srgbClr>
                  </a:outerShdw>
                </a:effectLst>
              </a:rPr>
              <a:t>Deep Calls to Deep</a:t>
            </a:r>
          </a:p>
        </p:txBody>
      </p:sp>
      <p:sp>
        <p:nvSpPr>
          <p:cNvPr id="3" name="Content Placeholder 2"/>
          <p:cNvSpPr>
            <a:spLocks noGrp="1"/>
          </p:cNvSpPr>
          <p:nvPr>
            <p:ph idx="1"/>
          </p:nvPr>
        </p:nvSpPr>
        <p:spPr>
          <a:xfrm>
            <a:off x="0" y="908720"/>
            <a:ext cx="9144000" cy="5949280"/>
          </a:xfrm>
        </p:spPr>
        <p:txBody>
          <a:bodyPr>
            <a:noAutofit/>
          </a:bodyPr>
          <a:lstStyle/>
          <a:p>
            <a:pPr lvl="0"/>
            <a:r>
              <a:rPr lang="en-GB" sz="4000" dirty="0">
                <a:effectLst>
                  <a:outerShdw blurRad="38100" dist="38100" dir="2700000" algn="tl">
                    <a:srgbClr val="000000">
                      <a:alpha val="43137"/>
                    </a:srgbClr>
                  </a:outerShdw>
                </a:effectLst>
              </a:rPr>
              <a:t>Many small steps of obedience</a:t>
            </a:r>
          </a:p>
          <a:p>
            <a:pPr lvl="0"/>
            <a:r>
              <a:rPr lang="en-GB" sz="4000" dirty="0">
                <a:effectLst>
                  <a:outerShdw blurRad="38100" dist="38100" dir="2700000" algn="tl">
                    <a:srgbClr val="000000">
                      <a:alpha val="43137"/>
                    </a:srgbClr>
                  </a:outerShdw>
                </a:effectLst>
              </a:rPr>
              <a:t>Trust His guidance and direction</a:t>
            </a:r>
          </a:p>
          <a:p>
            <a:pPr lvl="0"/>
            <a:r>
              <a:rPr lang="en-GB" sz="4000" dirty="0">
                <a:effectLst>
                  <a:outerShdw blurRad="38100" dist="38100" dir="2700000" algn="tl">
                    <a:srgbClr val="000000">
                      <a:alpha val="43137"/>
                    </a:srgbClr>
                  </a:outerShdw>
                </a:effectLst>
              </a:rPr>
              <a:t>Struggle </a:t>
            </a:r>
            <a:r>
              <a:rPr lang="en-GB" sz="4000" dirty="0" smtClean="0">
                <a:effectLst>
                  <a:outerShdw blurRad="38100" dist="38100" dir="2700000" algn="tl">
                    <a:srgbClr val="000000">
                      <a:alpha val="43137"/>
                    </a:srgbClr>
                  </a:outerShdw>
                </a:effectLst>
              </a:rPr>
              <a:t>&amp; resist</a:t>
            </a:r>
            <a:endParaRPr lang="en-GB" sz="4000" dirty="0">
              <a:effectLst>
                <a:outerShdw blurRad="38100" dist="38100" dir="2700000" algn="tl">
                  <a:srgbClr val="000000">
                    <a:alpha val="43137"/>
                  </a:srgbClr>
                </a:outerShdw>
              </a:effectLst>
            </a:endParaRPr>
          </a:p>
          <a:p>
            <a:pPr lvl="0"/>
            <a:r>
              <a:rPr lang="en-GB" sz="4000" dirty="0">
                <a:effectLst>
                  <a:outerShdw blurRad="38100" dist="38100" dir="2700000" algn="tl">
                    <a:srgbClr val="000000">
                      <a:alpha val="43137"/>
                    </a:srgbClr>
                  </a:outerShdw>
                </a:effectLst>
              </a:rPr>
              <a:t>Last year </a:t>
            </a:r>
            <a:r>
              <a:rPr lang="en-GB" sz="4000" dirty="0" smtClean="0">
                <a:effectLst>
                  <a:outerShdw blurRad="38100" dist="38100" dir="2700000" algn="tl">
                    <a:srgbClr val="000000">
                      <a:alpha val="43137"/>
                    </a:srgbClr>
                  </a:outerShdw>
                </a:effectLst>
              </a:rPr>
              <a:t>resting proactively </a:t>
            </a:r>
            <a:r>
              <a:rPr lang="en-GB" sz="4000" dirty="0">
                <a:effectLst>
                  <a:outerShdw blurRad="38100" dist="38100" dir="2700000" algn="tl">
                    <a:srgbClr val="000000">
                      <a:alpha val="43137"/>
                    </a:srgbClr>
                  </a:outerShdw>
                </a:effectLst>
              </a:rPr>
              <a:t>reach out</a:t>
            </a:r>
          </a:p>
          <a:p>
            <a:pPr lvl="0"/>
            <a:r>
              <a:rPr lang="en-GB" sz="4000" dirty="0">
                <a:effectLst>
                  <a:outerShdw blurRad="38100" dist="38100" dir="2700000" algn="tl">
                    <a:srgbClr val="000000">
                      <a:alpha val="43137"/>
                    </a:srgbClr>
                  </a:outerShdw>
                </a:effectLst>
              </a:rPr>
              <a:t>Now Mentoring groups around world </a:t>
            </a:r>
          </a:p>
          <a:p>
            <a:pPr lvl="0"/>
            <a:r>
              <a:rPr lang="en-GB" sz="4000" dirty="0">
                <a:effectLst>
                  <a:outerShdw blurRad="38100" dist="38100" dir="2700000" algn="tl">
                    <a:srgbClr val="000000">
                      <a:alpha val="43137"/>
                    </a:srgbClr>
                  </a:outerShdw>
                </a:effectLst>
              </a:rPr>
              <a:t>God said He would opened doors</a:t>
            </a:r>
          </a:p>
          <a:p>
            <a:pPr lvl="0"/>
            <a:r>
              <a:rPr lang="en-GB" sz="4000" dirty="0">
                <a:effectLst>
                  <a:outerShdw blurRad="38100" dist="38100" dir="2700000" algn="tl">
                    <a:srgbClr val="000000">
                      <a:alpha val="43137"/>
                    </a:srgbClr>
                  </a:outerShdw>
                </a:effectLst>
              </a:rPr>
              <a:t>I had to choose to step through</a:t>
            </a:r>
          </a:p>
        </p:txBody>
      </p:sp>
    </p:spTree>
    <p:extLst>
      <p:ext uri="{BB962C8B-B14F-4D97-AF65-F5344CB8AC3E}">
        <p14:creationId xmlns:p14="http://schemas.microsoft.com/office/powerpoint/2010/main" val="19250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7691"/>
            <a:ext cx="8229600" cy="708688"/>
          </a:xfrm>
        </p:spPr>
        <p:txBody>
          <a:bodyPr>
            <a:normAutofit fontScale="90000"/>
          </a:bodyPr>
          <a:lstStyle/>
          <a:p>
            <a:r>
              <a:rPr lang="en-GB" dirty="0">
                <a:effectLst>
                  <a:outerShdw blurRad="38100" dist="38100" dir="2700000" algn="tl">
                    <a:srgbClr val="000000">
                      <a:alpha val="43137"/>
                    </a:srgbClr>
                  </a:outerShdw>
                </a:effectLst>
              </a:rPr>
              <a:t>Deep Calls to Deep</a:t>
            </a:r>
          </a:p>
        </p:txBody>
      </p:sp>
      <p:sp>
        <p:nvSpPr>
          <p:cNvPr id="3" name="Content Placeholder 2"/>
          <p:cNvSpPr>
            <a:spLocks noGrp="1"/>
          </p:cNvSpPr>
          <p:nvPr>
            <p:ph idx="1"/>
          </p:nvPr>
        </p:nvSpPr>
        <p:spPr>
          <a:xfrm>
            <a:off x="0" y="908720"/>
            <a:ext cx="9144000" cy="5949280"/>
          </a:xfrm>
        </p:spPr>
        <p:txBody>
          <a:bodyPr>
            <a:noAutofit/>
          </a:bodyPr>
          <a:lstStyle/>
          <a:p>
            <a:pPr lvl="0"/>
            <a:r>
              <a:rPr lang="en-GB" sz="3800" dirty="0">
                <a:effectLst>
                  <a:outerShdw blurRad="38100" dist="38100" dir="2700000" algn="tl">
                    <a:srgbClr val="000000">
                      <a:alpha val="43137"/>
                    </a:srgbClr>
                  </a:outerShdw>
                </a:effectLst>
              </a:rPr>
              <a:t>Where are you on your journey?</a:t>
            </a:r>
          </a:p>
          <a:p>
            <a:pPr lvl="0"/>
            <a:r>
              <a:rPr lang="en-GB" sz="3800" dirty="0">
                <a:effectLst>
                  <a:outerShdw blurRad="38100" dist="38100" dir="2700000" algn="tl">
                    <a:srgbClr val="000000">
                      <a:alpha val="43137"/>
                    </a:srgbClr>
                  </a:outerShdw>
                </a:effectLst>
              </a:rPr>
              <a:t>Not started yet – </a:t>
            </a:r>
            <a:r>
              <a:rPr lang="en-GB" sz="3800" dirty="0" smtClean="0">
                <a:effectLst>
                  <a:outerShdw blurRad="38100" dist="38100" dir="2700000" algn="tl">
                    <a:srgbClr val="000000">
                      <a:alpha val="43137"/>
                    </a:srgbClr>
                  </a:outerShdw>
                </a:effectLst>
              </a:rPr>
              <a:t>desire to follow </a:t>
            </a:r>
            <a:r>
              <a:rPr lang="en-GB" sz="3800" dirty="0">
                <a:effectLst>
                  <a:outerShdw blurRad="38100" dist="38100" dir="2700000" algn="tl">
                    <a:srgbClr val="000000">
                      <a:alpha val="43137"/>
                    </a:srgbClr>
                  </a:outerShdw>
                </a:effectLst>
              </a:rPr>
              <a:t>H</a:t>
            </a:r>
            <a:r>
              <a:rPr lang="en-GB" sz="3800" dirty="0" smtClean="0">
                <a:effectLst>
                  <a:outerShdw blurRad="38100" dist="38100" dir="2700000" algn="tl">
                    <a:srgbClr val="000000">
                      <a:alpha val="43137"/>
                    </a:srgbClr>
                  </a:outerShdw>
                </a:effectLst>
              </a:rPr>
              <a:t>im </a:t>
            </a:r>
            <a:endParaRPr lang="en-GB" sz="3800" dirty="0">
              <a:effectLst>
                <a:outerShdw blurRad="38100" dist="38100" dir="2700000" algn="tl">
                  <a:srgbClr val="000000">
                    <a:alpha val="43137"/>
                  </a:srgbClr>
                </a:outerShdw>
              </a:effectLst>
            </a:endParaRPr>
          </a:p>
          <a:p>
            <a:pPr lvl="0"/>
            <a:r>
              <a:rPr lang="en-GB" sz="3800" dirty="0">
                <a:effectLst>
                  <a:outerShdw blurRad="38100" dist="38100" dir="2700000" algn="tl">
                    <a:srgbClr val="000000">
                      <a:alpha val="43137"/>
                    </a:srgbClr>
                  </a:outerShdw>
                </a:effectLst>
              </a:rPr>
              <a:t>Do you desire more are you hungry &amp; thirsty for more?</a:t>
            </a:r>
          </a:p>
          <a:p>
            <a:pPr lvl="0"/>
            <a:r>
              <a:rPr lang="en-GB" sz="3800" dirty="0">
                <a:effectLst>
                  <a:outerShdw blurRad="38100" dist="38100" dir="2700000" algn="tl">
                    <a:srgbClr val="000000">
                      <a:alpha val="43137"/>
                    </a:srgbClr>
                  </a:outerShdw>
                </a:effectLst>
              </a:rPr>
              <a:t>It will take discipline, perseverance</a:t>
            </a:r>
          </a:p>
          <a:p>
            <a:pPr lvl="0"/>
            <a:r>
              <a:rPr lang="en-GB" sz="3800" dirty="0">
                <a:effectLst>
                  <a:outerShdw blurRad="38100" dist="38100" dir="2700000" algn="tl">
                    <a:srgbClr val="000000">
                      <a:alpha val="43137"/>
                    </a:srgbClr>
                  </a:outerShdw>
                </a:effectLst>
              </a:rPr>
              <a:t>Delight of intimacy is waiting for each of us</a:t>
            </a:r>
          </a:p>
          <a:p>
            <a:pPr lvl="0"/>
            <a:r>
              <a:rPr lang="en-GB" sz="3800" dirty="0">
                <a:effectLst>
                  <a:outerShdw blurRad="38100" dist="38100" dir="2700000" algn="tl">
                    <a:srgbClr val="000000">
                      <a:alpha val="43137"/>
                    </a:srgbClr>
                  </a:outerShdw>
                </a:effectLst>
              </a:rPr>
              <a:t>Will you pursue God &amp; your destiny</a:t>
            </a:r>
          </a:p>
          <a:p>
            <a:pPr lvl="0"/>
            <a:r>
              <a:rPr lang="en-GB" sz="3800" dirty="0">
                <a:effectLst>
                  <a:outerShdw blurRad="38100" dist="38100" dir="2700000" algn="tl">
                    <a:srgbClr val="000000">
                      <a:alpha val="43137"/>
                    </a:srgbClr>
                  </a:outerShdw>
                </a:effectLst>
              </a:rPr>
              <a:t>Jesus is here in this room</a:t>
            </a:r>
          </a:p>
        </p:txBody>
      </p:sp>
    </p:spTree>
    <p:extLst>
      <p:ext uri="{BB962C8B-B14F-4D97-AF65-F5344CB8AC3E}">
        <p14:creationId xmlns:p14="http://schemas.microsoft.com/office/powerpoint/2010/main" val="70378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708688"/>
          </a:xfrm>
        </p:spPr>
        <p:txBody>
          <a:bodyPr>
            <a:normAutofit fontScale="90000"/>
          </a:bodyPr>
          <a:lstStyle/>
          <a:p>
            <a:r>
              <a:rPr lang="en-GB" dirty="0">
                <a:effectLst>
                  <a:outerShdw blurRad="38100" dist="38100" dir="2700000" algn="tl">
                    <a:srgbClr val="000000">
                      <a:alpha val="43137"/>
                    </a:srgbClr>
                  </a:outerShdw>
                </a:effectLst>
              </a:rPr>
              <a:t>Deep Calls to Deep</a:t>
            </a:r>
          </a:p>
        </p:txBody>
      </p:sp>
      <p:pic>
        <p:nvPicPr>
          <p:cNvPr id="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267744" y="883696"/>
            <a:ext cx="4483846" cy="597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10 Track 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1600" y="5733256"/>
            <a:ext cx="609600" cy="609600"/>
          </a:xfrm>
          <a:prstGeom prst="rect">
            <a:avLst/>
          </a:prstGeom>
        </p:spPr>
      </p:pic>
    </p:spTree>
    <p:extLst>
      <p:ext uri="{BB962C8B-B14F-4D97-AF65-F5344CB8AC3E}">
        <p14:creationId xmlns:p14="http://schemas.microsoft.com/office/powerpoint/2010/main" val="299369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0"/>
                                  </p:stCondLst>
                                  <p:childTnLst>
                                    <p:cmd type="call" cmd="playFrom(0.0)">
                                      <p:cBhvr>
                                        <p:cTn id="6" dur="5399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Theme1">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ransformation 2012 19">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heme1">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52138</TotalTime>
  <Words>2188</Words>
  <Application>Microsoft Office PowerPoint</Application>
  <PresentationFormat>On-screen Show (4:3)</PresentationFormat>
  <Paragraphs>210</Paragraphs>
  <Slides>44</Slides>
  <Notes>2</Notes>
  <HiddenSlides>1</HiddenSlides>
  <MMClips>2</MMClips>
  <ScaleCrop>false</ScaleCrop>
  <HeadingPairs>
    <vt:vector size="4" baseType="variant">
      <vt:variant>
        <vt:lpstr>Theme</vt:lpstr>
      </vt:variant>
      <vt:variant>
        <vt:i4>5</vt:i4>
      </vt:variant>
      <vt:variant>
        <vt:lpstr>Slide Titles</vt:lpstr>
      </vt:variant>
      <vt:variant>
        <vt:i4>44</vt:i4>
      </vt:variant>
    </vt:vector>
  </HeadingPairs>
  <TitlesOfParts>
    <vt:vector size="49" baseType="lpstr">
      <vt:lpstr>Theme1</vt:lpstr>
      <vt:lpstr>1_Transformation 2012 19</vt:lpstr>
      <vt:lpstr>Office Theme</vt:lpstr>
      <vt:lpstr>1_Office Theme</vt:lpstr>
      <vt:lpstr>1_Theme1</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PowerPoint Presentation</vt:lpstr>
      <vt:lpstr>Deep Calls to Deep</vt:lpstr>
      <vt:lpstr>PowerPoint Presentation</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PowerPoint Presentation</vt:lpstr>
      <vt:lpstr>PowerPoint Presentation</vt:lpstr>
      <vt:lpstr>PowerPoint Presentation</vt:lpstr>
      <vt:lpstr>Deep Calls to Deep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Parsons</dc:creator>
  <cp:lastModifiedBy>Mike Parsons</cp:lastModifiedBy>
  <cp:revision>246</cp:revision>
  <dcterms:created xsi:type="dcterms:W3CDTF">2013-12-09T14:36:16Z</dcterms:created>
  <dcterms:modified xsi:type="dcterms:W3CDTF">2014-07-31T11:57:49Z</dcterms:modified>
</cp:coreProperties>
</file>