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8" r:id="rId3"/>
    <p:sldMasterId id="2147483724" r:id="rId4"/>
    <p:sldMasterId id="2147483736" r:id="rId5"/>
    <p:sldMasterId id="2147483748" r:id="rId6"/>
    <p:sldMasterId id="2147483760" r:id="rId7"/>
  </p:sldMasterIdLst>
  <p:notesMasterIdLst>
    <p:notesMasterId r:id="rId64"/>
  </p:notesMasterIdLst>
  <p:sldIdLst>
    <p:sldId id="700" r:id="rId8"/>
    <p:sldId id="703" r:id="rId9"/>
    <p:sldId id="704" r:id="rId10"/>
    <p:sldId id="720" r:id="rId11"/>
    <p:sldId id="721" r:id="rId12"/>
    <p:sldId id="718" r:id="rId13"/>
    <p:sldId id="741" r:id="rId14"/>
    <p:sldId id="705" r:id="rId15"/>
    <p:sldId id="732" r:id="rId16"/>
    <p:sldId id="730" r:id="rId17"/>
    <p:sldId id="731" r:id="rId18"/>
    <p:sldId id="708" r:id="rId19"/>
    <p:sldId id="710" r:id="rId20"/>
    <p:sldId id="735" r:id="rId21"/>
    <p:sldId id="709" r:id="rId22"/>
    <p:sldId id="724" r:id="rId23"/>
    <p:sldId id="734" r:id="rId24"/>
    <p:sldId id="727" r:id="rId25"/>
    <p:sldId id="740" r:id="rId26"/>
    <p:sldId id="713" r:id="rId27"/>
    <p:sldId id="733" r:id="rId28"/>
    <p:sldId id="736" r:id="rId29"/>
    <p:sldId id="722" r:id="rId30"/>
    <p:sldId id="728" r:id="rId31"/>
    <p:sldId id="655" r:id="rId32"/>
    <p:sldId id="656" r:id="rId33"/>
    <p:sldId id="657" r:id="rId34"/>
    <p:sldId id="676" r:id="rId35"/>
    <p:sldId id="658" r:id="rId36"/>
    <p:sldId id="659" r:id="rId37"/>
    <p:sldId id="660" r:id="rId38"/>
    <p:sldId id="661" r:id="rId39"/>
    <p:sldId id="662" r:id="rId40"/>
    <p:sldId id="663" r:id="rId41"/>
    <p:sldId id="664" r:id="rId42"/>
    <p:sldId id="665" r:id="rId43"/>
    <p:sldId id="666" r:id="rId44"/>
    <p:sldId id="667" r:id="rId45"/>
    <p:sldId id="669" r:id="rId46"/>
    <p:sldId id="677" r:id="rId47"/>
    <p:sldId id="671" r:id="rId48"/>
    <p:sldId id="672" r:id="rId49"/>
    <p:sldId id="673" r:id="rId50"/>
    <p:sldId id="674" r:id="rId51"/>
    <p:sldId id="675" r:id="rId52"/>
    <p:sldId id="626" r:id="rId53"/>
    <p:sldId id="683" r:id="rId54"/>
    <p:sldId id="684" r:id="rId55"/>
    <p:sldId id="685" r:id="rId56"/>
    <p:sldId id="686" r:id="rId57"/>
    <p:sldId id="687" r:id="rId58"/>
    <p:sldId id="688" r:id="rId59"/>
    <p:sldId id="737" r:id="rId60"/>
    <p:sldId id="738" r:id="rId61"/>
    <p:sldId id="739" r:id="rId62"/>
    <p:sldId id="69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595370-A736-4B65-AE93-F2745C763627}">
          <p14:sldIdLst>
            <p14:sldId id="700"/>
            <p14:sldId id="703"/>
            <p14:sldId id="704"/>
            <p14:sldId id="720"/>
            <p14:sldId id="721"/>
            <p14:sldId id="718"/>
            <p14:sldId id="741"/>
            <p14:sldId id="705"/>
            <p14:sldId id="732"/>
            <p14:sldId id="730"/>
            <p14:sldId id="731"/>
            <p14:sldId id="708"/>
            <p14:sldId id="710"/>
            <p14:sldId id="735"/>
            <p14:sldId id="709"/>
            <p14:sldId id="724"/>
            <p14:sldId id="734"/>
            <p14:sldId id="727"/>
            <p14:sldId id="740"/>
            <p14:sldId id="713"/>
            <p14:sldId id="733"/>
            <p14:sldId id="736"/>
            <p14:sldId id="722"/>
            <p14:sldId id="728"/>
            <p14:sldId id="655"/>
            <p14:sldId id="656"/>
            <p14:sldId id="657"/>
            <p14:sldId id="676"/>
            <p14:sldId id="658"/>
            <p14:sldId id="659"/>
            <p14:sldId id="660"/>
            <p14:sldId id="661"/>
            <p14:sldId id="662"/>
            <p14:sldId id="663"/>
            <p14:sldId id="664"/>
            <p14:sldId id="665"/>
            <p14:sldId id="666"/>
            <p14:sldId id="667"/>
            <p14:sldId id="669"/>
            <p14:sldId id="677"/>
            <p14:sldId id="671"/>
            <p14:sldId id="672"/>
            <p14:sldId id="673"/>
            <p14:sldId id="674"/>
            <p14:sldId id="675"/>
            <p14:sldId id="626"/>
            <p14:sldId id="683"/>
            <p14:sldId id="684"/>
            <p14:sldId id="685"/>
            <p14:sldId id="686"/>
            <p14:sldId id="687"/>
            <p14:sldId id="688"/>
          </p14:sldIdLst>
        </p14:section>
        <p14:section name="Untitled Section" id="{A3F16772-4661-4E18-AE54-A8E6F14FEA0F}">
          <p14:sldIdLst>
            <p14:sldId id="737"/>
            <p14:sldId id="738"/>
            <p14:sldId id="739"/>
            <p14:sldId id="6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9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47" autoAdjust="0"/>
    <p:restoredTop sz="94660"/>
  </p:normalViewPr>
  <p:slideViewPr>
    <p:cSldViewPr>
      <p:cViewPr>
        <p:scale>
          <a:sx n="50" d="100"/>
          <a:sy n="50" d="100"/>
        </p:scale>
        <p:origin x="-1200"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01/08/2014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781050" eaLnBrk="0" hangingPunct="0">
              <a:defRPr>
                <a:solidFill>
                  <a:schemeClr val="tx1"/>
                </a:solidFill>
                <a:latin typeface="Arial" charset="0"/>
                <a:cs typeface="Arial" charset="0"/>
              </a:defRPr>
            </a:lvl1pPr>
            <a:lvl2pPr marL="742950" indent="-285750" defTabSz="781050" eaLnBrk="0" hangingPunct="0">
              <a:defRPr>
                <a:solidFill>
                  <a:schemeClr val="tx1"/>
                </a:solidFill>
                <a:latin typeface="Arial" charset="0"/>
                <a:cs typeface="Arial" charset="0"/>
              </a:defRPr>
            </a:lvl2pPr>
            <a:lvl3pPr marL="1143000" indent="-228600" defTabSz="781050" eaLnBrk="0" hangingPunct="0">
              <a:defRPr>
                <a:solidFill>
                  <a:schemeClr val="tx1"/>
                </a:solidFill>
                <a:latin typeface="Arial" charset="0"/>
                <a:cs typeface="Arial" charset="0"/>
              </a:defRPr>
            </a:lvl3pPr>
            <a:lvl4pPr marL="1600200" indent="-228600" defTabSz="781050" eaLnBrk="0" hangingPunct="0">
              <a:defRPr>
                <a:solidFill>
                  <a:schemeClr val="tx1"/>
                </a:solidFill>
                <a:latin typeface="Arial" charset="0"/>
                <a:cs typeface="Arial" charset="0"/>
              </a:defRPr>
            </a:lvl4pPr>
            <a:lvl5pPr marL="2057400" indent="-228600" defTabSz="781050" eaLnBrk="0" hangingPunct="0">
              <a:defRPr>
                <a:solidFill>
                  <a:schemeClr val="tx1"/>
                </a:solidFill>
                <a:latin typeface="Arial" charset="0"/>
                <a:cs typeface="Arial" charset="0"/>
              </a:defRPr>
            </a:lvl5pPr>
            <a:lvl6pPr marL="2514600" indent="-228600" defTabSz="781050" eaLnBrk="0" fontAlgn="base" hangingPunct="0">
              <a:spcBef>
                <a:spcPct val="0"/>
              </a:spcBef>
              <a:spcAft>
                <a:spcPct val="0"/>
              </a:spcAft>
              <a:defRPr>
                <a:solidFill>
                  <a:schemeClr val="tx1"/>
                </a:solidFill>
                <a:latin typeface="Arial" charset="0"/>
                <a:cs typeface="Arial" charset="0"/>
              </a:defRPr>
            </a:lvl6pPr>
            <a:lvl7pPr marL="2971800" indent="-228600" defTabSz="781050" eaLnBrk="0" fontAlgn="base" hangingPunct="0">
              <a:spcBef>
                <a:spcPct val="0"/>
              </a:spcBef>
              <a:spcAft>
                <a:spcPct val="0"/>
              </a:spcAft>
              <a:defRPr>
                <a:solidFill>
                  <a:schemeClr val="tx1"/>
                </a:solidFill>
                <a:latin typeface="Arial" charset="0"/>
                <a:cs typeface="Arial" charset="0"/>
              </a:defRPr>
            </a:lvl7pPr>
            <a:lvl8pPr marL="3429000" indent="-228600" defTabSz="781050" eaLnBrk="0" fontAlgn="base" hangingPunct="0">
              <a:spcBef>
                <a:spcPct val="0"/>
              </a:spcBef>
              <a:spcAft>
                <a:spcPct val="0"/>
              </a:spcAft>
              <a:defRPr>
                <a:solidFill>
                  <a:schemeClr val="tx1"/>
                </a:solidFill>
                <a:latin typeface="Arial" charset="0"/>
                <a:cs typeface="Arial" charset="0"/>
              </a:defRPr>
            </a:lvl8pPr>
            <a:lvl9pPr marL="3886200" indent="-228600" defTabSz="781050" eaLnBrk="0" fontAlgn="base" hangingPunct="0">
              <a:spcBef>
                <a:spcPct val="0"/>
              </a:spcBef>
              <a:spcAft>
                <a:spcPct val="0"/>
              </a:spcAft>
              <a:defRPr>
                <a:solidFill>
                  <a:schemeClr val="tx1"/>
                </a:solidFill>
                <a:latin typeface="Arial" charset="0"/>
                <a:cs typeface="Arial" charset="0"/>
              </a:defRPr>
            </a:lvl9pPr>
          </a:lstStyle>
          <a:p>
            <a:pPr eaLnBrk="1" hangingPunct="1"/>
            <a:fld id="{FBCB69A1-CE21-4B71-9162-B7AB846DA0CE}" type="slidenum">
              <a:rPr lang="en-GB" altLang="en-US" smtClean="0">
                <a:solidFill>
                  <a:prstClr val="black"/>
                </a:solidFill>
              </a:rPr>
              <a:pPr eaLnBrk="1" hangingPunct="1"/>
              <a:t>6</a:t>
            </a:fld>
            <a:endParaRPr lang="en-GB" alt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781050" eaLnBrk="0" hangingPunct="0">
              <a:defRPr>
                <a:solidFill>
                  <a:schemeClr val="tx1"/>
                </a:solidFill>
                <a:latin typeface="Arial" charset="0"/>
                <a:cs typeface="Arial" charset="0"/>
              </a:defRPr>
            </a:lvl1pPr>
            <a:lvl2pPr marL="742950" indent="-285750" defTabSz="781050" eaLnBrk="0" hangingPunct="0">
              <a:defRPr>
                <a:solidFill>
                  <a:schemeClr val="tx1"/>
                </a:solidFill>
                <a:latin typeface="Arial" charset="0"/>
                <a:cs typeface="Arial" charset="0"/>
              </a:defRPr>
            </a:lvl2pPr>
            <a:lvl3pPr marL="1143000" indent="-228600" defTabSz="781050" eaLnBrk="0" hangingPunct="0">
              <a:defRPr>
                <a:solidFill>
                  <a:schemeClr val="tx1"/>
                </a:solidFill>
                <a:latin typeface="Arial" charset="0"/>
                <a:cs typeface="Arial" charset="0"/>
              </a:defRPr>
            </a:lvl3pPr>
            <a:lvl4pPr marL="1600200" indent="-228600" defTabSz="781050" eaLnBrk="0" hangingPunct="0">
              <a:defRPr>
                <a:solidFill>
                  <a:schemeClr val="tx1"/>
                </a:solidFill>
                <a:latin typeface="Arial" charset="0"/>
                <a:cs typeface="Arial" charset="0"/>
              </a:defRPr>
            </a:lvl4pPr>
            <a:lvl5pPr marL="2057400" indent="-228600" defTabSz="781050" eaLnBrk="0" hangingPunct="0">
              <a:defRPr>
                <a:solidFill>
                  <a:schemeClr val="tx1"/>
                </a:solidFill>
                <a:latin typeface="Arial" charset="0"/>
                <a:cs typeface="Arial" charset="0"/>
              </a:defRPr>
            </a:lvl5pPr>
            <a:lvl6pPr marL="2514600" indent="-228600" defTabSz="781050" eaLnBrk="0" fontAlgn="base" hangingPunct="0">
              <a:spcBef>
                <a:spcPct val="0"/>
              </a:spcBef>
              <a:spcAft>
                <a:spcPct val="0"/>
              </a:spcAft>
              <a:defRPr>
                <a:solidFill>
                  <a:schemeClr val="tx1"/>
                </a:solidFill>
                <a:latin typeface="Arial" charset="0"/>
                <a:cs typeface="Arial" charset="0"/>
              </a:defRPr>
            </a:lvl6pPr>
            <a:lvl7pPr marL="2971800" indent="-228600" defTabSz="781050" eaLnBrk="0" fontAlgn="base" hangingPunct="0">
              <a:spcBef>
                <a:spcPct val="0"/>
              </a:spcBef>
              <a:spcAft>
                <a:spcPct val="0"/>
              </a:spcAft>
              <a:defRPr>
                <a:solidFill>
                  <a:schemeClr val="tx1"/>
                </a:solidFill>
                <a:latin typeface="Arial" charset="0"/>
                <a:cs typeface="Arial" charset="0"/>
              </a:defRPr>
            </a:lvl7pPr>
            <a:lvl8pPr marL="3429000" indent="-228600" defTabSz="781050" eaLnBrk="0" fontAlgn="base" hangingPunct="0">
              <a:spcBef>
                <a:spcPct val="0"/>
              </a:spcBef>
              <a:spcAft>
                <a:spcPct val="0"/>
              </a:spcAft>
              <a:defRPr>
                <a:solidFill>
                  <a:schemeClr val="tx1"/>
                </a:solidFill>
                <a:latin typeface="Arial" charset="0"/>
                <a:cs typeface="Arial" charset="0"/>
              </a:defRPr>
            </a:lvl8pPr>
            <a:lvl9pPr marL="3886200" indent="-228600" defTabSz="781050" eaLnBrk="0" fontAlgn="base" hangingPunct="0">
              <a:spcBef>
                <a:spcPct val="0"/>
              </a:spcBef>
              <a:spcAft>
                <a:spcPct val="0"/>
              </a:spcAft>
              <a:defRPr>
                <a:solidFill>
                  <a:schemeClr val="tx1"/>
                </a:solidFill>
                <a:latin typeface="Arial" charset="0"/>
                <a:cs typeface="Arial" charset="0"/>
              </a:defRPr>
            </a:lvl9pPr>
          </a:lstStyle>
          <a:p>
            <a:pPr eaLnBrk="1" hangingPunct="1"/>
            <a:fld id="{FBCB69A1-CE21-4B71-9162-B7AB846DA0CE}" type="slidenum">
              <a:rPr lang="en-GB" altLang="en-US" smtClean="0">
                <a:solidFill>
                  <a:prstClr val="black"/>
                </a:solidFill>
              </a:rPr>
              <a:pPr eaLnBrk="1" hangingPunct="1"/>
              <a:t>7</a:t>
            </a:fld>
            <a:endParaRPr lang="en-GB" alt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76074-B14C-4E1A-A2DA-6D5D7E24120E}" type="slidenum">
              <a:rPr lang="en-GB" altLang="en-US">
                <a:solidFill>
                  <a:prstClr val="black"/>
                </a:solidFill>
              </a:rPr>
              <a:pPr/>
              <a:t>14</a:t>
            </a:fld>
            <a:endParaRPr lang="en-GB" altLang="en-US">
              <a:solidFill>
                <a:prstClr val="black"/>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AEB1E-4FB3-4F42-9B19-5A5A4C92ED16}" type="slidenum">
              <a:rPr lang="en-GB" smtClean="0"/>
              <a:t>20</a:t>
            </a:fld>
            <a:endParaRPr lang="en-GB"/>
          </a:p>
        </p:txBody>
      </p:sp>
    </p:spTree>
    <p:extLst>
      <p:ext uri="{BB962C8B-B14F-4D97-AF65-F5344CB8AC3E}">
        <p14:creationId xmlns:p14="http://schemas.microsoft.com/office/powerpoint/2010/main" val="344686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AEB1E-4FB3-4F42-9B19-5A5A4C92ED16}" type="slidenum">
              <a:rPr lang="en-GB" smtClean="0"/>
              <a:t>21</a:t>
            </a:fld>
            <a:endParaRPr lang="en-GB"/>
          </a:p>
        </p:txBody>
      </p:sp>
    </p:spTree>
    <p:extLst>
      <p:ext uri="{BB962C8B-B14F-4D97-AF65-F5344CB8AC3E}">
        <p14:creationId xmlns:p14="http://schemas.microsoft.com/office/powerpoint/2010/main" val="344686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AEB1E-4FB3-4F42-9B19-5A5A4C92ED16}" type="slidenum">
              <a:rPr lang="en-GB" smtClean="0"/>
              <a:t>22</a:t>
            </a:fld>
            <a:endParaRPr lang="en-GB"/>
          </a:p>
        </p:txBody>
      </p:sp>
    </p:spTree>
    <p:extLst>
      <p:ext uri="{BB962C8B-B14F-4D97-AF65-F5344CB8AC3E}">
        <p14:creationId xmlns:p14="http://schemas.microsoft.com/office/powerpoint/2010/main" val="344686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8/1/2014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3959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8/1/2014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0176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8/1/2014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7835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1003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790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6668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947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3057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70604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4254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0607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7751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5122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2319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8093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41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7146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415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3849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6780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0153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5304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0C6BF-83BC-466F-A516-A93E98EE73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5071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A987F7-C824-411A-B2E7-A9DCE0FFE8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32463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6D2848-FBE8-4109-8235-33399AB5B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13785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1F3C04-B324-4311-9A8C-6CF382E81C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559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C9F06B-6EDC-4AEA-B713-D2FEA2A10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76381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2B6427-83F4-43C9-BF84-470FEB07950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1941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1C3FC5-70B7-45BF-A02A-544F3F90C22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9645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628AC2-16AF-4870-8398-6FF73AEA53B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43143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1BAB70-1DEB-4534-9164-A15543228F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14016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D7A377-6887-49F4-B247-2F4BA192FA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57298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4666A-BAAD-4115-8EFB-19AFBC37591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26651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8/1/2014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0155486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8/1/2014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0265476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8/1/2014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0732067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79246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940122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89460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7088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3554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50936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35280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21599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en-GB" altLang="en-US" noProof="0" smtClean="0"/>
              <a:t>Click to edit Master title style</a:t>
            </a:r>
          </a:p>
        </p:txBody>
      </p:sp>
      <p:sp>
        <p:nvSpPr>
          <p:cNvPr id="419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altLang="en-US" noProof="0" smtClean="0"/>
              <a:t>Click to edit Master subtitle style</a:t>
            </a:r>
          </a:p>
        </p:txBody>
      </p:sp>
      <p:sp>
        <p:nvSpPr>
          <p:cNvPr id="4198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srgbClr val="FFFFFF"/>
              </a:solidFill>
            </a:endParaRPr>
          </a:p>
        </p:txBody>
      </p:sp>
      <p:sp>
        <p:nvSpPr>
          <p:cNvPr id="41989" name="Rectangle 5"/>
          <p:cNvSpPr>
            <a:spLocks noGrp="1" noChangeArrowheads="1"/>
          </p:cNvSpPr>
          <p:nvPr>
            <p:ph type="ftr" sz="quarter" idx="3"/>
          </p:nvPr>
        </p:nvSpPr>
        <p:spPr/>
        <p:txBody>
          <a:bodyPr/>
          <a:lstStyle>
            <a:lvl1pPr>
              <a:defRPr/>
            </a:lvl1pPr>
          </a:lstStyle>
          <a:p>
            <a:endParaRPr lang="en-GB" altLang="en-US">
              <a:solidFill>
                <a:srgbClr val="FFFFFF"/>
              </a:solidFill>
            </a:endParaRPr>
          </a:p>
        </p:txBody>
      </p:sp>
      <p:sp>
        <p:nvSpPr>
          <p:cNvPr id="41990" name="Rectangle 6"/>
          <p:cNvSpPr>
            <a:spLocks noGrp="1" noChangeArrowheads="1"/>
          </p:cNvSpPr>
          <p:nvPr>
            <p:ph type="sldNum" sz="quarter" idx="4"/>
          </p:nvPr>
        </p:nvSpPr>
        <p:spPr/>
        <p:txBody>
          <a:bodyPr/>
          <a:lstStyle>
            <a:lvl1pPr>
              <a:defRPr/>
            </a:lvl1pPr>
          </a:lstStyle>
          <a:p>
            <a:fld id="{3BB405D2-A7E6-4A13-A1F2-1065EB52A607}" type="slidenum">
              <a:rPr lang="en-GB" altLang="en-US">
                <a:solidFill>
                  <a:srgbClr val="FFFFFF"/>
                </a:solidFill>
              </a:rPr>
              <a:pPr/>
              <a:t>‹#›</a:t>
            </a:fld>
            <a:endParaRPr lang="en-GB" altLang="en-US">
              <a:solidFill>
                <a:srgbClr val="FFFFFF"/>
              </a:solidFill>
            </a:endParaRPr>
          </a:p>
        </p:txBody>
      </p:sp>
      <p:sp>
        <p:nvSpPr>
          <p:cNvPr id="41991" name="Rectangle 7"/>
          <p:cNvSpPr>
            <a:spLocks noGrp="1" noChangeArrowheads="1"/>
          </p:cNvSpPr>
          <p:nvPr>
            <p:ph type="dt" sz="quarter" idx="2"/>
          </p:nvPr>
        </p:nvSpPr>
        <p:spPr/>
        <p:txBody>
          <a:bodyPr/>
          <a:lstStyle>
            <a:lvl1pPr>
              <a:defRPr/>
            </a:lvl1pPr>
          </a:lstStyle>
          <a:p>
            <a:endParaRPr lang="en-GB" altLang="en-US">
              <a:solidFill>
                <a:srgbClr val="FFFFFF"/>
              </a:solidFill>
            </a:endParaRPr>
          </a:p>
        </p:txBody>
      </p:sp>
    </p:spTree>
    <p:extLst>
      <p:ext uri="{BB962C8B-B14F-4D97-AF65-F5344CB8AC3E}">
        <p14:creationId xmlns:p14="http://schemas.microsoft.com/office/powerpoint/2010/main" val="3057231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A4B3C3-684E-4256-BEAA-588AA911770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39946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BCCF09F-C4A3-42FB-8340-BB563E00D06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793430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04BB734-A26E-4710-B390-999C23A11375}"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4135205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50CADB5-63FE-4BAC-A7A5-8518100A63E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281792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758EAA5-5E40-4051-88D2-911804C0328C}"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321685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8A61C49-D444-468F-86DA-4B0FD06E260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931157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D3385F3-B7A5-4892-AD2D-33B24A469661}"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1790586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CB45F9A-2E34-4109-A7A1-69714BF3669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783005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218D562-32C2-4A80-AF66-A421227539A1}"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231289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501FFDC-8C71-447A-B597-AB92E77B598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4044771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974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0761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8068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693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890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41844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30236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0225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14646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2034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42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74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8/1/2014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297637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D114-C5C2-4645-A0B7-509F7F8465CC}"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C335C-26C5-4F57-8F0D-6678EB125B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217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4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GB" smtClean="0">
              <a:solidFill>
                <a:srgbClr val="000000"/>
              </a:solidFill>
            </a:endParaRPr>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GB" smtClean="0">
              <a:solidFill>
                <a:srgbClr val="000000"/>
              </a:solidFill>
            </a:endParaRPr>
          </a:p>
        </p:txBody>
      </p:sp>
      <p:sp>
        <p:nvSpPr>
          <p:cNvPr id="134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833F74D4-BF0A-4C84-AC02-B37916250EA0}"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24828261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8/1/2014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94851033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096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pPr>
            <a:endParaRPr lang="en-GB" altLang="en-US" smtClean="0">
              <a:solidFill>
                <a:srgbClr val="FFFFFF"/>
              </a:solidFill>
            </a:endParaRPr>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pPr>
            <a:endParaRPr lang="en-GB" altLang="en-US" smtClean="0">
              <a:solidFill>
                <a:srgbClr val="FFFFFF"/>
              </a:solidFill>
            </a:endParaRPr>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pPr>
            <a:fld id="{EC6D7FDA-B915-491D-BDD0-58D23D311D06}" type="slidenum">
              <a:rPr lang="en-GB" altLang="en-US" smtClean="0">
                <a:solidFill>
                  <a:srgbClr val="FFFFFF"/>
                </a:solidFill>
              </a:rPr>
              <a:pPr fontAlgn="base">
                <a:spcBef>
                  <a:spcPct val="0"/>
                </a:spcBef>
                <a:spcAft>
                  <a:spcPct val="0"/>
                </a:spcAft>
              </a:pPr>
              <a:t>‹#›</a:t>
            </a:fld>
            <a:endParaRPr lang="en-GB" altLang="en-US" smtClean="0">
              <a:solidFill>
                <a:srgbClr val="FFFFFF"/>
              </a:solidFill>
            </a:endParaRPr>
          </a:p>
        </p:txBody>
      </p:sp>
    </p:spTree>
    <p:extLst>
      <p:ext uri="{BB962C8B-B14F-4D97-AF65-F5344CB8AC3E}">
        <p14:creationId xmlns:p14="http://schemas.microsoft.com/office/powerpoint/2010/main" val="1084540948"/>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18684-CD62-4C70-A16D-44AA42D7A843}" type="datetimeFigureOut">
              <a:rPr lang="en-GB" smtClean="0">
                <a:solidFill>
                  <a:prstClr val="black">
                    <a:tint val="75000"/>
                  </a:prstClr>
                </a:solidFill>
              </a:rPr>
              <a:pPr/>
              <a:t>01/08/2014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133894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2" name="Title 1"/>
          <p:cNvSpPr>
            <a:spLocks noGrp="1"/>
          </p:cNvSpPr>
          <p:nvPr>
            <p:ph type="title"/>
          </p:nvPr>
        </p:nvSpPr>
        <p:spPr>
          <a:xfrm>
            <a:off x="467544" y="17161"/>
            <a:ext cx="8229600" cy="708688"/>
          </a:xfrm>
        </p:spPr>
        <p:txBody>
          <a:bodyPr>
            <a:normAutofit fontScale="90000"/>
          </a:bodyPr>
          <a:lstStyle/>
          <a:p>
            <a:r>
              <a:rPr lang="en-GB" b="1" dirty="0">
                <a:ln>
                  <a:solidFill>
                    <a:schemeClr val="tx1"/>
                  </a:solidFill>
                </a:ln>
              </a:rPr>
              <a:t>Deep Calls to Deep</a:t>
            </a:r>
          </a:p>
        </p:txBody>
      </p:sp>
      <p:sp>
        <p:nvSpPr>
          <p:cNvPr id="5" name="Title 1"/>
          <p:cNvSpPr txBox="1">
            <a:spLocks/>
          </p:cNvSpPr>
          <p:nvPr/>
        </p:nvSpPr>
        <p:spPr>
          <a:xfrm>
            <a:off x="395536" y="980728"/>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tx1"/>
                  </a:solidFill>
                </a:ln>
                <a:effectLst>
                  <a:outerShdw blurRad="38100" dist="38100" dir="2700000" algn="tl">
                    <a:srgbClr val="000000">
                      <a:alpha val="43137"/>
                    </a:srgbClr>
                  </a:outerShdw>
                </a:effectLst>
              </a:rPr>
              <a:t>Freedom Apostolic Resources </a:t>
            </a:r>
            <a:endParaRPr lang="en-GB" b="1" dirty="0">
              <a:ln>
                <a:solidFill>
                  <a:schemeClr val="tx1"/>
                </a:solidFill>
              </a:ln>
              <a:effectLst>
                <a:outerShdw blurRad="38100" dist="38100" dir="2700000" algn="tl">
                  <a:srgbClr val="000000">
                    <a:alpha val="43137"/>
                  </a:srgbClr>
                </a:outerShdw>
              </a:effectLst>
            </a:endParaRPr>
          </a:p>
        </p:txBody>
      </p:sp>
      <p:sp>
        <p:nvSpPr>
          <p:cNvPr id="6" name="Title 1"/>
          <p:cNvSpPr txBox="1">
            <a:spLocks/>
          </p:cNvSpPr>
          <p:nvPr/>
        </p:nvSpPr>
        <p:spPr>
          <a:xfrm>
            <a:off x="517848" y="3429000"/>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bg1"/>
                  </a:solidFill>
                </a:ln>
                <a:solidFill>
                  <a:srgbClr val="002060"/>
                </a:solidFill>
                <a:effectLst>
                  <a:outerShdw blurRad="38100" dist="38100" dir="2700000" algn="tl">
                    <a:srgbClr val="000000">
                      <a:alpha val="43137"/>
                    </a:srgbClr>
                  </a:outerShdw>
                </a:effectLst>
              </a:rPr>
              <a:t>www.freedomtrust.org.uk/AR</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7" name="Title 1"/>
          <p:cNvSpPr txBox="1">
            <a:spLocks/>
          </p:cNvSpPr>
          <p:nvPr/>
        </p:nvSpPr>
        <p:spPr>
          <a:xfrm>
            <a:off x="552999" y="4293096"/>
            <a:ext cx="8229600" cy="708688"/>
          </a:xfrm>
          <a:prstGeom prst="rect">
            <a:avLst/>
          </a:prstGeom>
        </p:spPr>
        <p:txBody>
          <a:bodyPr vert="horz" lIns="0" tIns="0" rIns="0" bIns="0" rtlCol="0" anchor="t" anchorCtr="0">
            <a:normAutofit fontScale="825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www.freedomarc.wordpress.com</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9" name="Title 1"/>
          <p:cNvSpPr txBox="1">
            <a:spLocks/>
          </p:cNvSpPr>
          <p:nvPr/>
        </p:nvSpPr>
        <p:spPr>
          <a:xfrm>
            <a:off x="539552" y="5462426"/>
            <a:ext cx="8229600" cy="708688"/>
          </a:xfrm>
          <a:prstGeom prst="rect">
            <a:avLst/>
          </a:prstGeom>
        </p:spPr>
        <p:txBody>
          <a:bodyPr vert="horz" lIns="0" tIns="0" rIns="0" bIns="0" rtlCol="0" anchor="t" anchorCtr="0">
            <a:normAutofit fontScale="90000" lnSpcReduction="2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mike@freedomarc.org</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78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fontScale="70000" lnSpcReduction="20000"/>
          </a:bodyPr>
          <a:lstStyle/>
          <a:p>
            <a:pPr>
              <a:lnSpc>
                <a:spcPct val="120000"/>
              </a:lnSpc>
              <a:spcBef>
                <a:spcPts val="600"/>
              </a:spcBef>
            </a:pPr>
            <a:r>
              <a:rPr lang="en-GB" sz="5400" dirty="0" smtClean="0"/>
              <a:t>Wandering in the wilderness not preparing to mentor the harvest into their supernatural inheritance</a:t>
            </a:r>
          </a:p>
          <a:p>
            <a:pPr>
              <a:lnSpc>
                <a:spcPct val="120000"/>
              </a:lnSpc>
              <a:spcBef>
                <a:spcPts val="600"/>
              </a:spcBef>
            </a:pPr>
            <a:r>
              <a:rPr lang="en-GB" sz="5400" dirty="0" smtClean="0"/>
              <a:t>Focus of the youth for the harvest </a:t>
            </a:r>
          </a:p>
          <a:p>
            <a:pPr>
              <a:lnSpc>
                <a:spcPct val="120000"/>
              </a:lnSpc>
              <a:spcBef>
                <a:spcPts val="600"/>
              </a:spcBef>
            </a:pPr>
            <a:r>
              <a:rPr lang="en-GB" sz="5400" dirty="0" smtClean="0"/>
              <a:t>Joshua generation that should have been the focus</a:t>
            </a:r>
          </a:p>
          <a:p>
            <a:pPr>
              <a:lnSpc>
                <a:spcPct val="120000"/>
              </a:lnSpc>
              <a:spcBef>
                <a:spcPts val="600"/>
              </a:spcBef>
            </a:pPr>
            <a:r>
              <a:rPr lang="en-GB" sz="5400" dirty="0" smtClean="0"/>
              <a:t>Joshua Caleb 80+</a:t>
            </a:r>
          </a:p>
          <a:p>
            <a:pPr>
              <a:lnSpc>
                <a:spcPct val="120000"/>
              </a:lnSpc>
              <a:spcBef>
                <a:spcPts val="600"/>
              </a:spcBef>
            </a:pPr>
            <a:r>
              <a:rPr lang="en-GB" sz="5400" dirty="0" smtClean="0"/>
              <a:t>18-59 </a:t>
            </a:r>
            <a:r>
              <a:rPr lang="en-GB" sz="5400" dirty="0" smtClean="0"/>
              <a:t>united generation they were going to lead into their inheritance</a:t>
            </a:r>
            <a:endParaRPr lang="en-GB" sz="5400" dirty="0"/>
          </a:p>
        </p:txBody>
      </p:sp>
    </p:spTree>
    <p:extLst>
      <p:ext uri="{BB962C8B-B14F-4D97-AF65-F5344CB8AC3E}">
        <p14:creationId xmlns:p14="http://schemas.microsoft.com/office/powerpoint/2010/main" val="100729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fontScale="85000" lnSpcReduction="20000"/>
          </a:bodyPr>
          <a:lstStyle/>
          <a:p>
            <a:pPr>
              <a:lnSpc>
                <a:spcPct val="120000"/>
              </a:lnSpc>
              <a:spcBef>
                <a:spcPts val="600"/>
              </a:spcBef>
            </a:pPr>
            <a:r>
              <a:rPr lang="en-GB" sz="5400" dirty="0" smtClean="0"/>
              <a:t>Establishing ARC’s, Habitations of God, gardens of God, cities of refuge, Embassies of heaven on earth</a:t>
            </a:r>
          </a:p>
          <a:p>
            <a:pPr>
              <a:lnSpc>
                <a:spcPct val="120000"/>
              </a:lnSpc>
              <a:spcBef>
                <a:spcPts val="600"/>
              </a:spcBef>
            </a:pPr>
            <a:r>
              <a:rPr lang="en-GB" sz="5400" dirty="0" smtClean="0"/>
              <a:t>Living in the overlap of heaven and earth</a:t>
            </a:r>
          </a:p>
          <a:p>
            <a:pPr>
              <a:lnSpc>
                <a:spcPct val="120000"/>
              </a:lnSpc>
              <a:spcBef>
                <a:spcPts val="600"/>
              </a:spcBef>
            </a:pPr>
            <a:r>
              <a:rPr lang="en-GB" sz="5400" dirty="0" smtClean="0"/>
              <a:t>Living under the higher spiritual authority and laws of heaven</a:t>
            </a:r>
            <a:endParaRPr lang="en-GB" sz="5400" dirty="0"/>
          </a:p>
        </p:txBody>
      </p:sp>
    </p:spTree>
    <p:extLst>
      <p:ext uri="{BB962C8B-B14F-4D97-AF65-F5344CB8AC3E}">
        <p14:creationId xmlns:p14="http://schemas.microsoft.com/office/powerpoint/2010/main" val="227431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fontScale="85000" lnSpcReduction="10000"/>
          </a:bodyPr>
          <a:lstStyle/>
          <a:p>
            <a:pPr>
              <a:lnSpc>
                <a:spcPct val="120000"/>
              </a:lnSpc>
              <a:spcBef>
                <a:spcPts val="600"/>
              </a:spcBef>
            </a:pPr>
            <a:r>
              <a:rPr lang="en-GB" sz="5400" dirty="0"/>
              <a:t>Moses Generation built mountains of ministry under the cloud of anointing rather then equip people to engage God in the cloud. </a:t>
            </a:r>
            <a:endParaRPr lang="en-GB" sz="5400" dirty="0" smtClean="0"/>
          </a:p>
          <a:p>
            <a:pPr>
              <a:lnSpc>
                <a:spcPct val="120000"/>
              </a:lnSpc>
              <a:spcBef>
                <a:spcPts val="600"/>
              </a:spcBef>
            </a:pPr>
            <a:r>
              <a:rPr lang="en-GB" sz="5400" dirty="0" smtClean="0"/>
              <a:t>Covering </a:t>
            </a:r>
            <a:r>
              <a:rPr lang="en-GB" sz="5400" dirty="0"/>
              <a:t>ministries rather than foundational floors to </a:t>
            </a:r>
            <a:r>
              <a:rPr lang="en-GB" sz="5400" dirty="0" smtClean="0"/>
              <a:t>build </a:t>
            </a:r>
            <a:r>
              <a:rPr lang="en-GB" sz="5400" dirty="0"/>
              <a:t>living stones into their </a:t>
            </a:r>
            <a:r>
              <a:rPr lang="en-GB" sz="5400" dirty="0" smtClean="0"/>
              <a:t>destinies</a:t>
            </a:r>
            <a:endParaRPr lang="en-GB" sz="5400" dirty="0"/>
          </a:p>
        </p:txBody>
      </p:sp>
    </p:spTree>
    <p:extLst>
      <p:ext uri="{BB962C8B-B14F-4D97-AF65-F5344CB8AC3E}">
        <p14:creationId xmlns:p14="http://schemas.microsoft.com/office/powerpoint/2010/main" val="315855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5276850"/>
            <a:ext cx="7634287" cy="742950"/>
          </a:xfrm>
          <a:prstGeom prst="rect">
            <a:avLst/>
          </a:prstGeom>
          <a:solidFill>
            <a:srgbClr val="00FF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7" name="Rectangle 3"/>
          <p:cNvSpPr>
            <a:spLocks noChangeArrowheads="1"/>
          </p:cNvSpPr>
          <p:nvPr/>
        </p:nvSpPr>
        <p:spPr bwMode="auto">
          <a:xfrm>
            <a:off x="1763713" y="4533900"/>
            <a:ext cx="6481762" cy="742950"/>
          </a:xfrm>
          <a:prstGeom prst="rect">
            <a:avLst/>
          </a:prstGeom>
          <a:solidFill>
            <a:srgbClr val="008080">
              <a:alpha val="5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8" name="Rectangle 4"/>
          <p:cNvSpPr>
            <a:spLocks noChangeArrowheads="1"/>
          </p:cNvSpPr>
          <p:nvPr/>
        </p:nvSpPr>
        <p:spPr bwMode="auto">
          <a:xfrm>
            <a:off x="2987675" y="3789363"/>
            <a:ext cx="5257800" cy="742950"/>
          </a:xfrm>
          <a:prstGeom prst="rect">
            <a:avLst/>
          </a:prstGeom>
          <a:solidFill>
            <a:srgbClr val="0000FF">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9" name="Rectangle 5"/>
          <p:cNvSpPr>
            <a:spLocks noChangeArrowheads="1"/>
          </p:cNvSpPr>
          <p:nvPr/>
        </p:nvSpPr>
        <p:spPr bwMode="auto">
          <a:xfrm>
            <a:off x="4859338" y="2276475"/>
            <a:ext cx="3384550" cy="1512888"/>
          </a:xfrm>
          <a:prstGeom prst="rect">
            <a:avLst/>
          </a:prstGeom>
          <a:solidFill>
            <a:srgbClr val="3366FF">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0" name="Rectangle 6"/>
          <p:cNvSpPr>
            <a:spLocks noChangeArrowheads="1"/>
          </p:cNvSpPr>
          <p:nvPr/>
        </p:nvSpPr>
        <p:spPr bwMode="auto">
          <a:xfrm>
            <a:off x="6948488" y="1557338"/>
            <a:ext cx="1296987" cy="719137"/>
          </a:xfrm>
          <a:prstGeom prst="rect">
            <a:avLst/>
          </a:prstGeom>
          <a:solidFill>
            <a:srgbClr val="0000FF">
              <a:alpha val="6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1" name="Rectangle 7"/>
          <p:cNvSpPr>
            <a:spLocks noChangeArrowheads="1"/>
          </p:cNvSpPr>
          <p:nvPr/>
        </p:nvSpPr>
        <p:spPr bwMode="auto">
          <a:xfrm>
            <a:off x="8243888" y="1268413"/>
            <a:ext cx="1008062" cy="47466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2" name="Rectangle 8"/>
          <p:cNvSpPr>
            <a:spLocks noChangeArrowheads="1"/>
          </p:cNvSpPr>
          <p:nvPr/>
        </p:nvSpPr>
        <p:spPr bwMode="auto">
          <a:xfrm>
            <a:off x="4356100" y="3044825"/>
            <a:ext cx="2663825" cy="7445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3" name="Text Box 9"/>
          <p:cNvSpPr txBox="1">
            <a:spLocks noChangeArrowheads="1"/>
          </p:cNvSpPr>
          <p:nvPr/>
        </p:nvSpPr>
        <p:spPr bwMode="auto">
          <a:xfrm>
            <a:off x="684213" y="5373688"/>
            <a:ext cx="741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400" dirty="0" smtClean="0">
                <a:solidFill>
                  <a:srgbClr val="000000"/>
                </a:solidFill>
              </a:rPr>
              <a:t>Fatherhood, Sonship, Royal Identity</a:t>
            </a:r>
            <a:r>
              <a:rPr lang="en-GB" sz="1200" dirty="0" smtClean="0">
                <a:solidFill>
                  <a:srgbClr val="000000"/>
                </a:solidFill>
              </a:rPr>
              <a:t>         </a:t>
            </a:r>
            <a:r>
              <a:rPr lang="en-GB" sz="1600" dirty="0" smtClean="0">
                <a:solidFill>
                  <a:srgbClr val="000000"/>
                </a:solidFill>
              </a:rPr>
              <a:t>A CALL TO INTIMACY</a:t>
            </a:r>
            <a:r>
              <a:rPr lang="en-GB" sz="1200" dirty="0" smtClean="0">
                <a:solidFill>
                  <a:srgbClr val="000000"/>
                </a:solidFill>
              </a:rPr>
              <a:t>             </a:t>
            </a:r>
            <a:r>
              <a:rPr lang="en-GB" sz="1400" dirty="0" smtClean="0">
                <a:solidFill>
                  <a:srgbClr val="000000"/>
                </a:solidFill>
              </a:rPr>
              <a:t>Habitation of God</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                          Song Solomon 8:6</a:t>
            </a:r>
          </a:p>
        </p:txBody>
      </p:sp>
      <p:sp>
        <p:nvSpPr>
          <p:cNvPr id="21514" name="Text Box 10"/>
          <p:cNvSpPr txBox="1">
            <a:spLocks noChangeArrowheads="1"/>
          </p:cNvSpPr>
          <p:nvPr/>
        </p:nvSpPr>
        <p:spPr bwMode="auto">
          <a:xfrm>
            <a:off x="1908175" y="4724400"/>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Matt 13	GATHERING &amp; REMOVING STUMBLING BLOCKS</a:t>
            </a:r>
            <a:br>
              <a:rPr lang="en-GB" sz="1600" dirty="0" smtClean="0">
                <a:solidFill>
                  <a:srgbClr val="000000"/>
                </a:solidFill>
              </a:rPr>
            </a:br>
            <a:r>
              <a:rPr lang="en-GB" sz="1600" dirty="0" smtClean="0">
                <a:solidFill>
                  <a:srgbClr val="000000"/>
                </a:solidFill>
              </a:rPr>
              <a:t>Releasing Joshua Generation</a:t>
            </a:r>
            <a:r>
              <a:rPr lang="en-GB" sz="1200" dirty="0" smtClean="0">
                <a:solidFill>
                  <a:srgbClr val="000000"/>
                </a:solidFill>
              </a:rPr>
              <a:t> 	</a:t>
            </a:r>
          </a:p>
        </p:txBody>
      </p:sp>
      <p:sp>
        <p:nvSpPr>
          <p:cNvPr id="21515" name="Text Box 11"/>
          <p:cNvSpPr txBox="1">
            <a:spLocks noChangeArrowheads="1"/>
          </p:cNvSpPr>
          <p:nvPr/>
        </p:nvSpPr>
        <p:spPr bwMode="auto">
          <a:xfrm>
            <a:off x="3059113" y="3933825"/>
            <a:ext cx="511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1 Peter 4:17   JUDGMENT OF GOD’S HOUSEHOLD</a:t>
            </a:r>
            <a:r>
              <a:rPr lang="en-GB" sz="1200" dirty="0" smtClean="0">
                <a:solidFill>
                  <a:srgbClr val="000000"/>
                </a:solidFill>
              </a:rPr>
              <a:t> 	</a:t>
            </a:r>
          </a:p>
        </p:txBody>
      </p:sp>
      <p:sp>
        <p:nvSpPr>
          <p:cNvPr id="21516" name="Text Box 12"/>
          <p:cNvSpPr txBox="1">
            <a:spLocks noChangeArrowheads="1"/>
          </p:cNvSpPr>
          <p:nvPr/>
        </p:nvSpPr>
        <p:spPr bwMode="auto">
          <a:xfrm>
            <a:off x="4427538" y="312896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sz="1600" dirty="0" smtClean="0">
                <a:solidFill>
                  <a:srgbClr val="000000"/>
                </a:solidFill>
              </a:rPr>
              <a:t>Gen 41     HARVEST OF                 	 LABOURERS</a:t>
            </a:r>
            <a:endParaRPr lang="en-GB" sz="1200" dirty="0" smtClean="0">
              <a:solidFill>
                <a:srgbClr val="000000"/>
              </a:solidFill>
            </a:endParaRPr>
          </a:p>
        </p:txBody>
      </p:sp>
      <p:sp>
        <p:nvSpPr>
          <p:cNvPr id="21517" name="Text Box 13"/>
          <p:cNvSpPr txBox="1">
            <a:spLocks noChangeArrowheads="1"/>
          </p:cNvSpPr>
          <p:nvPr/>
        </p:nvSpPr>
        <p:spPr bwMode="auto">
          <a:xfrm>
            <a:off x="4787900" y="2420938"/>
            <a:ext cx="3384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err="1" smtClean="0">
                <a:solidFill>
                  <a:srgbClr val="000000"/>
                </a:solidFill>
              </a:rPr>
              <a:t>Heb</a:t>
            </a:r>
            <a:r>
              <a:rPr lang="en-GB" sz="1600" smtClean="0">
                <a:solidFill>
                  <a:srgbClr val="000000"/>
                </a:solidFill>
              </a:rPr>
              <a:t> 12:27    SHAKING OF WORLD SYSTEMS</a:t>
            </a:r>
            <a:r>
              <a:rPr lang="en-GB" sz="1200" smtClean="0">
                <a:solidFill>
                  <a:srgbClr val="000000"/>
                </a:solidFill>
              </a:rPr>
              <a:t>	</a:t>
            </a:r>
          </a:p>
        </p:txBody>
      </p:sp>
      <p:sp>
        <p:nvSpPr>
          <p:cNvPr id="21518" name="Text Box 14"/>
          <p:cNvSpPr txBox="1">
            <a:spLocks noChangeArrowheads="1"/>
          </p:cNvSpPr>
          <p:nvPr/>
        </p:nvSpPr>
        <p:spPr bwMode="auto">
          <a:xfrm>
            <a:off x="7092950" y="1628775"/>
            <a:ext cx="10080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  FINAL </a:t>
            </a:r>
            <a:br>
              <a:rPr lang="en-GB" sz="1600" smtClean="0">
                <a:solidFill>
                  <a:srgbClr val="000000"/>
                </a:solidFill>
              </a:rPr>
            </a:br>
            <a:r>
              <a:rPr lang="en-GB" sz="1600" smtClean="0">
                <a:solidFill>
                  <a:srgbClr val="000000"/>
                </a:solidFill>
              </a:rPr>
              <a:t>HARVEST</a:t>
            </a:r>
            <a:r>
              <a:rPr lang="en-GB" sz="1200" smtClean="0">
                <a:solidFill>
                  <a:srgbClr val="000000"/>
                </a:solidFill>
              </a:rPr>
              <a:t>	</a:t>
            </a:r>
          </a:p>
        </p:txBody>
      </p:sp>
      <p:sp>
        <p:nvSpPr>
          <p:cNvPr id="21519" name="Text Box 15"/>
          <p:cNvSpPr txBox="1">
            <a:spLocks noChangeArrowheads="1"/>
          </p:cNvSpPr>
          <p:nvPr/>
        </p:nvSpPr>
        <p:spPr bwMode="auto">
          <a:xfrm>
            <a:off x="7092950" y="3213100"/>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ISA 2:2</a:t>
            </a:r>
          </a:p>
        </p:txBody>
      </p:sp>
      <p:sp>
        <p:nvSpPr>
          <p:cNvPr id="21520" name="Text Box 16"/>
          <p:cNvSpPr txBox="1">
            <a:spLocks noChangeArrowheads="1"/>
          </p:cNvSpPr>
          <p:nvPr/>
        </p:nvSpPr>
        <p:spPr bwMode="auto">
          <a:xfrm>
            <a:off x="7740650" y="981075"/>
            <a:ext cx="9350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LAST DAY</a:t>
            </a:r>
          </a:p>
        </p:txBody>
      </p:sp>
      <p:sp>
        <p:nvSpPr>
          <p:cNvPr id="21521" name="Text Box 17"/>
          <p:cNvSpPr txBox="1">
            <a:spLocks noChangeArrowheads="1"/>
          </p:cNvSpPr>
          <p:nvPr/>
        </p:nvSpPr>
        <p:spPr bwMode="auto">
          <a:xfrm>
            <a:off x="8532813" y="2349500"/>
            <a:ext cx="431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A</a:t>
            </a:r>
            <a:br>
              <a:rPr lang="en-GB" sz="1600" smtClean="0">
                <a:solidFill>
                  <a:srgbClr val="000000"/>
                </a:solidFill>
              </a:rPr>
            </a:br>
            <a:r>
              <a:rPr lang="en-GB" sz="1600" smtClean="0">
                <a:solidFill>
                  <a:srgbClr val="000000"/>
                </a:solidFill>
              </a:rPr>
              <a:t>G</a:t>
            </a:r>
            <a:br>
              <a:rPr lang="en-GB" sz="1600" smtClean="0">
                <a:solidFill>
                  <a:srgbClr val="000000"/>
                </a:solidFill>
              </a:rPr>
            </a:br>
            <a:r>
              <a:rPr lang="en-GB" sz="1600" smtClean="0">
                <a:solidFill>
                  <a:srgbClr val="000000"/>
                </a:solidFill>
              </a:rPr>
              <a:t>E</a:t>
            </a:r>
          </a:p>
          <a:p>
            <a:pPr algn="ctr" fontAlgn="base">
              <a:spcBef>
                <a:spcPct val="50000"/>
              </a:spcBef>
              <a:spcAft>
                <a:spcPct val="0"/>
              </a:spcAft>
            </a:pPr>
            <a:r>
              <a:rPr lang="en-GB" sz="1600" smtClean="0">
                <a:solidFill>
                  <a:srgbClr val="000000"/>
                </a:solidFill>
              </a:rPr>
              <a:t>T</a:t>
            </a:r>
            <a:br>
              <a:rPr lang="en-GB" sz="1600" smtClean="0">
                <a:solidFill>
                  <a:srgbClr val="000000"/>
                </a:solidFill>
              </a:rPr>
            </a:br>
            <a:r>
              <a:rPr lang="en-GB" sz="1600" smtClean="0">
                <a:solidFill>
                  <a:srgbClr val="000000"/>
                </a:solidFill>
              </a:rPr>
              <a:t>O</a:t>
            </a:r>
          </a:p>
          <a:p>
            <a:pPr algn="ctr" fontAlgn="base">
              <a:spcBef>
                <a:spcPct val="50000"/>
              </a:spcBef>
              <a:spcAft>
                <a:spcPct val="0"/>
              </a:spcAft>
            </a:pPr>
            <a:r>
              <a:rPr lang="en-GB" sz="1600" smtClean="0">
                <a:solidFill>
                  <a:srgbClr val="000000"/>
                </a:solidFill>
              </a:rPr>
              <a:t>C</a:t>
            </a:r>
            <a:br>
              <a:rPr lang="en-GB" sz="1600" smtClean="0">
                <a:solidFill>
                  <a:srgbClr val="000000"/>
                </a:solidFill>
              </a:rPr>
            </a:br>
            <a:r>
              <a:rPr lang="en-GB" sz="1600" smtClean="0">
                <a:solidFill>
                  <a:srgbClr val="000000"/>
                </a:solidFill>
              </a:rPr>
              <a:t>O</a:t>
            </a:r>
            <a:br>
              <a:rPr lang="en-GB" sz="1600" smtClean="0">
                <a:solidFill>
                  <a:srgbClr val="000000"/>
                </a:solidFill>
              </a:rPr>
            </a:br>
            <a:r>
              <a:rPr lang="en-GB" sz="1600" smtClean="0">
                <a:solidFill>
                  <a:srgbClr val="000000"/>
                </a:solidFill>
              </a:rPr>
              <a:t>M</a:t>
            </a:r>
            <a:br>
              <a:rPr lang="en-GB" sz="1600" smtClean="0">
                <a:solidFill>
                  <a:srgbClr val="000000"/>
                </a:solidFill>
              </a:rPr>
            </a:br>
            <a:r>
              <a:rPr lang="en-GB" sz="1600" smtClean="0">
                <a:solidFill>
                  <a:srgbClr val="000000"/>
                </a:solidFill>
              </a:rPr>
              <a:t>E</a:t>
            </a:r>
          </a:p>
        </p:txBody>
      </p:sp>
      <p:sp>
        <p:nvSpPr>
          <p:cNvPr id="21522" name="Text Box 18"/>
          <p:cNvSpPr txBox="1">
            <a:spLocks noChangeArrowheads="1"/>
          </p:cNvSpPr>
          <p:nvPr/>
        </p:nvSpPr>
        <p:spPr bwMode="auto">
          <a:xfrm>
            <a:off x="7524750" y="6092825"/>
            <a:ext cx="14398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DAY OF RESURRECTION</a:t>
            </a:r>
            <a:br>
              <a:rPr lang="en-GB" sz="1200" smtClean="0">
                <a:solidFill>
                  <a:srgbClr val="000000"/>
                </a:solidFill>
              </a:rPr>
            </a:br>
            <a:r>
              <a:rPr lang="en-GB" sz="1200" smtClean="0">
                <a:solidFill>
                  <a:srgbClr val="000000"/>
                </a:solidFill>
              </a:rPr>
              <a:t>&amp; JUDGMENT</a:t>
            </a:r>
          </a:p>
        </p:txBody>
      </p:sp>
      <p:sp>
        <p:nvSpPr>
          <p:cNvPr id="21523" name="Text Box 19"/>
          <p:cNvSpPr txBox="1">
            <a:spLocks noChangeArrowheads="1"/>
          </p:cNvSpPr>
          <p:nvPr/>
        </p:nvSpPr>
        <p:spPr bwMode="auto">
          <a:xfrm>
            <a:off x="1187450" y="56610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WINE</a:t>
            </a:r>
          </a:p>
        </p:txBody>
      </p:sp>
      <p:sp>
        <p:nvSpPr>
          <p:cNvPr id="21524" name="Text Box 20"/>
          <p:cNvSpPr txBox="1">
            <a:spLocks noChangeArrowheads="1"/>
          </p:cNvSpPr>
          <p:nvPr/>
        </p:nvSpPr>
        <p:spPr bwMode="auto">
          <a:xfrm>
            <a:off x="2555875" y="43656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FIRE</a:t>
            </a:r>
          </a:p>
        </p:txBody>
      </p:sp>
      <p:sp>
        <p:nvSpPr>
          <p:cNvPr id="21525" name="Text Box 21"/>
          <p:cNvSpPr txBox="1">
            <a:spLocks noChangeArrowheads="1"/>
          </p:cNvSpPr>
          <p:nvPr/>
        </p:nvSpPr>
        <p:spPr bwMode="auto">
          <a:xfrm>
            <a:off x="4427538" y="27813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WIND</a:t>
            </a:r>
          </a:p>
        </p:txBody>
      </p:sp>
      <p:sp>
        <p:nvSpPr>
          <p:cNvPr id="21526" name="Text Box 22"/>
          <p:cNvSpPr txBox="1">
            <a:spLocks noChangeArrowheads="1"/>
          </p:cNvSpPr>
          <p:nvPr/>
        </p:nvSpPr>
        <p:spPr bwMode="auto">
          <a:xfrm>
            <a:off x="1695484" y="0"/>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600" dirty="0" smtClean="0">
                <a:solidFill>
                  <a:srgbClr val="009900"/>
                </a:solidFill>
                <a:effectLst>
                  <a:outerShdw blurRad="38100" dist="38100" dir="2700000" algn="tl">
                    <a:srgbClr val="C0C0C0"/>
                  </a:outerShdw>
                </a:effectLst>
              </a:rPr>
              <a:t>Prophetic Timetable</a:t>
            </a:r>
          </a:p>
        </p:txBody>
      </p:sp>
      <p:sp>
        <p:nvSpPr>
          <p:cNvPr id="21527" name="Text Box 23"/>
          <p:cNvSpPr txBox="1">
            <a:spLocks noChangeArrowheads="1"/>
          </p:cNvSpPr>
          <p:nvPr/>
        </p:nvSpPr>
        <p:spPr bwMode="auto">
          <a:xfrm>
            <a:off x="107950" y="908050"/>
            <a:ext cx="4176713"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smtClean="0">
                <a:solidFill>
                  <a:srgbClr val="000000"/>
                </a:solidFill>
              </a:rPr>
              <a:t>Acts 2  Wine, Fire, Wind</a:t>
            </a:r>
          </a:p>
          <a:p>
            <a:pPr fontAlgn="base">
              <a:spcBef>
                <a:spcPct val="50000"/>
              </a:spcBef>
              <a:spcAft>
                <a:spcPct val="0"/>
              </a:spcAft>
            </a:pPr>
            <a:r>
              <a:rPr lang="en-GB" smtClean="0">
                <a:solidFill>
                  <a:srgbClr val="000000"/>
                </a:solidFill>
              </a:rPr>
              <a:t>Early Rain – Latter Rain</a:t>
            </a:r>
          </a:p>
          <a:p>
            <a:pPr fontAlgn="base">
              <a:spcBef>
                <a:spcPct val="50000"/>
              </a:spcBef>
              <a:spcAft>
                <a:spcPct val="0"/>
              </a:spcAft>
            </a:pPr>
            <a:r>
              <a:rPr lang="en-GB" smtClean="0">
                <a:solidFill>
                  <a:srgbClr val="000000"/>
                </a:solidFill>
              </a:rPr>
              <a:t>Former Glory – Latter Glory</a:t>
            </a:r>
          </a:p>
          <a:p>
            <a:pPr fontAlgn="base">
              <a:spcBef>
                <a:spcPct val="50000"/>
              </a:spcBef>
              <a:spcAft>
                <a:spcPct val="0"/>
              </a:spcAft>
            </a:pPr>
            <a:r>
              <a:rPr lang="en-GB" smtClean="0">
                <a:solidFill>
                  <a:srgbClr val="000000"/>
                </a:solidFill>
              </a:rPr>
              <a:t>Wine 1993/4  all caused church warfare</a:t>
            </a:r>
          </a:p>
          <a:p>
            <a:pPr fontAlgn="base">
              <a:spcBef>
                <a:spcPct val="50000"/>
              </a:spcBef>
              <a:spcAft>
                <a:spcPct val="0"/>
              </a:spcAft>
            </a:pPr>
            <a:r>
              <a:rPr lang="en-GB" smtClean="0">
                <a:solidFill>
                  <a:srgbClr val="000000"/>
                </a:solidFill>
              </a:rPr>
              <a:t>Fire Pensacola 1995 Flickers</a:t>
            </a:r>
          </a:p>
          <a:p>
            <a:pPr fontAlgn="base">
              <a:spcBef>
                <a:spcPct val="50000"/>
              </a:spcBef>
              <a:spcAft>
                <a:spcPct val="0"/>
              </a:spcAft>
            </a:pPr>
            <a:r>
              <a:rPr lang="en-GB" smtClean="0">
                <a:solidFill>
                  <a:srgbClr val="000000"/>
                </a:solidFill>
              </a:rPr>
              <a:t>Wind Lakeland 2008 Breeze</a:t>
            </a:r>
          </a:p>
        </p:txBody>
      </p:sp>
    </p:spTree>
    <p:extLst>
      <p:ext uri="{BB962C8B-B14F-4D97-AF65-F5344CB8AC3E}">
        <p14:creationId xmlns:p14="http://schemas.microsoft.com/office/powerpoint/2010/main" val="12172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524"/>
                                        </p:tgtEl>
                                      </p:cBhvr>
                                      <p:by x="650000" y="6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50825" y="1341438"/>
            <a:ext cx="7634288" cy="3959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FFFFFF"/>
              </a:solidFill>
            </a:endParaRPr>
          </a:p>
        </p:txBody>
      </p:sp>
      <p:sp>
        <p:nvSpPr>
          <p:cNvPr id="64515" name="Rectangle 3"/>
          <p:cNvSpPr>
            <a:spLocks noChangeArrowheads="1"/>
          </p:cNvSpPr>
          <p:nvPr/>
        </p:nvSpPr>
        <p:spPr bwMode="auto">
          <a:xfrm>
            <a:off x="1403350" y="1341438"/>
            <a:ext cx="6481763" cy="3959225"/>
          </a:xfrm>
          <a:prstGeom prst="rect">
            <a:avLst/>
          </a:prstGeom>
          <a:solidFill>
            <a:srgbClr val="008080">
              <a:alpha val="30000"/>
            </a:srgb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FFFFFF"/>
              </a:solidFill>
            </a:endParaRPr>
          </a:p>
        </p:txBody>
      </p:sp>
      <p:sp>
        <p:nvSpPr>
          <p:cNvPr id="64516" name="Rectangle 4"/>
          <p:cNvSpPr>
            <a:spLocks noChangeArrowheads="1"/>
          </p:cNvSpPr>
          <p:nvPr/>
        </p:nvSpPr>
        <p:spPr bwMode="auto">
          <a:xfrm>
            <a:off x="2627313" y="1341438"/>
            <a:ext cx="5257800" cy="3959225"/>
          </a:xfrm>
          <a:prstGeom prst="rect">
            <a:avLst/>
          </a:prstGeom>
          <a:solidFill>
            <a:srgbClr val="33CCCC">
              <a:alpha val="30000"/>
            </a:srgb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FFFFFF"/>
              </a:solidFill>
            </a:endParaRPr>
          </a:p>
        </p:txBody>
      </p:sp>
      <p:sp>
        <p:nvSpPr>
          <p:cNvPr id="64517" name="Rectangle 5"/>
          <p:cNvSpPr>
            <a:spLocks noChangeArrowheads="1"/>
          </p:cNvSpPr>
          <p:nvPr/>
        </p:nvSpPr>
        <p:spPr bwMode="auto">
          <a:xfrm>
            <a:off x="3995738" y="1341438"/>
            <a:ext cx="3889375" cy="3959225"/>
          </a:xfrm>
          <a:prstGeom prst="rect">
            <a:avLst/>
          </a:prstGeom>
          <a:solidFill>
            <a:srgbClr val="00FFFF">
              <a:alpha val="30000"/>
            </a:srgb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FFFFFF"/>
              </a:solidFill>
            </a:endParaRPr>
          </a:p>
        </p:txBody>
      </p:sp>
      <p:sp>
        <p:nvSpPr>
          <p:cNvPr id="64518" name="Rectangle 6"/>
          <p:cNvSpPr>
            <a:spLocks noChangeArrowheads="1"/>
          </p:cNvSpPr>
          <p:nvPr/>
        </p:nvSpPr>
        <p:spPr bwMode="auto">
          <a:xfrm>
            <a:off x="5292725" y="1341438"/>
            <a:ext cx="2592388" cy="3959225"/>
          </a:xfrm>
          <a:prstGeom prst="rect">
            <a:avLst/>
          </a:prstGeom>
          <a:solidFill>
            <a:srgbClr val="3366FF">
              <a:alpha val="30000"/>
            </a:srgb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FFFFFF"/>
              </a:solidFill>
            </a:endParaRPr>
          </a:p>
        </p:txBody>
      </p:sp>
      <p:sp>
        <p:nvSpPr>
          <p:cNvPr id="64519" name="Rectangle 7"/>
          <p:cNvSpPr>
            <a:spLocks noChangeArrowheads="1"/>
          </p:cNvSpPr>
          <p:nvPr/>
        </p:nvSpPr>
        <p:spPr bwMode="auto">
          <a:xfrm>
            <a:off x="6588125" y="1341438"/>
            <a:ext cx="1296988" cy="3959225"/>
          </a:xfrm>
          <a:prstGeom prst="rect">
            <a:avLst/>
          </a:prstGeom>
          <a:solidFill>
            <a:srgbClr val="0000FF">
              <a:alpha val="30000"/>
            </a:srgb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FFFFFF"/>
              </a:solidFill>
            </a:endParaRPr>
          </a:p>
        </p:txBody>
      </p:sp>
      <p:sp>
        <p:nvSpPr>
          <p:cNvPr id="64520" name="Rectangle 8"/>
          <p:cNvSpPr>
            <a:spLocks noChangeArrowheads="1"/>
          </p:cNvSpPr>
          <p:nvPr/>
        </p:nvSpPr>
        <p:spPr bwMode="auto">
          <a:xfrm>
            <a:off x="7885113" y="1341438"/>
            <a:ext cx="1366837" cy="39592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mtClean="0">
              <a:solidFill>
                <a:srgbClr val="FFFFFF"/>
              </a:solidFill>
            </a:endParaRPr>
          </a:p>
        </p:txBody>
      </p:sp>
      <p:sp>
        <p:nvSpPr>
          <p:cNvPr id="64521" name="Text Box 9"/>
          <p:cNvSpPr txBox="1">
            <a:spLocks noChangeArrowheads="1"/>
          </p:cNvSpPr>
          <p:nvPr/>
        </p:nvSpPr>
        <p:spPr bwMode="auto">
          <a:xfrm>
            <a:off x="323850" y="2276475"/>
            <a:ext cx="1008063"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10000"/>
              </a:spcBef>
              <a:spcAft>
                <a:spcPct val="0"/>
              </a:spcAft>
            </a:pPr>
            <a:r>
              <a:rPr lang="en-GB" altLang="en-US" smtClean="0">
                <a:solidFill>
                  <a:srgbClr val="FFFFFF"/>
                </a:solidFill>
                <a:latin typeface="Arial" charset="0"/>
              </a:rPr>
              <a:t>The Call</a:t>
            </a:r>
          </a:p>
          <a:p>
            <a:pPr algn="ctr" fontAlgn="base">
              <a:spcBef>
                <a:spcPct val="10000"/>
              </a:spcBef>
              <a:spcAft>
                <a:spcPct val="0"/>
              </a:spcAft>
            </a:pPr>
            <a:r>
              <a:rPr lang="en-GB" altLang="en-US" smtClean="0">
                <a:solidFill>
                  <a:srgbClr val="FFFFFF"/>
                </a:solidFill>
                <a:latin typeface="Arial" charset="0"/>
              </a:rPr>
              <a:t>to</a:t>
            </a:r>
          </a:p>
          <a:p>
            <a:pPr algn="ctr" fontAlgn="base">
              <a:spcBef>
                <a:spcPct val="10000"/>
              </a:spcBef>
              <a:spcAft>
                <a:spcPct val="0"/>
              </a:spcAft>
            </a:pPr>
            <a:r>
              <a:rPr lang="en-GB" altLang="en-US" smtClean="0">
                <a:solidFill>
                  <a:srgbClr val="FFFFFF"/>
                </a:solidFill>
                <a:latin typeface="Arial" charset="0"/>
              </a:rPr>
              <a:t>Intimacy</a:t>
            </a:r>
          </a:p>
          <a:p>
            <a:pPr algn="ctr" fontAlgn="base">
              <a:spcBef>
                <a:spcPct val="10000"/>
              </a:spcBef>
              <a:spcAft>
                <a:spcPct val="0"/>
              </a:spcAft>
            </a:pPr>
            <a:r>
              <a:rPr lang="en-GB" altLang="en-US" smtClean="0">
                <a:solidFill>
                  <a:srgbClr val="FFFFFF"/>
                </a:solidFill>
                <a:latin typeface="Arial" charset="0"/>
              </a:rPr>
              <a:t>&amp; Love</a:t>
            </a:r>
          </a:p>
          <a:p>
            <a:pPr algn="ctr" fontAlgn="base">
              <a:spcBef>
                <a:spcPct val="50000"/>
              </a:spcBef>
              <a:spcAft>
                <a:spcPct val="0"/>
              </a:spcAft>
            </a:pPr>
            <a:endParaRPr lang="en-GB" altLang="en-US" sz="1400" smtClean="0">
              <a:solidFill>
                <a:srgbClr val="FFFFFF"/>
              </a:solidFill>
              <a:latin typeface="Arial" charset="0"/>
            </a:endParaRPr>
          </a:p>
          <a:p>
            <a:pPr algn="ctr" fontAlgn="base">
              <a:spcBef>
                <a:spcPct val="50000"/>
              </a:spcBef>
              <a:spcAft>
                <a:spcPct val="0"/>
              </a:spcAft>
            </a:pPr>
            <a:endParaRPr lang="en-GB" altLang="en-US" sz="1600" smtClean="0">
              <a:solidFill>
                <a:srgbClr val="000099"/>
              </a:solidFill>
              <a:latin typeface="Arial" charset="0"/>
            </a:endParaRPr>
          </a:p>
          <a:p>
            <a:pPr algn="ctr" fontAlgn="base">
              <a:spcBef>
                <a:spcPct val="50000"/>
              </a:spcBef>
              <a:spcAft>
                <a:spcPct val="0"/>
              </a:spcAft>
            </a:pPr>
            <a:r>
              <a:rPr lang="en-GB" altLang="en-US" sz="1600" smtClean="0">
                <a:solidFill>
                  <a:srgbClr val="000099"/>
                </a:solidFill>
                <a:latin typeface="Arial" charset="0"/>
              </a:rPr>
              <a:t/>
            </a:r>
            <a:br>
              <a:rPr lang="en-GB" altLang="en-US" sz="1600" smtClean="0">
                <a:solidFill>
                  <a:srgbClr val="000099"/>
                </a:solidFill>
                <a:latin typeface="Arial" charset="0"/>
              </a:rPr>
            </a:br>
            <a:r>
              <a:rPr lang="en-GB" altLang="en-US" sz="1600" smtClean="0">
                <a:solidFill>
                  <a:srgbClr val="000099"/>
                </a:solidFill>
                <a:latin typeface="Arial" charset="0"/>
              </a:rPr>
              <a:t>Song of Solomon</a:t>
            </a:r>
            <a:br>
              <a:rPr lang="en-GB" altLang="en-US" sz="1600" smtClean="0">
                <a:solidFill>
                  <a:srgbClr val="000099"/>
                </a:solidFill>
                <a:latin typeface="Arial" charset="0"/>
              </a:rPr>
            </a:br>
            <a:r>
              <a:rPr lang="en-GB" altLang="en-US" sz="1600" smtClean="0">
                <a:solidFill>
                  <a:srgbClr val="000099"/>
                </a:solidFill>
                <a:latin typeface="Arial" charset="0"/>
              </a:rPr>
              <a:t>8:6-7</a:t>
            </a:r>
          </a:p>
        </p:txBody>
      </p:sp>
      <p:sp>
        <p:nvSpPr>
          <p:cNvPr id="64522" name="Text Box 10"/>
          <p:cNvSpPr txBox="1">
            <a:spLocks noChangeArrowheads="1"/>
          </p:cNvSpPr>
          <p:nvPr/>
        </p:nvSpPr>
        <p:spPr bwMode="auto">
          <a:xfrm>
            <a:off x="1476375" y="2276475"/>
            <a:ext cx="1074738" cy="286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10000"/>
              </a:spcBef>
              <a:spcAft>
                <a:spcPct val="0"/>
              </a:spcAft>
            </a:pPr>
            <a:r>
              <a:rPr lang="en-GB" altLang="en-US" smtClean="0">
                <a:solidFill>
                  <a:srgbClr val="FFFFFF"/>
                </a:solidFill>
                <a:latin typeface="Arial" charset="0"/>
              </a:rPr>
              <a:t>Gathering</a:t>
            </a:r>
          </a:p>
          <a:p>
            <a:pPr algn="ctr" fontAlgn="base">
              <a:spcBef>
                <a:spcPct val="10000"/>
              </a:spcBef>
              <a:spcAft>
                <a:spcPct val="0"/>
              </a:spcAft>
            </a:pPr>
            <a:r>
              <a:rPr lang="en-GB" altLang="en-US" smtClean="0">
                <a:solidFill>
                  <a:srgbClr val="FFFFFF"/>
                </a:solidFill>
                <a:latin typeface="Arial" charset="0"/>
              </a:rPr>
              <a:t>of</a:t>
            </a:r>
          </a:p>
          <a:p>
            <a:pPr algn="ctr" fontAlgn="base">
              <a:spcBef>
                <a:spcPct val="10000"/>
              </a:spcBef>
              <a:spcAft>
                <a:spcPct val="0"/>
              </a:spcAft>
            </a:pPr>
            <a:r>
              <a:rPr lang="en-GB" altLang="en-US" smtClean="0">
                <a:solidFill>
                  <a:srgbClr val="FFFFFF"/>
                </a:solidFill>
                <a:latin typeface="Arial" charset="0"/>
              </a:rPr>
              <a:t>Stumbling</a:t>
            </a:r>
          </a:p>
          <a:p>
            <a:pPr algn="ctr" fontAlgn="base">
              <a:spcBef>
                <a:spcPct val="10000"/>
              </a:spcBef>
              <a:spcAft>
                <a:spcPct val="0"/>
              </a:spcAft>
            </a:pPr>
            <a:r>
              <a:rPr lang="en-GB" altLang="en-US" smtClean="0">
                <a:solidFill>
                  <a:srgbClr val="FFFFFF"/>
                </a:solidFill>
                <a:latin typeface="Arial" charset="0"/>
              </a:rPr>
              <a:t>Blocks</a:t>
            </a:r>
          </a:p>
          <a:p>
            <a:pPr algn="ctr" fontAlgn="base">
              <a:spcBef>
                <a:spcPct val="10000"/>
              </a:spcBef>
              <a:spcAft>
                <a:spcPct val="0"/>
              </a:spcAft>
            </a:pPr>
            <a:r>
              <a:rPr lang="en-GB" altLang="en-US" smtClean="0">
                <a:solidFill>
                  <a:srgbClr val="FFFFFF"/>
                </a:solidFill>
                <a:latin typeface="Arial" charset="0"/>
              </a:rPr>
              <a:t>Refiners</a:t>
            </a:r>
          </a:p>
          <a:p>
            <a:pPr algn="ctr" fontAlgn="base">
              <a:spcBef>
                <a:spcPct val="10000"/>
              </a:spcBef>
              <a:spcAft>
                <a:spcPct val="0"/>
              </a:spcAft>
            </a:pPr>
            <a:r>
              <a:rPr lang="en-GB" altLang="en-US" smtClean="0">
                <a:solidFill>
                  <a:srgbClr val="FFFFFF"/>
                </a:solidFill>
                <a:latin typeface="Arial" charset="0"/>
              </a:rPr>
              <a:t>Fire</a:t>
            </a:r>
          </a:p>
          <a:p>
            <a:pPr algn="ctr" fontAlgn="base">
              <a:spcBef>
                <a:spcPct val="10000"/>
              </a:spcBef>
              <a:spcAft>
                <a:spcPct val="0"/>
              </a:spcAft>
            </a:pPr>
            <a:endParaRPr lang="en-GB" altLang="en-US" smtClean="0">
              <a:solidFill>
                <a:srgbClr val="FFFFFF"/>
              </a:solidFill>
              <a:latin typeface="Arial" charset="0"/>
            </a:endParaRPr>
          </a:p>
          <a:p>
            <a:pPr algn="ctr" fontAlgn="base">
              <a:spcBef>
                <a:spcPct val="10000"/>
              </a:spcBef>
              <a:spcAft>
                <a:spcPct val="0"/>
              </a:spcAft>
            </a:pPr>
            <a:r>
              <a:rPr lang="en-GB" altLang="en-US" sz="1600" smtClean="0">
                <a:solidFill>
                  <a:srgbClr val="000099"/>
                </a:solidFill>
                <a:latin typeface="Arial" charset="0"/>
              </a:rPr>
              <a:t/>
            </a:r>
            <a:br>
              <a:rPr lang="en-GB" altLang="en-US" sz="1600" smtClean="0">
                <a:solidFill>
                  <a:srgbClr val="000099"/>
                </a:solidFill>
                <a:latin typeface="Arial" charset="0"/>
              </a:rPr>
            </a:br>
            <a:r>
              <a:rPr lang="en-GB" altLang="en-US" sz="1600" smtClean="0">
                <a:solidFill>
                  <a:srgbClr val="000099"/>
                </a:solidFill>
                <a:latin typeface="Arial" charset="0"/>
              </a:rPr>
              <a:t>Matt 13:41</a:t>
            </a:r>
          </a:p>
          <a:p>
            <a:pPr algn="ctr" fontAlgn="base">
              <a:spcBef>
                <a:spcPct val="10000"/>
              </a:spcBef>
              <a:spcAft>
                <a:spcPct val="0"/>
              </a:spcAft>
            </a:pPr>
            <a:r>
              <a:rPr lang="en-GB" altLang="en-US" sz="1600" smtClean="0">
                <a:solidFill>
                  <a:srgbClr val="000099"/>
                </a:solidFill>
                <a:latin typeface="Arial" charset="0"/>
              </a:rPr>
              <a:t>Isa 6:1-8</a:t>
            </a:r>
          </a:p>
        </p:txBody>
      </p:sp>
      <p:sp>
        <p:nvSpPr>
          <p:cNvPr id="64523" name="Text Box 11"/>
          <p:cNvSpPr txBox="1">
            <a:spLocks noChangeArrowheads="1"/>
          </p:cNvSpPr>
          <p:nvPr/>
        </p:nvSpPr>
        <p:spPr bwMode="auto">
          <a:xfrm>
            <a:off x="2771775" y="2276475"/>
            <a:ext cx="1160463"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10000"/>
              </a:spcBef>
              <a:spcAft>
                <a:spcPct val="0"/>
              </a:spcAft>
            </a:pPr>
            <a:r>
              <a:rPr lang="en-GB" altLang="en-US" smtClean="0">
                <a:solidFill>
                  <a:srgbClr val="FFFFFF"/>
                </a:solidFill>
                <a:latin typeface="Arial" charset="0"/>
              </a:rPr>
              <a:t>Judgment</a:t>
            </a:r>
          </a:p>
          <a:p>
            <a:pPr algn="ctr" fontAlgn="base">
              <a:spcBef>
                <a:spcPct val="10000"/>
              </a:spcBef>
              <a:spcAft>
                <a:spcPct val="0"/>
              </a:spcAft>
            </a:pPr>
            <a:r>
              <a:rPr lang="en-GB" altLang="en-US" smtClean="0">
                <a:solidFill>
                  <a:srgbClr val="FFFFFF"/>
                </a:solidFill>
                <a:latin typeface="Arial" charset="0"/>
              </a:rPr>
              <a:t>of the household of God</a:t>
            </a:r>
          </a:p>
          <a:p>
            <a:pPr algn="ctr" fontAlgn="base">
              <a:spcBef>
                <a:spcPct val="10000"/>
              </a:spcBef>
              <a:spcAft>
                <a:spcPct val="0"/>
              </a:spcAft>
            </a:pPr>
            <a:r>
              <a:rPr lang="en-GB" altLang="en-US" smtClean="0">
                <a:solidFill>
                  <a:srgbClr val="FFFFFF"/>
                </a:solidFill>
                <a:latin typeface="Arial" charset="0"/>
              </a:rPr>
              <a:t>Separation</a:t>
            </a:r>
          </a:p>
          <a:p>
            <a:pPr algn="ctr" fontAlgn="base">
              <a:spcBef>
                <a:spcPct val="10000"/>
              </a:spcBef>
              <a:spcAft>
                <a:spcPct val="0"/>
              </a:spcAft>
            </a:pPr>
            <a:r>
              <a:rPr lang="en-GB" altLang="en-US" smtClean="0">
                <a:solidFill>
                  <a:srgbClr val="FFFFFF"/>
                </a:solidFill>
                <a:latin typeface="Arial" charset="0"/>
              </a:rPr>
              <a:t>of wheat &amp; tares </a:t>
            </a:r>
            <a:br>
              <a:rPr lang="en-GB" altLang="en-US" smtClean="0">
                <a:solidFill>
                  <a:srgbClr val="FFFFFF"/>
                </a:solidFill>
                <a:latin typeface="Arial" charset="0"/>
              </a:rPr>
            </a:br>
            <a:endParaRPr lang="en-GB" altLang="en-US" smtClean="0">
              <a:solidFill>
                <a:srgbClr val="FFFFFF"/>
              </a:solidFill>
              <a:latin typeface="Arial" charset="0"/>
            </a:endParaRPr>
          </a:p>
          <a:p>
            <a:pPr algn="ctr" fontAlgn="base">
              <a:spcBef>
                <a:spcPct val="10000"/>
              </a:spcBef>
              <a:spcAft>
                <a:spcPct val="0"/>
              </a:spcAft>
            </a:pPr>
            <a:r>
              <a:rPr lang="en-GB" altLang="en-US" sz="1600" smtClean="0">
                <a:solidFill>
                  <a:srgbClr val="000099"/>
                </a:solidFill>
                <a:latin typeface="Arial" charset="0"/>
              </a:rPr>
              <a:t>Matt 13:40</a:t>
            </a:r>
          </a:p>
          <a:p>
            <a:pPr algn="ctr" fontAlgn="base">
              <a:spcBef>
                <a:spcPct val="10000"/>
              </a:spcBef>
              <a:spcAft>
                <a:spcPct val="0"/>
              </a:spcAft>
            </a:pPr>
            <a:r>
              <a:rPr lang="en-GB" altLang="en-US" sz="1600" smtClean="0">
                <a:solidFill>
                  <a:srgbClr val="000099"/>
                </a:solidFill>
                <a:latin typeface="Arial" charset="0"/>
              </a:rPr>
              <a:t>1 Peter 4:17</a:t>
            </a:r>
          </a:p>
        </p:txBody>
      </p:sp>
      <p:sp>
        <p:nvSpPr>
          <p:cNvPr id="64524" name="Text Box 12"/>
          <p:cNvSpPr txBox="1">
            <a:spLocks noChangeArrowheads="1"/>
          </p:cNvSpPr>
          <p:nvPr/>
        </p:nvSpPr>
        <p:spPr bwMode="auto">
          <a:xfrm>
            <a:off x="4067175" y="2276475"/>
            <a:ext cx="1193800"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mtClean="0">
                <a:solidFill>
                  <a:srgbClr val="FFFFFF"/>
                </a:solidFill>
                <a:latin typeface="Arial" charset="0"/>
              </a:rPr>
              <a:t>Harvest of Harvesters</a:t>
            </a:r>
          </a:p>
          <a:p>
            <a:pPr algn="ctr" fontAlgn="base">
              <a:spcBef>
                <a:spcPct val="50000"/>
              </a:spcBef>
              <a:spcAft>
                <a:spcPct val="0"/>
              </a:spcAft>
            </a:pPr>
            <a:r>
              <a:rPr lang="en-GB" altLang="en-US" smtClean="0">
                <a:solidFill>
                  <a:srgbClr val="FFFFFF"/>
                </a:solidFill>
                <a:latin typeface="Arial" charset="0"/>
              </a:rPr>
              <a:t>Years of blessing</a:t>
            </a:r>
          </a:p>
          <a:p>
            <a:pPr algn="ctr" fontAlgn="base">
              <a:spcBef>
                <a:spcPct val="50000"/>
              </a:spcBef>
              <a:spcAft>
                <a:spcPct val="0"/>
              </a:spcAft>
            </a:pPr>
            <a:endParaRPr lang="en-GB" altLang="en-US" sz="1600" smtClean="0">
              <a:solidFill>
                <a:srgbClr val="FFFFFF"/>
              </a:solidFill>
              <a:latin typeface="Arial" charset="0"/>
            </a:endParaRPr>
          </a:p>
          <a:p>
            <a:pPr algn="ctr" fontAlgn="base">
              <a:spcBef>
                <a:spcPct val="10000"/>
              </a:spcBef>
              <a:spcAft>
                <a:spcPct val="0"/>
              </a:spcAft>
            </a:pPr>
            <a:endParaRPr lang="en-GB" altLang="en-US" sz="1600" smtClean="0">
              <a:solidFill>
                <a:srgbClr val="FFFFFF"/>
              </a:solidFill>
              <a:latin typeface="Arial" charset="0"/>
            </a:endParaRPr>
          </a:p>
          <a:p>
            <a:pPr algn="ctr" fontAlgn="base">
              <a:spcBef>
                <a:spcPct val="10000"/>
              </a:spcBef>
              <a:spcAft>
                <a:spcPct val="0"/>
              </a:spcAft>
            </a:pPr>
            <a:endParaRPr lang="en-GB" altLang="en-US" sz="1600" smtClean="0">
              <a:solidFill>
                <a:srgbClr val="000099"/>
              </a:solidFill>
              <a:latin typeface="Arial" charset="0"/>
            </a:endParaRPr>
          </a:p>
          <a:p>
            <a:pPr algn="ctr" fontAlgn="base">
              <a:spcBef>
                <a:spcPct val="10000"/>
              </a:spcBef>
              <a:spcAft>
                <a:spcPct val="0"/>
              </a:spcAft>
            </a:pPr>
            <a:r>
              <a:rPr lang="en-GB" altLang="en-US" sz="1600" smtClean="0">
                <a:solidFill>
                  <a:srgbClr val="000099"/>
                </a:solidFill>
                <a:latin typeface="Arial" charset="0"/>
              </a:rPr>
              <a:t>Gen 41:47-49</a:t>
            </a:r>
          </a:p>
        </p:txBody>
      </p:sp>
      <p:sp>
        <p:nvSpPr>
          <p:cNvPr id="64525" name="Text Box 13"/>
          <p:cNvSpPr txBox="1">
            <a:spLocks noChangeArrowheads="1"/>
          </p:cNvSpPr>
          <p:nvPr/>
        </p:nvSpPr>
        <p:spPr bwMode="auto">
          <a:xfrm>
            <a:off x="5435600" y="2276475"/>
            <a:ext cx="1008063"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10000"/>
              </a:spcBef>
              <a:spcAft>
                <a:spcPct val="0"/>
              </a:spcAft>
            </a:pPr>
            <a:r>
              <a:rPr lang="en-GB" altLang="en-US" smtClean="0">
                <a:solidFill>
                  <a:srgbClr val="FFFFFF"/>
                </a:solidFill>
                <a:latin typeface="Arial" charset="0"/>
              </a:rPr>
              <a:t>Storm Judgment on the World systems</a:t>
            </a:r>
          </a:p>
          <a:p>
            <a:pPr algn="ctr" fontAlgn="base">
              <a:spcBef>
                <a:spcPct val="10000"/>
              </a:spcBef>
              <a:spcAft>
                <a:spcPct val="0"/>
              </a:spcAft>
            </a:pPr>
            <a:endParaRPr lang="en-GB" altLang="en-US" sz="1600" smtClean="0">
              <a:solidFill>
                <a:srgbClr val="FFFFFF"/>
              </a:solidFill>
              <a:latin typeface="Arial" charset="0"/>
            </a:endParaRPr>
          </a:p>
          <a:p>
            <a:pPr algn="ctr" fontAlgn="base">
              <a:spcBef>
                <a:spcPct val="10000"/>
              </a:spcBef>
              <a:spcAft>
                <a:spcPct val="0"/>
              </a:spcAft>
            </a:pPr>
            <a:endParaRPr lang="en-GB" altLang="en-US" sz="1600" smtClean="0">
              <a:solidFill>
                <a:srgbClr val="FFFFFF"/>
              </a:solidFill>
              <a:latin typeface="Arial" charset="0"/>
            </a:endParaRPr>
          </a:p>
          <a:p>
            <a:pPr algn="ctr" fontAlgn="base">
              <a:spcBef>
                <a:spcPct val="10000"/>
              </a:spcBef>
              <a:spcAft>
                <a:spcPct val="0"/>
              </a:spcAft>
            </a:pPr>
            <a:r>
              <a:rPr lang="en-GB" altLang="en-US" sz="1600" smtClean="0">
                <a:solidFill>
                  <a:srgbClr val="000099"/>
                </a:solidFill>
                <a:latin typeface="Arial" charset="0"/>
              </a:rPr>
              <a:t>Heb 12:25-29</a:t>
            </a:r>
          </a:p>
        </p:txBody>
      </p:sp>
      <p:sp>
        <p:nvSpPr>
          <p:cNvPr id="64526" name="Text Box 14"/>
          <p:cNvSpPr txBox="1">
            <a:spLocks noChangeArrowheads="1"/>
          </p:cNvSpPr>
          <p:nvPr/>
        </p:nvSpPr>
        <p:spPr bwMode="auto">
          <a:xfrm>
            <a:off x="5508625" y="1341438"/>
            <a:ext cx="2160588"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10000"/>
              </a:spcBef>
              <a:spcAft>
                <a:spcPct val="0"/>
              </a:spcAft>
            </a:pPr>
            <a:r>
              <a:rPr lang="en-GB" altLang="en-US" smtClean="0">
                <a:solidFill>
                  <a:srgbClr val="FFFF00"/>
                </a:solidFill>
                <a:latin typeface="Arial" charset="0"/>
              </a:rPr>
              <a:t>Mountain of the House of the Lord</a:t>
            </a:r>
          </a:p>
          <a:p>
            <a:pPr algn="ctr" fontAlgn="base">
              <a:spcBef>
                <a:spcPct val="10000"/>
              </a:spcBef>
              <a:spcAft>
                <a:spcPct val="0"/>
              </a:spcAft>
            </a:pPr>
            <a:r>
              <a:rPr lang="en-GB" altLang="en-US" smtClean="0">
                <a:solidFill>
                  <a:srgbClr val="FFFF00"/>
                </a:solidFill>
                <a:latin typeface="Arial" charset="0"/>
              </a:rPr>
              <a:t>Raised up Isa 2:2</a:t>
            </a:r>
          </a:p>
        </p:txBody>
      </p:sp>
      <p:sp>
        <p:nvSpPr>
          <p:cNvPr id="64527" name="Text Box 15"/>
          <p:cNvSpPr txBox="1">
            <a:spLocks noChangeArrowheads="1"/>
          </p:cNvSpPr>
          <p:nvPr/>
        </p:nvSpPr>
        <p:spPr bwMode="auto">
          <a:xfrm>
            <a:off x="6584950" y="2276475"/>
            <a:ext cx="1227138"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10000"/>
              </a:spcBef>
              <a:spcAft>
                <a:spcPct val="0"/>
              </a:spcAft>
            </a:pPr>
            <a:r>
              <a:rPr lang="en-GB" altLang="en-US" smtClean="0">
                <a:solidFill>
                  <a:srgbClr val="FFFFFF"/>
                </a:solidFill>
                <a:latin typeface="Arial" charset="0"/>
              </a:rPr>
              <a:t>Final Harvest</a:t>
            </a:r>
          </a:p>
          <a:p>
            <a:pPr algn="ctr" fontAlgn="base">
              <a:spcBef>
                <a:spcPct val="10000"/>
              </a:spcBef>
              <a:spcAft>
                <a:spcPct val="0"/>
              </a:spcAft>
            </a:pPr>
            <a:r>
              <a:rPr lang="en-GB" altLang="en-US" smtClean="0">
                <a:solidFill>
                  <a:srgbClr val="FFFFFF"/>
                </a:solidFill>
                <a:latin typeface="Arial" charset="0"/>
              </a:rPr>
              <a:t>Final Separation</a:t>
            </a:r>
          </a:p>
          <a:p>
            <a:pPr algn="ctr" fontAlgn="base">
              <a:spcBef>
                <a:spcPct val="10000"/>
              </a:spcBef>
              <a:spcAft>
                <a:spcPct val="0"/>
              </a:spcAft>
            </a:pPr>
            <a:r>
              <a:rPr lang="en-GB" altLang="en-US" smtClean="0">
                <a:solidFill>
                  <a:srgbClr val="FFFFFF"/>
                </a:solidFill>
                <a:latin typeface="Arial" charset="0"/>
              </a:rPr>
              <a:t>Wheat &amp; Tares</a:t>
            </a:r>
          </a:p>
          <a:p>
            <a:pPr algn="ctr" fontAlgn="base">
              <a:spcBef>
                <a:spcPct val="10000"/>
              </a:spcBef>
              <a:spcAft>
                <a:spcPct val="0"/>
              </a:spcAft>
            </a:pPr>
            <a:endParaRPr lang="en-GB" altLang="en-US" sz="1600" smtClean="0">
              <a:solidFill>
                <a:srgbClr val="FFFFFF"/>
              </a:solidFill>
              <a:latin typeface="Arial" charset="0"/>
            </a:endParaRPr>
          </a:p>
          <a:p>
            <a:pPr algn="ctr" fontAlgn="base">
              <a:spcBef>
                <a:spcPct val="10000"/>
              </a:spcBef>
              <a:spcAft>
                <a:spcPct val="0"/>
              </a:spcAft>
            </a:pPr>
            <a:r>
              <a:rPr lang="en-GB" altLang="en-US" sz="1600" smtClean="0">
                <a:solidFill>
                  <a:srgbClr val="000099"/>
                </a:solidFill>
                <a:latin typeface="Arial" charset="0"/>
              </a:rPr>
              <a:t>Gen 41:57</a:t>
            </a:r>
          </a:p>
        </p:txBody>
      </p:sp>
      <p:sp>
        <p:nvSpPr>
          <p:cNvPr id="64528" name="Text Box 16"/>
          <p:cNvSpPr txBox="1">
            <a:spLocks noChangeArrowheads="1"/>
          </p:cNvSpPr>
          <p:nvPr/>
        </p:nvSpPr>
        <p:spPr bwMode="auto">
          <a:xfrm>
            <a:off x="5364163" y="4797425"/>
            <a:ext cx="2447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10000"/>
              </a:spcBef>
              <a:spcAft>
                <a:spcPct val="0"/>
              </a:spcAft>
            </a:pPr>
            <a:r>
              <a:rPr lang="en-GB" altLang="en-US" sz="1500" smtClean="0">
                <a:solidFill>
                  <a:srgbClr val="FFFF00"/>
                </a:solidFill>
                <a:latin typeface="Arial" charset="0"/>
              </a:rPr>
              <a:t>Isa 60:1-22, Numbers 14:21</a:t>
            </a:r>
          </a:p>
          <a:p>
            <a:pPr fontAlgn="base">
              <a:spcBef>
                <a:spcPct val="10000"/>
              </a:spcBef>
              <a:spcAft>
                <a:spcPct val="0"/>
              </a:spcAft>
            </a:pPr>
            <a:r>
              <a:rPr lang="en-GB" altLang="en-US" sz="1500" smtClean="0">
                <a:solidFill>
                  <a:srgbClr val="FFFF00"/>
                </a:solidFill>
                <a:latin typeface="Arial" charset="0"/>
              </a:rPr>
              <a:t>Acts 3:21 Restoration of all</a:t>
            </a:r>
          </a:p>
        </p:txBody>
      </p:sp>
      <p:sp>
        <p:nvSpPr>
          <p:cNvPr id="64529" name="Text Box 17"/>
          <p:cNvSpPr txBox="1">
            <a:spLocks noChangeArrowheads="1"/>
          </p:cNvSpPr>
          <p:nvPr/>
        </p:nvSpPr>
        <p:spPr bwMode="auto">
          <a:xfrm>
            <a:off x="7940675" y="2276475"/>
            <a:ext cx="1008063"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10000"/>
              </a:spcBef>
              <a:spcAft>
                <a:spcPct val="0"/>
              </a:spcAft>
            </a:pPr>
            <a:r>
              <a:rPr lang="en-GB" altLang="en-US" smtClean="0">
                <a:solidFill>
                  <a:srgbClr val="FFFFFF"/>
                </a:solidFill>
                <a:latin typeface="Arial" charset="0"/>
              </a:rPr>
              <a:t>Age to come</a:t>
            </a:r>
          </a:p>
          <a:p>
            <a:pPr algn="ctr" fontAlgn="base">
              <a:spcBef>
                <a:spcPct val="10000"/>
              </a:spcBef>
              <a:spcAft>
                <a:spcPct val="0"/>
              </a:spcAft>
            </a:pPr>
            <a:r>
              <a:rPr lang="en-GB" altLang="en-US" smtClean="0">
                <a:solidFill>
                  <a:srgbClr val="FFFFFF"/>
                </a:solidFill>
                <a:latin typeface="Arial" charset="0"/>
              </a:rPr>
              <a:t>New Heavens &amp; New Earth Eternity</a:t>
            </a:r>
          </a:p>
          <a:p>
            <a:pPr algn="ctr" fontAlgn="base">
              <a:spcBef>
                <a:spcPct val="10000"/>
              </a:spcBef>
              <a:spcAft>
                <a:spcPct val="0"/>
              </a:spcAft>
            </a:pPr>
            <a:r>
              <a:rPr lang="en-GB" altLang="en-US" sz="1600" smtClean="0">
                <a:solidFill>
                  <a:srgbClr val="000099"/>
                </a:solidFill>
                <a:latin typeface="Arial" charset="0"/>
              </a:rPr>
              <a:t>2 Peter 3:10-13 </a:t>
            </a:r>
            <a:br>
              <a:rPr lang="en-GB" altLang="en-US" sz="1600" smtClean="0">
                <a:solidFill>
                  <a:srgbClr val="000099"/>
                </a:solidFill>
                <a:latin typeface="Arial" charset="0"/>
              </a:rPr>
            </a:br>
            <a:r>
              <a:rPr lang="en-GB" altLang="en-US" sz="1600" smtClean="0">
                <a:solidFill>
                  <a:srgbClr val="000099"/>
                </a:solidFill>
                <a:latin typeface="Arial" charset="0"/>
              </a:rPr>
              <a:t>1 Cor 15:23-28</a:t>
            </a:r>
          </a:p>
          <a:p>
            <a:pPr algn="ctr" fontAlgn="base">
              <a:spcBef>
                <a:spcPct val="10000"/>
              </a:spcBef>
              <a:spcAft>
                <a:spcPct val="0"/>
              </a:spcAft>
            </a:pPr>
            <a:endParaRPr lang="en-GB" altLang="en-US" sz="1600" smtClean="0">
              <a:solidFill>
                <a:srgbClr val="000099"/>
              </a:solidFill>
              <a:latin typeface="Arial" charset="0"/>
            </a:endParaRPr>
          </a:p>
        </p:txBody>
      </p:sp>
      <p:sp>
        <p:nvSpPr>
          <p:cNvPr id="64530" name="Text Box 18"/>
          <p:cNvSpPr txBox="1">
            <a:spLocks noChangeArrowheads="1"/>
          </p:cNvSpPr>
          <p:nvPr/>
        </p:nvSpPr>
        <p:spPr bwMode="auto">
          <a:xfrm>
            <a:off x="6756400" y="115888"/>
            <a:ext cx="2332038"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20000"/>
              </a:spcBef>
              <a:spcAft>
                <a:spcPct val="0"/>
              </a:spcAft>
            </a:pPr>
            <a:r>
              <a:rPr lang="en-GB" altLang="en-US" smtClean="0">
                <a:solidFill>
                  <a:srgbClr val="FF0000"/>
                </a:solidFill>
                <a:latin typeface="Arial" charset="0"/>
              </a:rPr>
              <a:t>LAST DAY</a:t>
            </a:r>
          </a:p>
          <a:p>
            <a:pPr algn="ctr" fontAlgn="base">
              <a:spcBef>
                <a:spcPct val="20000"/>
              </a:spcBef>
              <a:spcAft>
                <a:spcPct val="0"/>
              </a:spcAft>
            </a:pPr>
            <a:r>
              <a:rPr lang="en-GB" altLang="en-US" smtClean="0">
                <a:solidFill>
                  <a:srgbClr val="FF0000"/>
                </a:solidFill>
                <a:latin typeface="Arial" charset="0"/>
              </a:rPr>
              <a:t>Day of Resurrection &amp; Judgment </a:t>
            </a:r>
          </a:p>
          <a:p>
            <a:pPr algn="ctr" fontAlgn="base">
              <a:spcBef>
                <a:spcPct val="20000"/>
              </a:spcBef>
              <a:spcAft>
                <a:spcPct val="0"/>
              </a:spcAft>
            </a:pPr>
            <a:r>
              <a:rPr lang="en-GB" altLang="en-US" sz="1400" smtClean="0">
                <a:solidFill>
                  <a:srgbClr val="FFFFFF"/>
                </a:solidFill>
                <a:latin typeface="Arial" charset="0"/>
              </a:rPr>
              <a:t>John 6:40      John:12:48</a:t>
            </a:r>
            <a:r>
              <a:rPr lang="en-GB" altLang="en-US" smtClean="0">
                <a:solidFill>
                  <a:srgbClr val="FFFFFF"/>
                </a:solidFill>
                <a:latin typeface="Arial" charset="0"/>
              </a:rPr>
              <a:t> </a:t>
            </a:r>
          </a:p>
        </p:txBody>
      </p:sp>
      <p:sp>
        <p:nvSpPr>
          <p:cNvPr id="64531" name="Text Box 19"/>
          <p:cNvSpPr txBox="1">
            <a:spLocks noChangeArrowheads="1"/>
          </p:cNvSpPr>
          <p:nvPr/>
        </p:nvSpPr>
        <p:spPr bwMode="auto">
          <a:xfrm>
            <a:off x="6588125" y="5656263"/>
            <a:ext cx="2578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20000"/>
              </a:spcBef>
              <a:spcAft>
                <a:spcPct val="0"/>
              </a:spcAft>
            </a:pPr>
            <a:r>
              <a:rPr lang="en-GB" altLang="en-US" b="1" smtClean="0">
                <a:solidFill>
                  <a:srgbClr val="9900CC"/>
                </a:solidFill>
                <a:latin typeface="Arial" charset="0"/>
              </a:rPr>
              <a:t>JESUS RETURNS</a:t>
            </a:r>
          </a:p>
          <a:p>
            <a:pPr algn="ctr" fontAlgn="base">
              <a:spcBef>
                <a:spcPct val="10000"/>
              </a:spcBef>
              <a:spcAft>
                <a:spcPct val="0"/>
              </a:spcAft>
            </a:pPr>
            <a:r>
              <a:rPr lang="en-GB" altLang="en-US" sz="1400" smtClean="0">
                <a:solidFill>
                  <a:srgbClr val="FFFFFF"/>
                </a:solidFill>
                <a:latin typeface="Arial" charset="0"/>
              </a:rPr>
              <a:t>1 Cor 15:51-54, 1 Thes 4:14-17</a:t>
            </a:r>
          </a:p>
        </p:txBody>
      </p:sp>
      <p:sp>
        <p:nvSpPr>
          <p:cNvPr id="64532" name="Line 20"/>
          <p:cNvSpPr>
            <a:spLocks noChangeShapeType="1"/>
          </p:cNvSpPr>
          <p:nvPr/>
        </p:nvSpPr>
        <p:spPr bwMode="auto">
          <a:xfrm>
            <a:off x="7885113" y="981075"/>
            <a:ext cx="0" cy="360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64533" name="Line 21"/>
          <p:cNvSpPr>
            <a:spLocks noChangeShapeType="1"/>
          </p:cNvSpPr>
          <p:nvPr/>
        </p:nvSpPr>
        <p:spPr bwMode="auto">
          <a:xfrm>
            <a:off x="7885113" y="5300663"/>
            <a:ext cx="0"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64534" name="Line 22"/>
          <p:cNvSpPr>
            <a:spLocks noChangeShapeType="1"/>
          </p:cNvSpPr>
          <p:nvPr/>
        </p:nvSpPr>
        <p:spPr bwMode="auto">
          <a:xfrm>
            <a:off x="9253538" y="1357313"/>
            <a:ext cx="0" cy="395922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64535" name="Line 23"/>
          <p:cNvSpPr>
            <a:spLocks noChangeShapeType="1"/>
          </p:cNvSpPr>
          <p:nvPr/>
        </p:nvSpPr>
        <p:spPr bwMode="auto">
          <a:xfrm>
            <a:off x="1042988" y="5734050"/>
            <a:ext cx="5616575"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64536" name="Line 24"/>
          <p:cNvSpPr>
            <a:spLocks noChangeShapeType="1"/>
          </p:cNvSpPr>
          <p:nvPr/>
        </p:nvSpPr>
        <p:spPr bwMode="auto">
          <a:xfrm>
            <a:off x="1042988" y="476250"/>
            <a:ext cx="5616575"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64537" name="Line 25"/>
          <p:cNvSpPr>
            <a:spLocks noChangeShapeType="1"/>
          </p:cNvSpPr>
          <p:nvPr/>
        </p:nvSpPr>
        <p:spPr bwMode="auto">
          <a:xfrm>
            <a:off x="1042988" y="6165850"/>
            <a:ext cx="5616575"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64538" name="Line 26"/>
          <p:cNvSpPr>
            <a:spLocks noChangeShapeType="1"/>
          </p:cNvSpPr>
          <p:nvPr/>
        </p:nvSpPr>
        <p:spPr bwMode="auto">
          <a:xfrm>
            <a:off x="1042988" y="836613"/>
            <a:ext cx="5616575"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64539" name="Text Box 27"/>
          <p:cNvSpPr txBox="1">
            <a:spLocks noChangeArrowheads="1"/>
          </p:cNvSpPr>
          <p:nvPr/>
        </p:nvSpPr>
        <p:spPr bwMode="auto">
          <a:xfrm>
            <a:off x="1042988" y="549275"/>
            <a:ext cx="53292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mtClean="0">
                <a:solidFill>
                  <a:srgbClr val="FFFFFF"/>
                </a:solidFill>
                <a:latin typeface="Arial" charset="0"/>
              </a:rPr>
              <a:t>Increasing world darkness but Church light</a:t>
            </a:r>
          </a:p>
        </p:txBody>
      </p:sp>
      <p:sp>
        <p:nvSpPr>
          <p:cNvPr id="64540" name="Text Box 28"/>
          <p:cNvSpPr txBox="1">
            <a:spLocks noChangeArrowheads="1"/>
          </p:cNvSpPr>
          <p:nvPr/>
        </p:nvSpPr>
        <p:spPr bwMode="auto">
          <a:xfrm>
            <a:off x="1042988" y="115888"/>
            <a:ext cx="532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mtClean="0">
                <a:solidFill>
                  <a:srgbClr val="FFFFFF"/>
                </a:solidFill>
                <a:latin typeface="Arial" charset="0"/>
              </a:rPr>
              <a:t>Increasing shaking of world systems</a:t>
            </a:r>
          </a:p>
        </p:txBody>
      </p:sp>
      <p:sp>
        <p:nvSpPr>
          <p:cNvPr id="64541" name="Text Box 29"/>
          <p:cNvSpPr txBox="1">
            <a:spLocks noChangeArrowheads="1"/>
          </p:cNvSpPr>
          <p:nvPr/>
        </p:nvSpPr>
        <p:spPr bwMode="auto">
          <a:xfrm>
            <a:off x="1187450" y="981075"/>
            <a:ext cx="53292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altLang="en-US" smtClean="0">
                <a:solidFill>
                  <a:srgbClr val="FFFFFF"/>
                </a:solidFill>
                <a:latin typeface="Arial" charset="0"/>
              </a:rPr>
              <a:t>Increasing manifestations of glory, signs &amp; wonders</a:t>
            </a:r>
          </a:p>
        </p:txBody>
      </p:sp>
      <p:sp>
        <p:nvSpPr>
          <p:cNvPr id="64542" name="Text Box 30"/>
          <p:cNvSpPr txBox="1">
            <a:spLocks noChangeArrowheads="1"/>
          </p:cNvSpPr>
          <p:nvPr/>
        </p:nvSpPr>
        <p:spPr bwMode="auto">
          <a:xfrm>
            <a:off x="1042988" y="5373688"/>
            <a:ext cx="532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altLang="en-US" smtClean="0">
                <a:solidFill>
                  <a:srgbClr val="FFFFFF"/>
                </a:solidFill>
                <a:latin typeface="Arial" charset="0"/>
              </a:rPr>
              <a:t>Increasing no’s regional apostolic centres</a:t>
            </a:r>
          </a:p>
        </p:txBody>
      </p:sp>
      <p:sp>
        <p:nvSpPr>
          <p:cNvPr id="64543" name="Text Box 31"/>
          <p:cNvSpPr txBox="1">
            <a:spLocks noChangeArrowheads="1"/>
          </p:cNvSpPr>
          <p:nvPr/>
        </p:nvSpPr>
        <p:spPr bwMode="auto">
          <a:xfrm>
            <a:off x="1042988" y="5805488"/>
            <a:ext cx="532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altLang="en-US" dirty="0" smtClean="0">
                <a:solidFill>
                  <a:srgbClr val="FFFFFF"/>
                </a:solidFill>
                <a:latin typeface="Arial" charset="0"/>
              </a:rPr>
              <a:t>Increasing diminishing of 5 fold ministry gifts</a:t>
            </a:r>
          </a:p>
        </p:txBody>
      </p:sp>
      <p:sp>
        <p:nvSpPr>
          <p:cNvPr id="64544" name="Text Box 32"/>
          <p:cNvSpPr txBox="1">
            <a:spLocks noChangeArrowheads="1"/>
          </p:cNvSpPr>
          <p:nvPr/>
        </p:nvSpPr>
        <p:spPr bwMode="auto">
          <a:xfrm>
            <a:off x="1151832" y="6309775"/>
            <a:ext cx="532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altLang="en-US" smtClean="0">
                <a:solidFill>
                  <a:srgbClr val="FFFFFF"/>
                </a:solidFill>
                <a:latin typeface="Arial" charset="0"/>
              </a:rPr>
              <a:t>Increasing manifestation of Matt 6:33 people</a:t>
            </a:r>
          </a:p>
        </p:txBody>
      </p:sp>
      <p:sp>
        <p:nvSpPr>
          <p:cNvPr id="64545" name="Text Box 33"/>
          <p:cNvSpPr txBox="1">
            <a:spLocks noChangeArrowheads="1"/>
          </p:cNvSpPr>
          <p:nvPr/>
        </p:nvSpPr>
        <p:spPr bwMode="auto">
          <a:xfrm>
            <a:off x="3132138" y="1341438"/>
            <a:ext cx="22320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mtClean="0">
                <a:solidFill>
                  <a:srgbClr val="FFFFFF"/>
                </a:solidFill>
                <a:latin typeface="Arial" charset="0"/>
              </a:rPr>
              <a:t>Persecution</a:t>
            </a:r>
          </a:p>
        </p:txBody>
      </p:sp>
      <p:sp>
        <p:nvSpPr>
          <p:cNvPr id="64546" name="Text Box 34"/>
          <p:cNvSpPr txBox="1">
            <a:spLocks noChangeArrowheads="1"/>
          </p:cNvSpPr>
          <p:nvPr/>
        </p:nvSpPr>
        <p:spPr bwMode="auto">
          <a:xfrm>
            <a:off x="971550" y="1916113"/>
            <a:ext cx="34559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dirty="0" smtClean="0">
                <a:solidFill>
                  <a:srgbClr val="FFFFFF"/>
                </a:solidFill>
                <a:latin typeface="Arial" charset="0"/>
              </a:rPr>
              <a:t>Raising a Joshua Generation</a:t>
            </a:r>
          </a:p>
        </p:txBody>
      </p:sp>
      <p:sp>
        <p:nvSpPr>
          <p:cNvPr id="64547" name="Line 35"/>
          <p:cNvSpPr>
            <a:spLocks noChangeShapeType="1"/>
          </p:cNvSpPr>
          <p:nvPr/>
        </p:nvSpPr>
        <p:spPr bwMode="auto">
          <a:xfrm>
            <a:off x="1403350" y="2205038"/>
            <a:ext cx="3206750" cy="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FFFFFF"/>
              </a:solidFill>
            </a:endParaRPr>
          </a:p>
        </p:txBody>
      </p:sp>
      <p:sp>
        <p:nvSpPr>
          <p:cNvPr id="64548" name="Text Box 36"/>
          <p:cNvSpPr txBox="1">
            <a:spLocks noChangeArrowheads="1"/>
          </p:cNvSpPr>
          <p:nvPr/>
        </p:nvSpPr>
        <p:spPr bwMode="auto">
          <a:xfrm>
            <a:off x="3059113" y="1700213"/>
            <a:ext cx="3241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mtClean="0">
                <a:solidFill>
                  <a:srgbClr val="FFFFFF"/>
                </a:solidFill>
                <a:latin typeface="Arial" charset="0"/>
              </a:rPr>
              <a:t>Wealth transfer</a:t>
            </a:r>
          </a:p>
        </p:txBody>
      </p:sp>
    </p:spTree>
    <p:extLst>
      <p:ext uri="{BB962C8B-B14F-4D97-AF65-F5344CB8AC3E}">
        <p14:creationId xmlns:p14="http://schemas.microsoft.com/office/powerpoint/2010/main" val="2754046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64546">
                                            <p:txEl>
                                              <p:pRg st="0" end="0"/>
                                            </p:txEl>
                                          </p:spTgt>
                                        </p:tgtEl>
                                        <p:attrNameLst>
                                          <p:attrName>style.visibility</p:attrName>
                                        </p:attrNameLst>
                                      </p:cBhvr>
                                      <p:to>
                                        <p:strVal val="visible"/>
                                      </p:to>
                                    </p:set>
                                  </p:childTnLst>
                                </p:cTn>
                              </p:par>
                            </p:childTnLst>
                          </p:cTn>
                        </p:par>
                        <p:par>
                          <p:cTn id="7" fill="hold">
                            <p:stCondLst>
                              <p:cond delay="0"/>
                            </p:stCondLst>
                            <p:childTnLst>
                              <p:par>
                                <p:cTn id="8" presetID="16" presetClass="emph" presetSubtype="0" fill="hold" nodeType="afterEffect">
                                  <p:stCondLst>
                                    <p:cond delay="0"/>
                                  </p:stCondLst>
                                  <p:iterate type="lt">
                                    <p:tmPct val="10000"/>
                                  </p:iterate>
                                  <p:childTnLst>
                                    <p:set>
                                      <p:cBhvr override="childStyle">
                                        <p:cTn id="9" dur="500" fill="hold"/>
                                        <p:tgtEl>
                                          <p:spTgt spid="64546">
                                            <p:txEl>
                                              <p:pRg st="0" end="0"/>
                                            </p:txEl>
                                          </p:spTgt>
                                        </p:tgtEl>
                                        <p:attrNameLst>
                                          <p:attrName>style.color</p:attrName>
                                        </p:attrNameLst>
                                      </p:cBhvr>
                                      <p:to>
                                        <p:clrVal>
                                          <a:srgbClr val="C60202"/>
                                        </p:clrVal>
                                      </p:to>
                                    </p:set>
                                    <p:set>
                                      <p:cBhvr>
                                        <p:cTn id="10" dur="500" fill="hold"/>
                                        <p:tgtEl>
                                          <p:spTgt spid="64546">
                                            <p:txEl>
                                              <p:pRg st="0" end="0"/>
                                            </p:txEl>
                                          </p:spTgt>
                                        </p:tgtEl>
                                        <p:attrNameLst>
                                          <p:attrName>fillcolor</p:attrName>
                                        </p:attrNameLst>
                                      </p:cBhvr>
                                      <p:to>
                                        <p:clrVal>
                                          <a:srgbClr val="C60202"/>
                                        </p:clrVal>
                                      </p:to>
                                    </p:set>
                                    <p:set>
                                      <p:cBhvr>
                                        <p:cTn id="11" dur="500" fill="hold"/>
                                        <p:tgtEl>
                                          <p:spTgt spid="64546">
                                            <p:txEl>
                                              <p:pRg st="0" end="0"/>
                                            </p:txEl>
                                          </p:spTgt>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20" presetClass="emph" presetSubtype="0" fill="hold" grpId="0" nodeType="clickEffect">
                                  <p:stCondLst>
                                    <p:cond delay="0"/>
                                  </p:stCondLst>
                                  <p:iterate type="lt">
                                    <p:tmPct val="10000"/>
                                  </p:iterate>
                                  <p:childTnLst>
                                    <p:set>
                                      <p:cBhvr override="childStyle">
                                        <p:cTn id="15" dur="500" autoRev="1" fill="hold"/>
                                        <p:tgtEl>
                                          <p:spTgt spid="64539"/>
                                        </p:tgtEl>
                                        <p:attrNameLst>
                                          <p:attrName>style.color</p:attrName>
                                        </p:attrNameLst>
                                      </p:cBhvr>
                                      <p:to>
                                        <p:clrVal>
                                          <a:srgbClr val="FF0000"/>
                                        </p:clrVal>
                                      </p:to>
                                    </p:set>
                                    <p:set>
                                      <p:cBhvr>
                                        <p:cTn id="16" dur="500" autoRev="1" fill="hold"/>
                                        <p:tgtEl>
                                          <p:spTgt spid="64539"/>
                                        </p:tgtEl>
                                        <p:attrNameLst>
                                          <p:attrName>fillcolor</p:attrName>
                                        </p:attrNameLst>
                                      </p:cBhvr>
                                      <p:to>
                                        <p:clrVal>
                                          <a:srgbClr val="FF0000"/>
                                        </p:clrVal>
                                      </p:to>
                                    </p:set>
                                    <p:set>
                                      <p:cBhvr>
                                        <p:cTn id="17" dur="500" autoRev="1" fill="hold"/>
                                        <p:tgtEl>
                                          <p:spTgt spid="64539"/>
                                        </p:tgtEl>
                                        <p:attrNameLst>
                                          <p:attrName>fill.type</p:attrName>
                                        </p:attrNameLst>
                                      </p:cBhvr>
                                      <p:to>
                                        <p:strVal val="solid"/>
                                      </p:to>
                                    </p:set>
                                  </p:childTnLst>
                                </p:cTn>
                              </p:par>
                              <p:par>
                                <p:cTn id="18" presetID="20" presetClass="emph" presetSubtype="0" fill="hold" grpId="0" nodeType="withEffect">
                                  <p:stCondLst>
                                    <p:cond delay="0"/>
                                  </p:stCondLst>
                                  <p:iterate type="lt">
                                    <p:tmPct val="10000"/>
                                  </p:iterate>
                                  <p:childTnLst>
                                    <p:set>
                                      <p:cBhvr override="childStyle">
                                        <p:cTn id="19" dur="500" autoRev="1" fill="hold"/>
                                        <p:tgtEl>
                                          <p:spTgt spid="64541"/>
                                        </p:tgtEl>
                                        <p:attrNameLst>
                                          <p:attrName>style.color</p:attrName>
                                        </p:attrNameLst>
                                      </p:cBhvr>
                                      <p:to>
                                        <p:clrVal>
                                          <a:srgbClr val="FF0000"/>
                                        </p:clrVal>
                                      </p:to>
                                    </p:set>
                                    <p:set>
                                      <p:cBhvr>
                                        <p:cTn id="20" dur="500" autoRev="1" fill="hold"/>
                                        <p:tgtEl>
                                          <p:spTgt spid="64541"/>
                                        </p:tgtEl>
                                        <p:attrNameLst>
                                          <p:attrName>fillcolor</p:attrName>
                                        </p:attrNameLst>
                                      </p:cBhvr>
                                      <p:to>
                                        <p:clrVal>
                                          <a:srgbClr val="FF0000"/>
                                        </p:clrVal>
                                      </p:to>
                                    </p:set>
                                    <p:set>
                                      <p:cBhvr>
                                        <p:cTn id="21" dur="500" autoRev="1" fill="hold"/>
                                        <p:tgtEl>
                                          <p:spTgt spid="64541"/>
                                        </p:tgtEl>
                                        <p:attrNameLst>
                                          <p:attrName>fill.type</p:attrName>
                                        </p:attrNameLst>
                                      </p:cBhvr>
                                      <p:to>
                                        <p:strVal val="solid"/>
                                      </p:to>
                                    </p:set>
                                  </p:childTnLst>
                                </p:cTn>
                              </p:par>
                              <p:par>
                                <p:cTn id="22" presetID="20" presetClass="emph" presetSubtype="0" fill="hold" grpId="0" nodeType="withEffect">
                                  <p:stCondLst>
                                    <p:cond delay="0"/>
                                  </p:stCondLst>
                                  <p:iterate type="lt">
                                    <p:tmPct val="10000"/>
                                  </p:iterate>
                                  <p:childTnLst>
                                    <p:set>
                                      <p:cBhvr override="childStyle">
                                        <p:cTn id="23" dur="500" autoRev="1" fill="hold"/>
                                        <p:tgtEl>
                                          <p:spTgt spid="64542"/>
                                        </p:tgtEl>
                                        <p:attrNameLst>
                                          <p:attrName>style.color</p:attrName>
                                        </p:attrNameLst>
                                      </p:cBhvr>
                                      <p:to>
                                        <p:clrVal>
                                          <a:srgbClr val="FF0000"/>
                                        </p:clrVal>
                                      </p:to>
                                    </p:set>
                                    <p:set>
                                      <p:cBhvr>
                                        <p:cTn id="24" dur="500" autoRev="1" fill="hold"/>
                                        <p:tgtEl>
                                          <p:spTgt spid="64542"/>
                                        </p:tgtEl>
                                        <p:attrNameLst>
                                          <p:attrName>fillcolor</p:attrName>
                                        </p:attrNameLst>
                                      </p:cBhvr>
                                      <p:to>
                                        <p:clrVal>
                                          <a:srgbClr val="FF0000"/>
                                        </p:clrVal>
                                      </p:to>
                                    </p:set>
                                    <p:set>
                                      <p:cBhvr>
                                        <p:cTn id="25" dur="500" autoRev="1" fill="hold"/>
                                        <p:tgtEl>
                                          <p:spTgt spid="64542"/>
                                        </p:tgtEl>
                                        <p:attrNameLst>
                                          <p:attrName>fill.type</p:attrName>
                                        </p:attrNameLst>
                                      </p:cBhvr>
                                      <p:to>
                                        <p:strVal val="solid"/>
                                      </p:to>
                                    </p:set>
                                  </p:childTnLst>
                                </p:cTn>
                              </p:par>
                              <p:par>
                                <p:cTn id="26" presetID="20" presetClass="emph" presetSubtype="0" fill="hold" grpId="0" nodeType="withEffect">
                                  <p:stCondLst>
                                    <p:cond delay="0"/>
                                  </p:stCondLst>
                                  <p:iterate type="lt">
                                    <p:tmPct val="10000"/>
                                  </p:iterate>
                                  <p:childTnLst>
                                    <p:set>
                                      <p:cBhvr override="childStyle">
                                        <p:cTn id="27" dur="500" autoRev="1" fill="hold"/>
                                        <p:tgtEl>
                                          <p:spTgt spid="64543"/>
                                        </p:tgtEl>
                                        <p:attrNameLst>
                                          <p:attrName>style.color</p:attrName>
                                        </p:attrNameLst>
                                      </p:cBhvr>
                                      <p:to>
                                        <p:clrVal>
                                          <a:srgbClr val="FF0000"/>
                                        </p:clrVal>
                                      </p:to>
                                    </p:set>
                                    <p:set>
                                      <p:cBhvr>
                                        <p:cTn id="28" dur="500" autoRev="1" fill="hold"/>
                                        <p:tgtEl>
                                          <p:spTgt spid="64543"/>
                                        </p:tgtEl>
                                        <p:attrNameLst>
                                          <p:attrName>fillcolor</p:attrName>
                                        </p:attrNameLst>
                                      </p:cBhvr>
                                      <p:to>
                                        <p:clrVal>
                                          <a:srgbClr val="FF0000"/>
                                        </p:clrVal>
                                      </p:to>
                                    </p:set>
                                    <p:set>
                                      <p:cBhvr>
                                        <p:cTn id="29" dur="500" autoRev="1" fill="hold"/>
                                        <p:tgtEl>
                                          <p:spTgt spid="64543"/>
                                        </p:tgtEl>
                                        <p:attrNameLst>
                                          <p:attrName>fill.type</p:attrName>
                                        </p:attrNameLst>
                                      </p:cBhvr>
                                      <p:to>
                                        <p:strVal val="solid"/>
                                      </p:to>
                                    </p:set>
                                  </p:childTnLst>
                                </p:cTn>
                              </p:par>
                              <p:par>
                                <p:cTn id="30" presetID="20" presetClass="emph" presetSubtype="0" fill="hold" grpId="0" nodeType="withEffect">
                                  <p:stCondLst>
                                    <p:cond delay="0"/>
                                  </p:stCondLst>
                                  <p:iterate type="lt">
                                    <p:tmPct val="10000"/>
                                  </p:iterate>
                                  <p:childTnLst>
                                    <p:set>
                                      <p:cBhvr override="childStyle">
                                        <p:cTn id="31" dur="500" autoRev="1" fill="hold"/>
                                        <p:tgtEl>
                                          <p:spTgt spid="64544"/>
                                        </p:tgtEl>
                                        <p:attrNameLst>
                                          <p:attrName>style.color</p:attrName>
                                        </p:attrNameLst>
                                      </p:cBhvr>
                                      <p:to>
                                        <p:clrVal>
                                          <a:srgbClr val="FF0000"/>
                                        </p:clrVal>
                                      </p:to>
                                    </p:set>
                                    <p:set>
                                      <p:cBhvr>
                                        <p:cTn id="32" dur="500" autoRev="1" fill="hold"/>
                                        <p:tgtEl>
                                          <p:spTgt spid="64544"/>
                                        </p:tgtEl>
                                        <p:attrNameLst>
                                          <p:attrName>fillcolor</p:attrName>
                                        </p:attrNameLst>
                                      </p:cBhvr>
                                      <p:to>
                                        <p:clrVal>
                                          <a:srgbClr val="FF0000"/>
                                        </p:clrVal>
                                      </p:to>
                                    </p:set>
                                    <p:set>
                                      <p:cBhvr>
                                        <p:cTn id="33" dur="500" autoRev="1" fill="hold"/>
                                        <p:tgtEl>
                                          <p:spTgt spid="64544"/>
                                        </p:tgtEl>
                                        <p:attrNameLst>
                                          <p:attrName>fill.type</p:attrName>
                                        </p:attrNameLst>
                                      </p:cBhvr>
                                      <p:to>
                                        <p:strVal val="solid"/>
                                      </p:to>
                                    </p:set>
                                  </p:childTnLst>
                                </p:cTn>
                              </p:par>
                              <p:par>
                                <p:cTn id="34" presetID="20" presetClass="emph" presetSubtype="0" fill="hold" grpId="0" nodeType="withEffect">
                                  <p:stCondLst>
                                    <p:cond delay="0"/>
                                  </p:stCondLst>
                                  <p:iterate type="lt">
                                    <p:tmPct val="10000"/>
                                  </p:iterate>
                                  <p:childTnLst>
                                    <p:set>
                                      <p:cBhvr override="childStyle">
                                        <p:cTn id="35" dur="500" autoRev="1" fill="hold"/>
                                        <p:tgtEl>
                                          <p:spTgt spid="64540"/>
                                        </p:tgtEl>
                                        <p:attrNameLst>
                                          <p:attrName>style.color</p:attrName>
                                        </p:attrNameLst>
                                      </p:cBhvr>
                                      <p:to>
                                        <p:clrVal>
                                          <a:srgbClr val="FF0000"/>
                                        </p:clrVal>
                                      </p:to>
                                    </p:set>
                                    <p:set>
                                      <p:cBhvr>
                                        <p:cTn id="36" dur="500" autoRev="1" fill="hold"/>
                                        <p:tgtEl>
                                          <p:spTgt spid="64540"/>
                                        </p:tgtEl>
                                        <p:attrNameLst>
                                          <p:attrName>fillcolor</p:attrName>
                                        </p:attrNameLst>
                                      </p:cBhvr>
                                      <p:to>
                                        <p:clrVal>
                                          <a:srgbClr val="FF0000"/>
                                        </p:clrVal>
                                      </p:to>
                                    </p:set>
                                    <p:set>
                                      <p:cBhvr>
                                        <p:cTn id="37" dur="500" autoRev="1" fill="hold"/>
                                        <p:tgtEl>
                                          <p:spTgt spid="6454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0" presetClass="emph" presetSubtype="0" fill="hold" nodeType="clickEffect">
                                  <p:stCondLst>
                                    <p:cond delay="0"/>
                                  </p:stCondLst>
                                  <p:iterate type="lt">
                                    <p:tmPct val="10000"/>
                                  </p:iterate>
                                  <p:childTnLst>
                                    <p:set>
                                      <p:cBhvr override="childStyle">
                                        <p:cTn id="41" dur="500" autoRev="1" fill="hold"/>
                                        <p:tgtEl>
                                          <p:spTgt spid="64526">
                                            <p:txEl>
                                              <p:pRg st="0" end="0"/>
                                            </p:txEl>
                                          </p:spTgt>
                                        </p:tgtEl>
                                        <p:attrNameLst>
                                          <p:attrName>style.color</p:attrName>
                                        </p:attrNameLst>
                                      </p:cBhvr>
                                      <p:to>
                                        <p:clrVal>
                                          <a:srgbClr val="FF0000"/>
                                        </p:clrVal>
                                      </p:to>
                                    </p:set>
                                    <p:set>
                                      <p:cBhvr>
                                        <p:cTn id="42" dur="500" autoRev="1" fill="hold"/>
                                        <p:tgtEl>
                                          <p:spTgt spid="64526">
                                            <p:txEl>
                                              <p:pRg st="0" end="0"/>
                                            </p:txEl>
                                          </p:spTgt>
                                        </p:tgtEl>
                                        <p:attrNameLst>
                                          <p:attrName>fillcolor</p:attrName>
                                        </p:attrNameLst>
                                      </p:cBhvr>
                                      <p:to>
                                        <p:clrVal>
                                          <a:srgbClr val="FF0000"/>
                                        </p:clrVal>
                                      </p:to>
                                    </p:set>
                                    <p:set>
                                      <p:cBhvr>
                                        <p:cTn id="43" dur="500" autoRev="1" fill="hold"/>
                                        <p:tgtEl>
                                          <p:spTgt spid="64526">
                                            <p:txEl>
                                              <p:pRg st="0" end="0"/>
                                            </p:txEl>
                                          </p:spTgt>
                                        </p:tgtEl>
                                        <p:attrNameLst>
                                          <p:attrName>fill.type</p:attrName>
                                        </p:attrNameLst>
                                      </p:cBhvr>
                                      <p:to>
                                        <p:strVal val="solid"/>
                                      </p:to>
                                    </p:set>
                                  </p:childTnLst>
                                </p:cTn>
                              </p:par>
                              <p:par>
                                <p:cTn id="44" presetID="20" presetClass="emph" presetSubtype="0" fill="hold" nodeType="withEffect">
                                  <p:stCondLst>
                                    <p:cond delay="0"/>
                                  </p:stCondLst>
                                  <p:iterate type="lt">
                                    <p:tmPct val="10000"/>
                                  </p:iterate>
                                  <p:childTnLst>
                                    <p:set>
                                      <p:cBhvr override="childStyle">
                                        <p:cTn id="45" dur="500" autoRev="1" fill="hold"/>
                                        <p:tgtEl>
                                          <p:spTgt spid="64526">
                                            <p:txEl>
                                              <p:pRg st="1" end="1"/>
                                            </p:txEl>
                                          </p:spTgt>
                                        </p:tgtEl>
                                        <p:attrNameLst>
                                          <p:attrName>style.color</p:attrName>
                                        </p:attrNameLst>
                                      </p:cBhvr>
                                      <p:to>
                                        <p:clrVal>
                                          <a:srgbClr val="FF0000"/>
                                        </p:clrVal>
                                      </p:to>
                                    </p:set>
                                    <p:set>
                                      <p:cBhvr>
                                        <p:cTn id="46" dur="500" autoRev="1" fill="hold"/>
                                        <p:tgtEl>
                                          <p:spTgt spid="64526">
                                            <p:txEl>
                                              <p:pRg st="1" end="1"/>
                                            </p:txEl>
                                          </p:spTgt>
                                        </p:tgtEl>
                                        <p:attrNameLst>
                                          <p:attrName>fillcolor</p:attrName>
                                        </p:attrNameLst>
                                      </p:cBhvr>
                                      <p:to>
                                        <p:clrVal>
                                          <a:srgbClr val="FF0000"/>
                                        </p:clrVal>
                                      </p:to>
                                    </p:set>
                                    <p:set>
                                      <p:cBhvr>
                                        <p:cTn id="47" dur="500" autoRev="1" fill="hold"/>
                                        <p:tgtEl>
                                          <p:spTgt spid="6452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9" grpId="0"/>
      <p:bldP spid="64540" grpId="0"/>
      <p:bldP spid="64541" grpId="0"/>
      <p:bldP spid="64542" grpId="0"/>
      <p:bldP spid="64543" grpId="0"/>
      <p:bldP spid="645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fontScale="77500" lnSpcReduction="20000"/>
          </a:bodyPr>
          <a:lstStyle/>
          <a:p>
            <a:pPr>
              <a:lnSpc>
                <a:spcPct val="120000"/>
              </a:lnSpc>
              <a:spcBef>
                <a:spcPts val="600"/>
              </a:spcBef>
            </a:pPr>
            <a:r>
              <a:rPr lang="en-GB" sz="5700" dirty="0"/>
              <a:t>Ministry mandate </a:t>
            </a:r>
            <a:r>
              <a:rPr lang="en-GB" sz="5700" dirty="0" smtClean="0"/>
              <a:t>to reflect the 4 </a:t>
            </a:r>
            <a:r>
              <a:rPr lang="en-GB" sz="5700" dirty="0"/>
              <a:t>faces of </a:t>
            </a:r>
            <a:r>
              <a:rPr lang="en-GB" sz="5700" dirty="0" smtClean="0"/>
              <a:t>God on earth</a:t>
            </a:r>
          </a:p>
          <a:p>
            <a:pPr>
              <a:lnSpc>
                <a:spcPct val="120000"/>
              </a:lnSpc>
              <a:spcBef>
                <a:spcPts val="600"/>
              </a:spcBef>
            </a:pPr>
            <a:r>
              <a:rPr lang="en-GB" sz="5700" dirty="0"/>
              <a:t>N</a:t>
            </a:r>
            <a:r>
              <a:rPr lang="en-GB" sz="5700" dirty="0" smtClean="0"/>
              <a:t>ew </a:t>
            </a:r>
            <a:r>
              <a:rPr lang="en-GB" sz="5700" dirty="0"/>
              <a:t>order </a:t>
            </a:r>
            <a:r>
              <a:rPr lang="en-GB" sz="5700" dirty="0" smtClean="0"/>
              <a:t>Lion, Ox, Eagle, Man</a:t>
            </a:r>
          </a:p>
          <a:p>
            <a:pPr>
              <a:lnSpc>
                <a:spcPct val="120000"/>
              </a:lnSpc>
              <a:spcBef>
                <a:spcPts val="600"/>
              </a:spcBef>
            </a:pPr>
            <a:r>
              <a:rPr lang="en-GB" sz="5700" dirty="0" smtClean="0"/>
              <a:t>Priestly, Kingly, Apostolic, </a:t>
            </a:r>
            <a:r>
              <a:rPr lang="en-GB" sz="5700" dirty="0"/>
              <a:t>Prophetic</a:t>
            </a:r>
          </a:p>
          <a:p>
            <a:pPr>
              <a:lnSpc>
                <a:spcPct val="120000"/>
              </a:lnSpc>
              <a:spcBef>
                <a:spcPts val="600"/>
              </a:spcBef>
            </a:pPr>
            <a:r>
              <a:rPr lang="en-GB" sz="5700" dirty="0"/>
              <a:t>V</a:t>
            </a:r>
            <a:r>
              <a:rPr lang="en-GB" sz="5700" dirty="0" smtClean="0"/>
              <a:t>ision 2008 mountain </a:t>
            </a:r>
          </a:p>
          <a:p>
            <a:pPr>
              <a:lnSpc>
                <a:spcPct val="120000"/>
              </a:lnSpc>
              <a:spcBef>
                <a:spcPts val="600"/>
              </a:spcBef>
            </a:pPr>
            <a:r>
              <a:rPr lang="en-GB" sz="5700" dirty="0" smtClean="0"/>
              <a:t>Battle for church kingdom government</a:t>
            </a:r>
            <a:endParaRPr lang="en-GB" sz="5400" dirty="0"/>
          </a:p>
        </p:txBody>
      </p:sp>
    </p:spTree>
    <p:extLst>
      <p:ext uri="{BB962C8B-B14F-4D97-AF65-F5344CB8AC3E}">
        <p14:creationId xmlns:p14="http://schemas.microsoft.com/office/powerpoint/2010/main" val="41723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2" name="TextBox 71"/>
          <p:cNvSpPr txBox="1"/>
          <p:nvPr/>
        </p:nvSpPr>
        <p:spPr>
          <a:xfrm>
            <a:off x="3552487" y="1215885"/>
            <a:ext cx="857496" cy="381592"/>
          </a:xfrm>
          <a:prstGeom prst="rect">
            <a:avLst/>
          </a:prstGeom>
          <a:noFill/>
        </p:spPr>
        <p:txBody>
          <a:bodyPr wrap="square" lIns="0" tIns="0" rIns="0" bIns="0" rtlCol="0">
            <a:normAutofit/>
          </a:bodyPr>
          <a:lstStyle/>
          <a:p>
            <a:pPr algn="ctr"/>
            <a:endParaRPr lang="en-GB" dirty="0">
              <a:solidFill>
                <a:prstClr val="white"/>
              </a:solidFill>
              <a:latin typeface="Arial" pitchFamily="34" charset="0"/>
              <a:cs typeface="Arial" pitchFamily="34" charset="0"/>
            </a:endParaRPr>
          </a:p>
        </p:txBody>
      </p:sp>
      <p:sp>
        <p:nvSpPr>
          <p:cNvPr id="3" name="Isosceles Triangle 2"/>
          <p:cNvSpPr/>
          <p:nvPr/>
        </p:nvSpPr>
        <p:spPr>
          <a:xfrm rot="5400000">
            <a:off x="3207940" y="2271727"/>
            <a:ext cx="3808552" cy="19499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Isosceles Triangle 21"/>
          <p:cNvSpPr/>
          <p:nvPr/>
        </p:nvSpPr>
        <p:spPr>
          <a:xfrm rot="16200000">
            <a:off x="1242086" y="2286672"/>
            <a:ext cx="3808552" cy="1949908"/>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Text Box 47"/>
          <p:cNvSpPr txBox="1">
            <a:spLocks noChangeArrowheads="1"/>
          </p:cNvSpPr>
          <p:nvPr/>
        </p:nvSpPr>
        <p:spPr bwMode="auto">
          <a:xfrm>
            <a:off x="2756863" y="3081402"/>
            <a:ext cx="122437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50000"/>
              </a:spcBef>
              <a:spcAft>
                <a:spcPct val="0"/>
              </a:spcAft>
            </a:pPr>
            <a:r>
              <a:rPr lang="en-GB" altLang="en-US" sz="2000" dirty="0" smtClean="0">
                <a:solidFill>
                  <a:prstClr val="black"/>
                </a:solidFill>
              </a:rPr>
              <a:t>Ministry</a:t>
            </a:r>
          </a:p>
        </p:txBody>
      </p:sp>
      <p:sp>
        <p:nvSpPr>
          <p:cNvPr id="24" name="Text Box 46"/>
          <p:cNvSpPr txBox="1">
            <a:spLocks noChangeArrowheads="1"/>
          </p:cNvSpPr>
          <p:nvPr/>
        </p:nvSpPr>
        <p:spPr bwMode="auto">
          <a:xfrm>
            <a:off x="794398" y="3093692"/>
            <a:ext cx="1341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z="2000" dirty="0" smtClean="0">
                <a:solidFill>
                  <a:srgbClr val="0033CC"/>
                </a:solidFill>
              </a:rPr>
              <a:t>Praise</a:t>
            </a:r>
          </a:p>
        </p:txBody>
      </p:sp>
      <p:sp>
        <p:nvSpPr>
          <p:cNvPr id="25" name="Text Box 48"/>
          <p:cNvSpPr txBox="1">
            <a:spLocks noChangeArrowheads="1"/>
          </p:cNvSpPr>
          <p:nvPr/>
        </p:nvSpPr>
        <p:spPr bwMode="auto">
          <a:xfrm>
            <a:off x="3392065" y="939794"/>
            <a:ext cx="1341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z="2000" dirty="0" smtClean="0">
                <a:solidFill>
                  <a:srgbClr val="0033CC"/>
                </a:solidFill>
              </a:rPr>
              <a:t>Prayer</a:t>
            </a:r>
          </a:p>
        </p:txBody>
      </p:sp>
      <p:sp>
        <p:nvSpPr>
          <p:cNvPr id="26" name="Text Box 37"/>
          <p:cNvSpPr txBox="1">
            <a:spLocks noChangeArrowheads="1"/>
          </p:cNvSpPr>
          <p:nvPr/>
        </p:nvSpPr>
        <p:spPr bwMode="auto">
          <a:xfrm>
            <a:off x="3199184" y="5239747"/>
            <a:ext cx="172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z="2000" dirty="0" smtClean="0">
                <a:solidFill>
                  <a:srgbClr val="0033CC"/>
                </a:solidFill>
              </a:rPr>
              <a:t>Prophetic</a:t>
            </a:r>
          </a:p>
        </p:txBody>
      </p:sp>
      <p:sp>
        <p:nvSpPr>
          <p:cNvPr id="11" name="Text Box 6"/>
          <p:cNvSpPr txBox="1">
            <a:spLocks noChangeArrowheads="1"/>
          </p:cNvSpPr>
          <p:nvPr/>
        </p:nvSpPr>
        <p:spPr bwMode="auto">
          <a:xfrm>
            <a:off x="6228184" y="3148565"/>
            <a:ext cx="1152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z="1600" b="1" dirty="0" smtClean="0">
                <a:solidFill>
                  <a:srgbClr val="3333CC"/>
                </a:solidFill>
              </a:rPr>
              <a:t>PASTORAL</a:t>
            </a:r>
          </a:p>
        </p:txBody>
      </p:sp>
    </p:spTree>
    <p:extLst>
      <p:ext uri="{BB962C8B-B14F-4D97-AF65-F5344CB8AC3E}">
        <p14:creationId xmlns:p14="http://schemas.microsoft.com/office/powerpoint/2010/main" val="1635496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sz="4200" dirty="0" smtClean="0"/>
              <a:t>Pastoral earthly verses </a:t>
            </a:r>
            <a:r>
              <a:rPr lang="en-GB" sz="4200" dirty="0"/>
              <a:t>Apostolic heavenly. </a:t>
            </a:r>
            <a:endParaRPr lang="en-GB" sz="4200" dirty="0" smtClean="0"/>
          </a:p>
          <a:p>
            <a:pPr>
              <a:spcBef>
                <a:spcPts val="600"/>
              </a:spcBef>
            </a:pPr>
            <a:r>
              <a:rPr lang="en-GB" sz="4200" dirty="0" smtClean="0"/>
              <a:t>Battle </a:t>
            </a:r>
            <a:r>
              <a:rPr lang="en-GB" sz="4200" dirty="0"/>
              <a:t>is still raging to establish a shadow that reflects the heavenly government of God on earth so God </a:t>
            </a:r>
            <a:r>
              <a:rPr lang="en-GB" sz="4200" dirty="0" smtClean="0"/>
              <a:t>can occupy </a:t>
            </a:r>
            <a:r>
              <a:rPr lang="en-GB" sz="4200" dirty="0"/>
              <a:t>that shadow with living stones</a:t>
            </a:r>
            <a:r>
              <a:rPr lang="en-GB" sz="4200" dirty="0" smtClean="0"/>
              <a:t>.</a:t>
            </a:r>
          </a:p>
          <a:p>
            <a:pPr>
              <a:spcBef>
                <a:spcPts val="600"/>
              </a:spcBef>
            </a:pPr>
            <a:r>
              <a:rPr lang="en-GB" sz="4200" dirty="0"/>
              <a:t>Host the People of God or the God of the </a:t>
            </a:r>
            <a:r>
              <a:rPr lang="en-GB" sz="4200" dirty="0" smtClean="0"/>
              <a:t>people</a:t>
            </a:r>
            <a:endParaRPr lang="en-GB" sz="4200" dirty="0"/>
          </a:p>
        </p:txBody>
      </p:sp>
    </p:spTree>
    <p:extLst>
      <p:ext uri="{BB962C8B-B14F-4D97-AF65-F5344CB8AC3E}">
        <p14:creationId xmlns:p14="http://schemas.microsoft.com/office/powerpoint/2010/main" val="31868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 name="TextBox 71"/>
          <p:cNvSpPr txBox="1"/>
          <p:nvPr/>
        </p:nvSpPr>
        <p:spPr>
          <a:xfrm>
            <a:off x="1277635" y="753092"/>
            <a:ext cx="6264695" cy="844386"/>
          </a:xfrm>
          <a:prstGeom prst="rect">
            <a:avLst/>
          </a:prstGeom>
          <a:noFill/>
        </p:spPr>
        <p:txBody>
          <a:bodyPr wrap="square" lIns="0" tIns="0" rIns="0" bIns="0" rtlCol="0">
            <a:normAutofit/>
          </a:bodyPr>
          <a:lstStyle/>
          <a:p>
            <a:pPr algn="ctr"/>
            <a:r>
              <a:rPr lang="en-GB" sz="2400" dirty="0" smtClean="0">
                <a:solidFill>
                  <a:prstClr val="black"/>
                </a:solidFill>
              </a:rPr>
              <a:t>New </a:t>
            </a:r>
            <a:r>
              <a:rPr lang="en-GB" sz="2400" dirty="0">
                <a:solidFill>
                  <a:prstClr val="black"/>
                </a:solidFill>
              </a:rPr>
              <a:t>alignment with 4 faces of God </a:t>
            </a:r>
            <a:r>
              <a:rPr lang="en-GB" sz="2400" dirty="0" smtClean="0">
                <a:solidFill>
                  <a:prstClr val="black"/>
                </a:solidFill>
              </a:rPr>
              <a:t/>
            </a:r>
            <a:br>
              <a:rPr lang="en-GB" sz="2400" dirty="0" smtClean="0">
                <a:solidFill>
                  <a:prstClr val="black"/>
                </a:solidFill>
              </a:rPr>
            </a:br>
            <a:r>
              <a:rPr lang="en-GB" sz="2400" dirty="0" smtClean="0">
                <a:solidFill>
                  <a:prstClr val="black"/>
                </a:solidFill>
              </a:rPr>
              <a:t>symbol</a:t>
            </a:r>
            <a:r>
              <a:rPr lang="en-GB" sz="2400" dirty="0">
                <a:solidFill>
                  <a:prstClr val="black"/>
                </a:solidFill>
              </a:rPr>
              <a:t>, sound, frequency and </a:t>
            </a:r>
            <a:r>
              <a:rPr lang="en-GB" sz="2400" dirty="0" smtClean="0">
                <a:solidFill>
                  <a:prstClr val="black"/>
                </a:solidFill>
              </a:rPr>
              <a:t>shape of heaven</a:t>
            </a:r>
            <a:endParaRPr lang="en-GB" sz="2400" dirty="0">
              <a:solidFill>
                <a:prstClr val="white"/>
              </a:solidFill>
              <a:latin typeface="Arial" pitchFamily="34" charset="0"/>
              <a:cs typeface="Arial" pitchFamily="34" charset="0"/>
            </a:endParaRPr>
          </a:p>
        </p:txBody>
      </p:sp>
      <p:sp>
        <p:nvSpPr>
          <p:cNvPr id="9" name="TextBox 8"/>
          <p:cNvSpPr txBox="1"/>
          <p:nvPr/>
        </p:nvSpPr>
        <p:spPr>
          <a:xfrm>
            <a:off x="845587" y="116632"/>
            <a:ext cx="7128792" cy="492443"/>
          </a:xfrm>
          <a:prstGeom prst="rect">
            <a:avLst/>
          </a:prstGeom>
          <a:noFill/>
        </p:spPr>
        <p:txBody>
          <a:bodyPr wrap="square" lIns="0" tIns="0" rIns="0" bIns="0" rtlCol="0">
            <a:spAutoFit/>
          </a:bodyPr>
          <a:lstStyle/>
          <a:p>
            <a:pPr algn="ctr"/>
            <a:r>
              <a:rPr lang="en-GB" sz="3200" dirty="0" smtClean="0">
                <a:solidFill>
                  <a:prstClr val="black"/>
                </a:solidFill>
              </a:rPr>
              <a:t>Ministry Structure of Church</a:t>
            </a:r>
            <a:endParaRPr lang="en-GB" sz="3200" dirty="0">
              <a:solidFill>
                <a:prstClr val="black"/>
              </a:solidFill>
            </a:endParaRPr>
          </a:p>
        </p:txBody>
      </p:sp>
      <p:grpSp>
        <p:nvGrpSpPr>
          <p:cNvPr id="8" name="Group 7"/>
          <p:cNvGrpSpPr/>
          <p:nvPr/>
        </p:nvGrpSpPr>
        <p:grpSpPr>
          <a:xfrm>
            <a:off x="2509414" y="1703651"/>
            <a:ext cx="4235365" cy="4092550"/>
            <a:chOff x="2526991" y="920627"/>
            <a:chExt cx="4235365" cy="4092550"/>
          </a:xfrm>
        </p:grpSpPr>
        <p:grpSp>
          <p:nvGrpSpPr>
            <p:cNvPr id="2" name="Group 1"/>
            <p:cNvGrpSpPr/>
            <p:nvPr/>
          </p:nvGrpSpPr>
          <p:grpSpPr>
            <a:xfrm>
              <a:off x="2526991" y="920627"/>
              <a:ext cx="4235365" cy="4092550"/>
              <a:chOff x="1426586" y="1396121"/>
              <a:chExt cx="3899816" cy="3906434"/>
            </a:xfrm>
          </p:grpSpPr>
          <p:cxnSp>
            <p:nvCxnSpPr>
              <p:cNvPr id="4" name="Straight Connector 3"/>
              <p:cNvCxnSpPr/>
              <p:nvPr/>
            </p:nvCxnSpPr>
            <p:spPr>
              <a:xfrm flipH="1">
                <a:off x="1426803" y="1396121"/>
                <a:ext cx="1949691" cy="1934609"/>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376493" y="1423730"/>
                <a:ext cx="1949908" cy="1934824"/>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376494" y="3343020"/>
                <a:ext cx="1949908" cy="1934609"/>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26586" y="3367731"/>
                <a:ext cx="1949908" cy="1934824"/>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3" name="Isosceles Triangle 2"/>
            <p:cNvSpPr/>
            <p:nvPr/>
          </p:nvSpPr>
          <p:spPr>
            <a:xfrm rot="5400000">
              <a:off x="3701595" y="1966337"/>
              <a:ext cx="3808552" cy="1949909"/>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Isosceles Triangle 21"/>
            <p:cNvSpPr/>
            <p:nvPr/>
          </p:nvSpPr>
          <p:spPr>
            <a:xfrm rot="16200000">
              <a:off x="1765444" y="1966338"/>
              <a:ext cx="3808552" cy="1949908"/>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3" name="Text Box 47"/>
          <p:cNvSpPr txBox="1">
            <a:spLocks noChangeArrowheads="1"/>
          </p:cNvSpPr>
          <p:nvPr/>
        </p:nvSpPr>
        <p:spPr bwMode="auto">
          <a:xfrm>
            <a:off x="3952560" y="3464395"/>
            <a:ext cx="12243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base">
              <a:spcBef>
                <a:spcPct val="50000"/>
              </a:spcBef>
              <a:spcAft>
                <a:spcPct val="0"/>
              </a:spcAft>
            </a:pPr>
            <a:r>
              <a:rPr lang="en-GB" altLang="en-US" sz="2400" dirty="0" smtClean="0">
                <a:solidFill>
                  <a:prstClr val="white"/>
                </a:solidFill>
              </a:rPr>
              <a:t>Ministry</a:t>
            </a:r>
          </a:p>
        </p:txBody>
      </p:sp>
      <p:sp>
        <p:nvSpPr>
          <p:cNvPr id="24" name="Text Box 46"/>
          <p:cNvSpPr txBox="1">
            <a:spLocks noChangeArrowheads="1"/>
          </p:cNvSpPr>
          <p:nvPr/>
        </p:nvSpPr>
        <p:spPr bwMode="auto">
          <a:xfrm>
            <a:off x="1952998" y="2204864"/>
            <a:ext cx="1341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z="2000" dirty="0" smtClean="0">
                <a:solidFill>
                  <a:srgbClr val="0033CC"/>
                </a:solidFill>
              </a:rPr>
              <a:t>Apostolic</a:t>
            </a:r>
          </a:p>
        </p:txBody>
      </p:sp>
      <p:sp>
        <p:nvSpPr>
          <p:cNvPr id="25" name="Text Box 48"/>
          <p:cNvSpPr txBox="1">
            <a:spLocks noChangeArrowheads="1"/>
          </p:cNvSpPr>
          <p:nvPr/>
        </p:nvSpPr>
        <p:spPr bwMode="auto">
          <a:xfrm>
            <a:off x="5638529" y="2204864"/>
            <a:ext cx="1341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z="2000" dirty="0" smtClean="0">
                <a:solidFill>
                  <a:srgbClr val="0033CC"/>
                </a:solidFill>
              </a:rPr>
              <a:t>Priestly</a:t>
            </a:r>
          </a:p>
        </p:txBody>
      </p:sp>
      <p:sp>
        <p:nvSpPr>
          <p:cNvPr id="26" name="Text Box 37"/>
          <p:cNvSpPr txBox="1">
            <a:spLocks noChangeArrowheads="1"/>
          </p:cNvSpPr>
          <p:nvPr/>
        </p:nvSpPr>
        <p:spPr bwMode="auto">
          <a:xfrm>
            <a:off x="1567236" y="4964372"/>
            <a:ext cx="172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z="2000" dirty="0" smtClean="0">
                <a:solidFill>
                  <a:srgbClr val="0033CC"/>
                </a:solidFill>
              </a:rPr>
              <a:t>Prophetic</a:t>
            </a:r>
          </a:p>
        </p:txBody>
      </p:sp>
      <p:sp>
        <p:nvSpPr>
          <p:cNvPr id="27" name="Text Box 6"/>
          <p:cNvSpPr txBox="1">
            <a:spLocks noChangeArrowheads="1"/>
          </p:cNvSpPr>
          <p:nvPr/>
        </p:nvSpPr>
        <p:spPr bwMode="auto">
          <a:xfrm>
            <a:off x="5697755" y="5090737"/>
            <a:ext cx="1152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altLang="en-US" sz="2000" dirty="0" smtClean="0">
                <a:solidFill>
                  <a:srgbClr val="3333CC"/>
                </a:solidFill>
              </a:rPr>
              <a:t>Kingly</a:t>
            </a:r>
          </a:p>
        </p:txBody>
      </p:sp>
    </p:spTree>
    <p:extLst>
      <p:ext uri="{BB962C8B-B14F-4D97-AF65-F5344CB8AC3E}">
        <p14:creationId xmlns:p14="http://schemas.microsoft.com/office/powerpoint/2010/main" val="2306049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646" y="2332"/>
            <a:ext cx="1589346" cy="553998"/>
          </a:xfrm>
          <a:prstGeom prst="rect">
            <a:avLst/>
          </a:prstGeom>
          <a:noFill/>
        </p:spPr>
        <p:txBody>
          <a:bodyPr wrap="none" lIns="0" tIns="0" rIns="0" bIns="0" rtlCol="0">
            <a:noAutofit/>
          </a:bodyPr>
          <a:lstStyle/>
          <a:p>
            <a:pPr algn="ctr"/>
            <a:r>
              <a:rPr lang="en-GB" sz="2800" dirty="0" smtClean="0">
                <a:solidFill>
                  <a:prstClr val="black"/>
                </a:solidFill>
                <a:cs typeface="Arial" charset="0"/>
              </a:rPr>
              <a:t>Bench of 3 </a:t>
            </a:r>
          </a:p>
          <a:p>
            <a:pPr algn="ctr"/>
            <a:r>
              <a:rPr lang="en-GB" sz="2800" dirty="0" smtClean="0">
                <a:solidFill>
                  <a:prstClr val="black"/>
                </a:solidFill>
                <a:cs typeface="Arial" charset="0"/>
              </a:rPr>
              <a:t>Father Son Spirit</a:t>
            </a:r>
            <a:endParaRPr lang="en-GB" sz="2800" dirty="0">
              <a:solidFill>
                <a:prstClr val="black"/>
              </a:solidFill>
              <a:cs typeface="Arial" charset="0"/>
            </a:endParaRPr>
          </a:p>
        </p:txBody>
      </p:sp>
      <p:sp>
        <p:nvSpPr>
          <p:cNvPr id="9" name="Horizontal Scroll 8"/>
          <p:cNvSpPr/>
          <p:nvPr/>
        </p:nvSpPr>
        <p:spPr>
          <a:xfrm>
            <a:off x="3347034" y="1556792"/>
            <a:ext cx="1104571" cy="288032"/>
          </a:xfrm>
          <a:prstGeom prst="horizontalScroll">
            <a:avLst/>
          </a:prstGeom>
          <a:solidFill>
            <a:srgbClr val="5C0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Connector 10"/>
          <p:cNvCxnSpPr/>
          <p:nvPr/>
        </p:nvCxnSpPr>
        <p:spPr>
          <a:xfrm>
            <a:off x="1415062" y="2204864"/>
            <a:ext cx="5544616" cy="0"/>
          </a:xfrm>
          <a:prstGeom prst="line">
            <a:avLst/>
          </a:prstGeom>
          <a:ln w="635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16893" y="831807"/>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99320" y="841769"/>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171501" y="2964953"/>
            <a:ext cx="3456384" cy="289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42" name="Group 41"/>
          <p:cNvGrpSpPr/>
          <p:nvPr/>
        </p:nvGrpSpPr>
        <p:grpSpPr>
          <a:xfrm>
            <a:off x="2016892" y="3099807"/>
            <a:ext cx="3765229" cy="3497545"/>
            <a:chOff x="2016892" y="3099807"/>
            <a:chExt cx="3765229" cy="3497545"/>
          </a:xfrm>
        </p:grpSpPr>
        <p:cxnSp>
          <p:nvCxnSpPr>
            <p:cNvPr id="30" name="Straight Connector 29"/>
            <p:cNvCxnSpPr/>
            <p:nvPr/>
          </p:nvCxnSpPr>
          <p:spPr>
            <a:xfrm>
              <a:off x="2016892" y="3099807"/>
              <a:ext cx="1882800" cy="226929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899694" y="3101103"/>
              <a:ext cx="1882427" cy="2268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5369102"/>
              <a:ext cx="2376264" cy="1228250"/>
            </a:xfrm>
            <a:prstGeom prst="rect">
              <a:avLst/>
            </a:prstGeom>
            <a:noFill/>
          </p:spPr>
          <p:txBody>
            <a:bodyPr wrap="none" lIns="0" tIns="0" rIns="0" bIns="0" rtlCol="0">
              <a:noAutofit/>
            </a:bodyPr>
            <a:lstStyle/>
            <a:p>
              <a:pPr algn="ctr"/>
              <a:r>
                <a:rPr lang="en-GB" sz="2400" dirty="0" smtClean="0">
                  <a:solidFill>
                    <a:prstClr val="black"/>
                  </a:solidFill>
                  <a:cs typeface="Arial" charset="0"/>
                </a:rPr>
                <a:t>Bench of 3 </a:t>
              </a:r>
            </a:p>
            <a:p>
              <a:pPr algn="ctr"/>
              <a:r>
                <a:rPr lang="en-GB" sz="2400" dirty="0" smtClean="0">
                  <a:solidFill>
                    <a:prstClr val="black"/>
                  </a:solidFill>
                  <a:cs typeface="Arial" charset="0"/>
                </a:rPr>
                <a:t> Spirit Soul Body</a:t>
              </a:r>
            </a:p>
            <a:p>
              <a:pPr algn="ctr"/>
              <a:r>
                <a:rPr lang="en-GB" sz="2400" dirty="0" smtClean="0">
                  <a:solidFill>
                    <a:prstClr val="black"/>
                  </a:solidFill>
                  <a:cs typeface="Arial" charset="0"/>
                </a:rPr>
                <a:t>Church, City, Region, Nation</a:t>
              </a:r>
              <a:endParaRPr lang="en-GB" sz="2400" dirty="0">
                <a:solidFill>
                  <a:prstClr val="black"/>
                </a:solidFill>
                <a:cs typeface="Arial" charset="0"/>
              </a:endParaRPr>
            </a:p>
          </p:txBody>
        </p:sp>
      </p:grpSp>
      <p:sp>
        <p:nvSpPr>
          <p:cNvPr id="38" name="TextBox 37"/>
          <p:cNvSpPr txBox="1"/>
          <p:nvPr/>
        </p:nvSpPr>
        <p:spPr>
          <a:xfrm>
            <a:off x="7092280" y="1435574"/>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Heavenlies</a:t>
            </a:r>
          </a:p>
        </p:txBody>
      </p:sp>
      <p:sp>
        <p:nvSpPr>
          <p:cNvPr id="39" name="TextBox 38"/>
          <p:cNvSpPr txBox="1"/>
          <p:nvPr/>
        </p:nvSpPr>
        <p:spPr>
          <a:xfrm>
            <a:off x="7092280" y="283277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Earth</a:t>
            </a:r>
          </a:p>
        </p:txBody>
      </p:sp>
      <p:sp>
        <p:nvSpPr>
          <p:cNvPr id="15" name="TextBox 14"/>
          <p:cNvSpPr txBox="1"/>
          <p:nvPr/>
        </p:nvSpPr>
        <p:spPr>
          <a:xfrm>
            <a:off x="827584" y="115857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North Gate</a:t>
            </a:r>
            <a:br>
              <a:rPr lang="en-GB" dirty="0" smtClean="0">
                <a:solidFill>
                  <a:prstClr val="black"/>
                </a:solidFill>
                <a:cs typeface="Arial" charset="0"/>
              </a:rPr>
            </a:br>
            <a:r>
              <a:rPr lang="en-GB" dirty="0" smtClean="0">
                <a:solidFill>
                  <a:prstClr val="black"/>
                </a:solidFill>
                <a:cs typeface="Arial" charset="0"/>
              </a:rPr>
              <a:t>Man Priestly</a:t>
            </a:r>
          </a:p>
        </p:txBody>
      </p:sp>
      <p:sp>
        <p:nvSpPr>
          <p:cNvPr id="16" name="TextBox 15"/>
          <p:cNvSpPr txBox="1"/>
          <p:nvPr/>
        </p:nvSpPr>
        <p:spPr>
          <a:xfrm>
            <a:off x="4987447" y="113698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East Gate</a:t>
            </a:r>
            <a:br>
              <a:rPr lang="en-GB" dirty="0" smtClean="0">
                <a:solidFill>
                  <a:prstClr val="black"/>
                </a:solidFill>
                <a:cs typeface="Arial" charset="0"/>
              </a:rPr>
            </a:br>
            <a:r>
              <a:rPr lang="en-GB" dirty="0" smtClean="0">
                <a:solidFill>
                  <a:prstClr val="black"/>
                </a:solidFill>
                <a:cs typeface="Arial" charset="0"/>
              </a:rPr>
              <a:t>Lion Kingly</a:t>
            </a:r>
          </a:p>
        </p:txBody>
      </p:sp>
      <p:sp>
        <p:nvSpPr>
          <p:cNvPr id="17" name="TextBox 16"/>
          <p:cNvSpPr txBox="1"/>
          <p:nvPr/>
        </p:nvSpPr>
        <p:spPr>
          <a:xfrm>
            <a:off x="827584"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West Gate</a:t>
            </a:r>
            <a:br>
              <a:rPr lang="en-GB" dirty="0" smtClean="0">
                <a:solidFill>
                  <a:prstClr val="black"/>
                </a:solidFill>
                <a:cs typeface="Arial" charset="0"/>
              </a:rPr>
            </a:br>
            <a:r>
              <a:rPr lang="en-GB" dirty="0" smtClean="0">
                <a:solidFill>
                  <a:prstClr val="black"/>
                </a:solidFill>
                <a:cs typeface="Arial" charset="0"/>
              </a:rPr>
              <a:t>Eagle Apostolic</a:t>
            </a:r>
          </a:p>
        </p:txBody>
      </p:sp>
      <p:sp>
        <p:nvSpPr>
          <p:cNvPr id="18" name="TextBox 17"/>
          <p:cNvSpPr txBox="1"/>
          <p:nvPr/>
        </p:nvSpPr>
        <p:spPr>
          <a:xfrm>
            <a:off x="5220072"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South Gate</a:t>
            </a:r>
            <a:br>
              <a:rPr lang="en-GB" dirty="0" smtClean="0">
                <a:solidFill>
                  <a:prstClr val="black"/>
                </a:solidFill>
                <a:cs typeface="Arial" charset="0"/>
              </a:rPr>
            </a:br>
            <a:r>
              <a:rPr lang="en-GB" dirty="0" smtClean="0">
                <a:solidFill>
                  <a:prstClr val="black"/>
                </a:solidFill>
                <a:cs typeface="Arial" charset="0"/>
              </a:rPr>
              <a:t>Ox Prophetic</a:t>
            </a:r>
          </a:p>
        </p:txBody>
      </p:sp>
    </p:spTree>
    <p:extLst>
      <p:ext uri="{BB962C8B-B14F-4D97-AF65-F5344CB8AC3E}">
        <p14:creationId xmlns:p14="http://schemas.microsoft.com/office/powerpoint/2010/main" val="68687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Deep Calls to Deep</a:t>
            </a:r>
            <a:endParaRPr lang="en-GB"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5400" dirty="0"/>
              <a:t>“If you live cautiously, your friends will call you wise. You </a:t>
            </a:r>
            <a:r>
              <a:rPr lang="en-GB" sz="5400" dirty="0" smtClean="0"/>
              <a:t>just </a:t>
            </a:r>
            <a:r>
              <a:rPr lang="en-GB" sz="5400" dirty="0"/>
              <a:t>won’t move many mountains.” – Bill </a:t>
            </a:r>
            <a:r>
              <a:rPr lang="en-GB" sz="5400" dirty="0" smtClean="0"/>
              <a:t>Johnson</a:t>
            </a:r>
          </a:p>
          <a:p>
            <a:r>
              <a:rPr lang="en-GB" sz="5400" dirty="0" smtClean="0"/>
              <a:t>We are going on a wild adventure in faith spelt RISK</a:t>
            </a:r>
          </a:p>
        </p:txBody>
      </p:sp>
    </p:spTree>
    <p:extLst>
      <p:ext uri="{BB962C8B-B14F-4D97-AF65-F5344CB8AC3E}">
        <p14:creationId xmlns:p14="http://schemas.microsoft.com/office/powerpoint/2010/main" val="145393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pPr>
              <a:lnSpc>
                <a:spcPct val="120000"/>
              </a:lnSpc>
              <a:spcBef>
                <a:spcPts val="600"/>
              </a:spcBef>
            </a:pPr>
            <a:r>
              <a:rPr lang="en-GB" sz="5400" dirty="0"/>
              <a:t>Invitation to come deeper into Him</a:t>
            </a:r>
          </a:p>
          <a:p>
            <a:pPr>
              <a:lnSpc>
                <a:spcPct val="120000"/>
              </a:lnSpc>
              <a:spcBef>
                <a:spcPts val="600"/>
              </a:spcBef>
            </a:pPr>
            <a:r>
              <a:rPr lang="en-GB" sz="5400" dirty="0"/>
              <a:t>3 levels </a:t>
            </a:r>
            <a:r>
              <a:rPr lang="en-GB" sz="5400" dirty="0" smtClean="0"/>
              <a:t>intimacy</a:t>
            </a:r>
          </a:p>
          <a:p>
            <a:pPr>
              <a:lnSpc>
                <a:spcPct val="120000"/>
              </a:lnSpc>
              <a:spcBef>
                <a:spcPts val="600"/>
              </a:spcBef>
            </a:pPr>
            <a:r>
              <a:rPr lang="en-GB" sz="5400" dirty="0" smtClean="0"/>
              <a:t>Deeper baptism into the Father, Son and Spirit</a:t>
            </a:r>
          </a:p>
        </p:txBody>
      </p:sp>
    </p:spTree>
    <p:extLst>
      <p:ext uri="{BB962C8B-B14F-4D97-AF65-F5344CB8AC3E}">
        <p14:creationId xmlns:p14="http://schemas.microsoft.com/office/powerpoint/2010/main" val="84161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sz="4400" dirty="0" smtClean="0"/>
              <a:t>Deeper into the river of life to engage the Spirit – source of life</a:t>
            </a:r>
          </a:p>
          <a:p>
            <a:pPr>
              <a:spcBef>
                <a:spcPts val="600"/>
              </a:spcBef>
            </a:pPr>
            <a:r>
              <a:rPr lang="en-GB" sz="4400" dirty="0" smtClean="0"/>
              <a:t>Deeper into the Fire </a:t>
            </a:r>
            <a:r>
              <a:rPr lang="en-GB" sz="4400" dirty="0"/>
              <a:t>stones </a:t>
            </a:r>
            <a:r>
              <a:rPr lang="en-GB" sz="4400" dirty="0" smtClean="0"/>
              <a:t>to engage Jesus</a:t>
            </a:r>
          </a:p>
          <a:p>
            <a:pPr>
              <a:spcBef>
                <a:spcPts val="600"/>
              </a:spcBef>
            </a:pPr>
            <a:r>
              <a:rPr lang="en-GB" sz="4400" dirty="0"/>
              <a:t>R</a:t>
            </a:r>
            <a:r>
              <a:rPr lang="en-GB" sz="4400" dirty="0" smtClean="0"/>
              <a:t>evelation </a:t>
            </a:r>
            <a:r>
              <a:rPr lang="en-GB" sz="4400" dirty="0"/>
              <a:t>kingdom governmental </a:t>
            </a:r>
            <a:r>
              <a:rPr lang="en-GB" sz="4400" dirty="0" smtClean="0"/>
              <a:t>protocols, </a:t>
            </a:r>
            <a:r>
              <a:rPr lang="en-GB" sz="4400" dirty="0"/>
              <a:t>12 </a:t>
            </a:r>
            <a:r>
              <a:rPr lang="en-GB" sz="4400" dirty="0" smtClean="0"/>
              <a:t>Laws, </a:t>
            </a:r>
            <a:r>
              <a:rPr lang="en-GB" sz="4400" dirty="0"/>
              <a:t>Court </a:t>
            </a:r>
            <a:r>
              <a:rPr lang="en-GB" sz="4400" dirty="0" smtClean="0"/>
              <a:t>Fathers, </a:t>
            </a:r>
            <a:r>
              <a:rPr lang="en-GB" sz="4400" dirty="0"/>
              <a:t>12 High </a:t>
            </a:r>
            <a:r>
              <a:rPr lang="en-GB" sz="4400" dirty="0" smtClean="0"/>
              <a:t>Chancellors Houses</a:t>
            </a:r>
            <a:endParaRPr lang="en-GB" sz="4400" dirty="0"/>
          </a:p>
        </p:txBody>
      </p:sp>
    </p:spTree>
    <p:extLst>
      <p:ext uri="{BB962C8B-B14F-4D97-AF65-F5344CB8AC3E}">
        <p14:creationId xmlns:p14="http://schemas.microsoft.com/office/powerpoint/2010/main" val="16524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Autofit/>
          </a:bodyPr>
          <a:lstStyle/>
          <a:p>
            <a:pPr>
              <a:spcBef>
                <a:spcPts val="600"/>
              </a:spcBef>
            </a:pPr>
            <a:r>
              <a:rPr lang="en-GB" sz="4800" dirty="0" smtClean="0"/>
              <a:t>Deeper into the Fathers </a:t>
            </a:r>
            <a:r>
              <a:rPr lang="en-GB" sz="4800" dirty="0"/>
              <a:t>Heart </a:t>
            </a:r>
            <a:endParaRPr lang="en-GB" sz="4800" dirty="0" smtClean="0"/>
          </a:p>
          <a:p>
            <a:pPr>
              <a:spcBef>
                <a:spcPts val="600"/>
              </a:spcBef>
            </a:pPr>
            <a:r>
              <a:rPr lang="en-GB" sz="4800" dirty="0"/>
              <a:t>C</a:t>
            </a:r>
            <a:r>
              <a:rPr lang="en-GB" sz="4800" dirty="0" smtClean="0"/>
              <a:t>ultivate, brood, </a:t>
            </a:r>
            <a:r>
              <a:rPr lang="en-GB" sz="4800" dirty="0"/>
              <a:t>incubate </a:t>
            </a:r>
            <a:r>
              <a:rPr lang="en-GB" sz="4800" dirty="0" smtClean="0"/>
              <a:t>- Desire </a:t>
            </a:r>
          </a:p>
          <a:p>
            <a:pPr>
              <a:spcBef>
                <a:spcPts val="600"/>
              </a:spcBef>
            </a:pPr>
            <a:r>
              <a:rPr lang="en-GB" sz="4800" dirty="0" smtClean="0"/>
              <a:t>To see </a:t>
            </a:r>
            <a:r>
              <a:rPr lang="en-GB" sz="4800" dirty="0"/>
              <a:t>as it </a:t>
            </a:r>
            <a:r>
              <a:rPr lang="en-GB" sz="4800" dirty="0" smtClean="0"/>
              <a:t>WAS </a:t>
            </a:r>
            <a:r>
              <a:rPr lang="en-GB" sz="4800" dirty="0"/>
              <a:t>in the </a:t>
            </a:r>
            <a:r>
              <a:rPr lang="en-GB" sz="4800" dirty="0" smtClean="0"/>
              <a:t>beginning </a:t>
            </a:r>
            <a:r>
              <a:rPr lang="en-GB" sz="4800" dirty="0"/>
              <a:t>to manifest into the IS to transform what </a:t>
            </a:r>
            <a:r>
              <a:rPr lang="en-GB" sz="4800" dirty="0" smtClean="0"/>
              <a:t>WILL be</a:t>
            </a:r>
          </a:p>
          <a:p>
            <a:pPr>
              <a:spcBef>
                <a:spcPts val="600"/>
              </a:spcBef>
            </a:pPr>
            <a:r>
              <a:rPr lang="en-GB" sz="4800" dirty="0" smtClean="0"/>
              <a:t>Works &amp; will to ways and heart</a:t>
            </a:r>
          </a:p>
          <a:p>
            <a:pPr>
              <a:spcBef>
                <a:spcPts val="600"/>
              </a:spcBef>
            </a:pPr>
            <a:r>
              <a:rPr lang="en-GB" sz="4800" dirty="0" smtClean="0"/>
              <a:t>Call to sonship</a:t>
            </a:r>
            <a:endParaRPr lang="en-GB" sz="4800" dirty="0"/>
          </a:p>
        </p:txBody>
      </p:sp>
    </p:spTree>
    <p:extLst>
      <p:ext uri="{BB962C8B-B14F-4D97-AF65-F5344CB8AC3E}">
        <p14:creationId xmlns:p14="http://schemas.microsoft.com/office/powerpoint/2010/main" val="197295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fontScale="92500" lnSpcReduction="20000"/>
          </a:bodyPr>
          <a:lstStyle/>
          <a:p>
            <a:pPr>
              <a:lnSpc>
                <a:spcPct val="120000"/>
              </a:lnSpc>
              <a:spcBef>
                <a:spcPts val="600"/>
              </a:spcBef>
            </a:pPr>
            <a:r>
              <a:rPr lang="en-GB" sz="5400" dirty="0"/>
              <a:t>Rom 8:19 For the anxious longing of the creation waits eagerly for the </a:t>
            </a:r>
            <a:r>
              <a:rPr lang="en-GB" sz="5400" dirty="0">
                <a:solidFill>
                  <a:srgbClr val="FFFF00"/>
                </a:solidFill>
              </a:rPr>
              <a:t>revealing of the sons of God</a:t>
            </a:r>
            <a:r>
              <a:rPr lang="en-GB" sz="5400" dirty="0"/>
              <a:t>. </a:t>
            </a:r>
            <a:r>
              <a:rPr lang="en-GB" sz="5400" dirty="0" smtClean="0"/>
              <a:t>21 </a:t>
            </a:r>
            <a:r>
              <a:rPr lang="en-GB" sz="5400" dirty="0"/>
              <a:t>that the creation itself also will be set free from its slavery to corruption into the </a:t>
            </a:r>
            <a:r>
              <a:rPr lang="en-GB" sz="5400" dirty="0">
                <a:solidFill>
                  <a:srgbClr val="FFFF00"/>
                </a:solidFill>
              </a:rPr>
              <a:t>freedom of the glory of the children of God</a:t>
            </a:r>
            <a:r>
              <a:rPr lang="en-GB" sz="5400" dirty="0"/>
              <a:t>. </a:t>
            </a:r>
            <a:endParaRPr lang="en-GB" sz="5400" dirty="0" smtClean="0"/>
          </a:p>
        </p:txBody>
      </p:sp>
    </p:spTree>
    <p:extLst>
      <p:ext uri="{BB962C8B-B14F-4D97-AF65-F5344CB8AC3E}">
        <p14:creationId xmlns:p14="http://schemas.microsoft.com/office/powerpoint/2010/main" val="2590209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a:xfrm>
            <a:off x="2699972" y="1835733"/>
            <a:ext cx="3240000" cy="32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prstClr val="white"/>
                </a:solidFill>
              </a:rPr>
              <a:t>Tabernacle</a:t>
            </a:r>
          </a:p>
          <a:p>
            <a:pPr algn="ctr"/>
            <a:r>
              <a:rPr lang="en-GB" sz="2800" dirty="0" smtClean="0">
                <a:solidFill>
                  <a:prstClr val="white"/>
                </a:solidFill>
              </a:rPr>
              <a:t>Holy of Holies</a:t>
            </a:r>
          </a:p>
          <a:p>
            <a:pPr algn="ctr"/>
            <a:r>
              <a:rPr lang="en-GB" sz="2800" dirty="0" smtClean="0">
                <a:solidFill>
                  <a:prstClr val="white"/>
                </a:solidFill>
              </a:rPr>
              <a:t>Arc of God</a:t>
            </a:r>
            <a:endParaRPr lang="en-GB" sz="2800" dirty="0">
              <a:solidFill>
                <a:prstClr val="white"/>
              </a:solidFill>
            </a:endParaRPr>
          </a:p>
        </p:txBody>
      </p:sp>
      <p:sp>
        <p:nvSpPr>
          <p:cNvPr id="5" name="TextBox 4"/>
          <p:cNvSpPr txBox="1"/>
          <p:nvPr/>
        </p:nvSpPr>
        <p:spPr>
          <a:xfrm>
            <a:off x="3635896" y="188640"/>
            <a:ext cx="1008292" cy="1440160"/>
          </a:xfrm>
          <a:prstGeom prst="rect">
            <a:avLst/>
          </a:prstGeom>
          <a:noFill/>
        </p:spPr>
        <p:txBody>
          <a:bodyPr wrap="square" lIns="0" tIns="0" rIns="0" bIns="0" rtlCol="0">
            <a:noAutofit/>
          </a:bodyPr>
          <a:lstStyle/>
          <a:p>
            <a:pPr algn="ctr"/>
            <a:r>
              <a:rPr lang="en-GB" sz="2400" dirty="0" smtClean="0">
                <a:solidFill>
                  <a:prstClr val="black"/>
                </a:solidFill>
              </a:rPr>
              <a:t>North </a:t>
            </a:r>
          </a:p>
          <a:p>
            <a:pPr algn="ctr"/>
            <a:r>
              <a:rPr lang="en-GB" sz="2400" dirty="0" smtClean="0">
                <a:solidFill>
                  <a:prstClr val="black"/>
                </a:solidFill>
              </a:rPr>
              <a:t>Man</a:t>
            </a:r>
          </a:p>
          <a:p>
            <a:pPr algn="ctr"/>
            <a:r>
              <a:rPr lang="en-GB" sz="2400" dirty="0" smtClean="0">
                <a:solidFill>
                  <a:prstClr val="black"/>
                </a:solidFill>
              </a:rPr>
              <a:t>Priest</a:t>
            </a:r>
          </a:p>
          <a:p>
            <a:pPr algn="ctr"/>
            <a:r>
              <a:rPr lang="en-GB" sz="2400" dirty="0" smtClean="0">
                <a:solidFill>
                  <a:srgbClr val="FF0000"/>
                </a:solidFill>
              </a:rPr>
              <a:t>HEI</a:t>
            </a:r>
            <a:endParaRPr lang="en-GB" sz="2400" dirty="0">
              <a:solidFill>
                <a:srgbClr val="FF0000"/>
              </a:solidFill>
            </a:endParaRPr>
          </a:p>
        </p:txBody>
      </p:sp>
      <p:sp>
        <p:nvSpPr>
          <p:cNvPr id="6" name="TextBox 5"/>
          <p:cNvSpPr txBox="1"/>
          <p:nvPr/>
        </p:nvSpPr>
        <p:spPr>
          <a:xfrm>
            <a:off x="3779912" y="5229200"/>
            <a:ext cx="1080120" cy="1440160"/>
          </a:xfrm>
          <a:prstGeom prst="rect">
            <a:avLst/>
          </a:prstGeom>
          <a:noFill/>
        </p:spPr>
        <p:txBody>
          <a:bodyPr wrap="square" lIns="0" tIns="0" rIns="0" bIns="0" rtlCol="0">
            <a:normAutofit fontScale="92500" lnSpcReduction="10000"/>
          </a:bodyPr>
          <a:lstStyle/>
          <a:p>
            <a:pPr algn="ctr"/>
            <a:r>
              <a:rPr lang="en-GB" sz="2600" dirty="0" smtClean="0">
                <a:solidFill>
                  <a:prstClr val="black"/>
                </a:solidFill>
              </a:rPr>
              <a:t>South </a:t>
            </a:r>
          </a:p>
          <a:p>
            <a:pPr algn="ctr"/>
            <a:r>
              <a:rPr lang="en-GB" sz="2600" dirty="0" smtClean="0">
                <a:solidFill>
                  <a:prstClr val="black"/>
                </a:solidFill>
              </a:rPr>
              <a:t>Ox</a:t>
            </a:r>
          </a:p>
          <a:p>
            <a:pPr algn="ctr"/>
            <a:r>
              <a:rPr lang="en-GB" sz="2600" dirty="0" smtClean="0">
                <a:solidFill>
                  <a:prstClr val="black"/>
                </a:solidFill>
              </a:rPr>
              <a:t>Prophet</a:t>
            </a:r>
          </a:p>
          <a:p>
            <a:pPr algn="ctr"/>
            <a:r>
              <a:rPr lang="en-GB" sz="2600" dirty="0" smtClean="0">
                <a:solidFill>
                  <a:srgbClr val="FF0000"/>
                </a:solidFill>
              </a:rPr>
              <a:t>HEI</a:t>
            </a:r>
            <a:endParaRPr lang="en-GB" dirty="0">
              <a:solidFill>
                <a:srgbClr val="FF0000"/>
              </a:solidFill>
            </a:endParaRPr>
          </a:p>
        </p:txBody>
      </p:sp>
      <p:sp>
        <p:nvSpPr>
          <p:cNvPr id="7" name="TextBox 6"/>
          <p:cNvSpPr txBox="1"/>
          <p:nvPr/>
        </p:nvSpPr>
        <p:spPr>
          <a:xfrm>
            <a:off x="6444208" y="2792651"/>
            <a:ext cx="792088" cy="1428437"/>
          </a:xfrm>
          <a:prstGeom prst="rect">
            <a:avLst/>
          </a:prstGeom>
          <a:noFill/>
        </p:spPr>
        <p:txBody>
          <a:bodyPr wrap="square" lIns="0" tIns="0" rIns="0" bIns="0" rtlCol="0">
            <a:noAutofit/>
          </a:bodyPr>
          <a:lstStyle/>
          <a:p>
            <a:pPr algn="ctr"/>
            <a:r>
              <a:rPr lang="en-GB" sz="2400" dirty="0" smtClean="0">
                <a:solidFill>
                  <a:prstClr val="black"/>
                </a:solidFill>
              </a:rPr>
              <a:t>East </a:t>
            </a:r>
          </a:p>
          <a:p>
            <a:pPr algn="ctr"/>
            <a:r>
              <a:rPr lang="en-GB" sz="2400" dirty="0" smtClean="0">
                <a:solidFill>
                  <a:prstClr val="black"/>
                </a:solidFill>
              </a:rPr>
              <a:t>Lion</a:t>
            </a:r>
          </a:p>
          <a:p>
            <a:pPr algn="ctr"/>
            <a:r>
              <a:rPr lang="en-GB" sz="2400" dirty="0" smtClean="0">
                <a:solidFill>
                  <a:prstClr val="black"/>
                </a:solidFill>
              </a:rPr>
              <a:t>King</a:t>
            </a:r>
          </a:p>
          <a:p>
            <a:pPr algn="ctr"/>
            <a:r>
              <a:rPr lang="en-GB" sz="2400" dirty="0" smtClean="0">
                <a:solidFill>
                  <a:srgbClr val="FF0000"/>
                </a:solidFill>
              </a:rPr>
              <a:t>YOD</a:t>
            </a:r>
            <a:endParaRPr lang="en-GB" sz="2400" dirty="0">
              <a:solidFill>
                <a:srgbClr val="FF0000"/>
              </a:solidFill>
            </a:endParaRPr>
          </a:p>
        </p:txBody>
      </p:sp>
      <p:sp>
        <p:nvSpPr>
          <p:cNvPr id="8" name="TextBox 7"/>
          <p:cNvSpPr txBox="1"/>
          <p:nvPr/>
        </p:nvSpPr>
        <p:spPr>
          <a:xfrm>
            <a:off x="1187624" y="2792650"/>
            <a:ext cx="1008112" cy="1644462"/>
          </a:xfrm>
          <a:prstGeom prst="rect">
            <a:avLst/>
          </a:prstGeom>
          <a:noFill/>
        </p:spPr>
        <p:txBody>
          <a:bodyPr wrap="square" lIns="0" tIns="0" rIns="0" bIns="0" rtlCol="0">
            <a:noAutofit/>
          </a:bodyPr>
          <a:lstStyle/>
          <a:p>
            <a:pPr algn="ctr"/>
            <a:r>
              <a:rPr lang="en-GB" sz="2400" dirty="0" smtClean="0">
                <a:solidFill>
                  <a:prstClr val="black"/>
                </a:solidFill>
              </a:rPr>
              <a:t>West </a:t>
            </a:r>
          </a:p>
          <a:p>
            <a:pPr algn="ctr"/>
            <a:r>
              <a:rPr lang="en-GB" sz="2400" dirty="0" smtClean="0">
                <a:solidFill>
                  <a:prstClr val="black"/>
                </a:solidFill>
              </a:rPr>
              <a:t>Eagle</a:t>
            </a:r>
          </a:p>
          <a:p>
            <a:pPr algn="ctr"/>
            <a:r>
              <a:rPr lang="en-GB" sz="2400" dirty="0" smtClean="0">
                <a:solidFill>
                  <a:prstClr val="black"/>
                </a:solidFill>
              </a:rPr>
              <a:t>Apostle</a:t>
            </a:r>
          </a:p>
          <a:p>
            <a:pPr algn="ctr"/>
            <a:r>
              <a:rPr lang="en-GB" sz="2400" dirty="0" smtClean="0">
                <a:solidFill>
                  <a:srgbClr val="FF0000"/>
                </a:solidFill>
              </a:rPr>
              <a:t>VAV</a:t>
            </a:r>
            <a:endParaRPr lang="en-GB" sz="2400" dirty="0">
              <a:solidFill>
                <a:srgbClr val="FF0000"/>
              </a:solidFill>
            </a:endParaRPr>
          </a:p>
        </p:txBody>
      </p:sp>
      <p:cxnSp>
        <p:nvCxnSpPr>
          <p:cNvPr id="3" name="Straight Arrow Connector 2"/>
          <p:cNvCxnSpPr/>
          <p:nvPr/>
        </p:nvCxnSpPr>
        <p:spPr>
          <a:xfrm flipV="1">
            <a:off x="4864729" y="757161"/>
            <a:ext cx="0" cy="1078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35896" y="5075733"/>
            <a:ext cx="0" cy="9304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084168" y="4437112"/>
            <a:ext cx="1404156"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043608" y="2636912"/>
            <a:ext cx="1440160"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85487" y="1844824"/>
            <a:ext cx="0"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99972" y="3457369"/>
            <a:ext cx="4318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364088" y="3459038"/>
            <a:ext cx="57588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92442" y="4499670"/>
            <a:ext cx="0" cy="576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618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r>
              <a:rPr lang="en-GB" sz="4400" dirty="0" smtClean="0">
                <a:effectLst>
                  <a:outerShdw blurRad="38100" dist="38100" dir="2700000" algn="ctr" rotWithShape="0">
                    <a:schemeClr val="tx1"/>
                  </a:outerShdw>
                </a:effectLst>
              </a:rPr>
              <a:t>God is raising up a new order in the kingdom</a:t>
            </a:r>
          </a:p>
          <a:p>
            <a:r>
              <a:rPr lang="en-GB" sz="4400" dirty="0" smtClean="0">
                <a:effectLst>
                  <a:outerShdw blurRad="38100" dist="38100" dir="2700000" algn="ctr" rotWithShape="0">
                    <a:schemeClr val="tx1"/>
                  </a:outerShdw>
                </a:effectLst>
              </a:rPr>
              <a:t>Order of </a:t>
            </a:r>
            <a:r>
              <a:rPr lang="en-GB" sz="4400" dirty="0" smtClean="0">
                <a:effectLst>
                  <a:outerShdw blurRad="38100" dist="38100" dir="2700000" algn="ctr" rotWithShape="0">
                    <a:schemeClr val="tx1"/>
                  </a:outerShdw>
                </a:effectLst>
              </a:rPr>
              <a:t>Melchizedec – no </a:t>
            </a:r>
            <a:r>
              <a:rPr lang="en-GB" sz="4400" dirty="0" err="1" smtClean="0">
                <a:effectLst>
                  <a:outerShdw blurRad="38100" dist="38100" dir="2700000" algn="ctr" rotWithShape="0">
                    <a:schemeClr val="tx1"/>
                  </a:outerShdw>
                </a:effectLst>
              </a:rPr>
              <a:t>geaneology</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Old order 5 fold ministries is coming to an end</a:t>
            </a:r>
          </a:p>
          <a:p>
            <a:r>
              <a:rPr lang="en-GB" sz="4400" dirty="0" smtClean="0">
                <a:effectLst>
                  <a:outerShdw blurRad="38100" dist="38100" dir="2700000" algn="ctr" rotWithShape="0">
                    <a:schemeClr val="tx1"/>
                  </a:outerShdw>
                </a:effectLst>
              </a:rPr>
              <a:t>Transition from the Moses generation to the Joshua generation</a:t>
            </a:r>
          </a:p>
          <a:p>
            <a:r>
              <a:rPr lang="en-GB" sz="4400" dirty="0" smtClean="0">
                <a:effectLst>
                  <a:outerShdw blurRad="38100" dist="38100" dir="2700000" algn="ctr" rotWithShape="0">
                    <a:schemeClr val="tx1"/>
                  </a:outerShdw>
                </a:effectLst>
              </a:rPr>
              <a:t>Joshua generation were forerunners who mentored the next generation into their inheritance</a:t>
            </a:r>
          </a:p>
        </p:txBody>
      </p:sp>
    </p:spTree>
    <p:extLst>
      <p:ext uri="{BB962C8B-B14F-4D97-AF65-F5344CB8AC3E}">
        <p14:creationId xmlns:p14="http://schemas.microsoft.com/office/powerpoint/2010/main" val="415178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Deep Calls to Deep</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80728"/>
            <a:ext cx="9144000" cy="5877272"/>
          </a:xfrm>
        </p:spPr>
        <p:txBody>
          <a:bodyPr>
            <a:normAutofit/>
          </a:bodyPr>
          <a:lstStyle/>
          <a:p>
            <a:r>
              <a:rPr lang="en-GB" dirty="0" smtClean="0">
                <a:effectLst>
                  <a:outerShdw blurRad="50800" dist="38100" dir="8100000" algn="tr" rotWithShape="0">
                    <a:prstClr val="black">
                      <a:alpha val="40000"/>
                    </a:prstClr>
                  </a:outerShdw>
                </a:effectLst>
              </a:rPr>
              <a:t>We are called to be part of, raise up and release a Joshua Generation</a:t>
            </a:r>
          </a:p>
          <a:p>
            <a:r>
              <a:rPr lang="en-GB" dirty="0" smtClean="0">
                <a:effectLst>
                  <a:outerShdw blurRad="50800" dist="38100" dir="8100000" algn="tr" rotWithShape="0">
                    <a:prstClr val="black">
                      <a:alpha val="40000"/>
                    </a:prstClr>
                  </a:outerShdw>
                </a:effectLst>
              </a:rPr>
              <a:t>We are called to be forerunners</a:t>
            </a:r>
          </a:p>
          <a:p>
            <a:r>
              <a:rPr lang="en-GB" dirty="0" smtClean="0">
                <a:effectLst>
                  <a:outerShdw blurRad="50800" dist="38100" dir="8100000" algn="tr" rotWithShape="0">
                    <a:prstClr val="black">
                      <a:alpha val="40000"/>
                    </a:prstClr>
                  </a:outerShdw>
                </a:effectLst>
              </a:rPr>
              <a:t>We are called to embrace progressive revelation of God’s kingdom</a:t>
            </a:r>
          </a:p>
          <a:p>
            <a:r>
              <a:rPr lang="en-GB" dirty="0" smtClean="0">
                <a:effectLst>
                  <a:outerShdw blurRad="50800" dist="38100" dir="8100000" algn="tr" rotWithShape="0">
                    <a:prstClr val="black">
                      <a:alpha val="40000"/>
                    </a:prstClr>
                  </a:outerShdw>
                </a:effectLst>
              </a:rPr>
              <a:t>We are called to leave the old religious institutional ways and embrace new kingdom ways</a:t>
            </a:r>
            <a:endParaRPr lang="en-GB"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1223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Deep Calls to Deep</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lnSpcReduction="10000"/>
          </a:bodyPr>
          <a:lstStyle/>
          <a:p>
            <a:pPr>
              <a:lnSpc>
                <a:spcPct val="120000"/>
              </a:lnSpc>
              <a:spcBef>
                <a:spcPts val="600"/>
              </a:spcBef>
            </a:pPr>
            <a:r>
              <a:rPr lang="en-GB" dirty="0" smtClean="0">
                <a:effectLst>
                  <a:outerShdw blurRad="50800" dist="38100" dir="8100000" algn="tr" rotWithShape="0">
                    <a:prstClr val="black"/>
                  </a:outerShdw>
                </a:effectLst>
              </a:rPr>
              <a:t>What sort of people do we need to be to fulfil our destiny?</a:t>
            </a:r>
          </a:p>
          <a:p>
            <a:pPr>
              <a:lnSpc>
                <a:spcPct val="120000"/>
              </a:lnSpc>
              <a:spcBef>
                <a:spcPts val="600"/>
              </a:spcBef>
            </a:pPr>
            <a:r>
              <a:rPr lang="en-GB" dirty="0" smtClean="0">
                <a:effectLst>
                  <a:outerShdw blurRad="50800" dist="38100" dir="8100000" algn="tr" rotWithShape="0">
                    <a:prstClr val="black"/>
                  </a:outerShdw>
                </a:effectLst>
              </a:rPr>
              <a:t>Joshua Generation people those with a different spirit – 40 characteristics</a:t>
            </a:r>
          </a:p>
          <a:p>
            <a:pPr>
              <a:lnSpc>
                <a:spcPct val="120000"/>
              </a:lnSpc>
              <a:spcBef>
                <a:spcPts val="600"/>
              </a:spcBef>
            </a:pPr>
            <a:r>
              <a:rPr lang="en-GB" dirty="0" smtClean="0">
                <a:effectLst>
                  <a:outerShdw blurRad="50800" dist="38100" dir="8100000" algn="tr" rotWithShape="0">
                    <a:prstClr val="black"/>
                  </a:outerShdw>
                </a:effectLst>
              </a:rPr>
              <a:t>Apostolic people willing to go first</a:t>
            </a:r>
          </a:p>
          <a:p>
            <a:pPr>
              <a:lnSpc>
                <a:spcPct val="120000"/>
              </a:lnSpc>
              <a:spcBef>
                <a:spcPts val="600"/>
              </a:spcBef>
            </a:pPr>
            <a:r>
              <a:rPr lang="en-GB" dirty="0" smtClean="0">
                <a:effectLst>
                  <a:outerShdw blurRad="50800" dist="38100" dir="8100000" algn="tr" rotWithShape="0">
                    <a:prstClr val="black"/>
                  </a:outerShdw>
                </a:effectLst>
              </a:rPr>
              <a:t>Jesus Centred, Creation lovers</a:t>
            </a:r>
          </a:p>
          <a:p>
            <a:pPr>
              <a:lnSpc>
                <a:spcPct val="120000"/>
              </a:lnSpc>
              <a:spcBef>
                <a:spcPts val="600"/>
              </a:spcBef>
            </a:pPr>
            <a:r>
              <a:rPr lang="en-GB" dirty="0" smtClean="0">
                <a:effectLst>
                  <a:outerShdw blurRad="50800" dist="38100" dir="8100000" algn="tr" rotWithShape="0">
                    <a:prstClr val="black"/>
                  </a:outerShdw>
                </a:effectLst>
              </a:rPr>
              <a:t>Pioneers, Adventurers, Leaders </a:t>
            </a:r>
            <a:r>
              <a:rPr lang="en-GB" dirty="0" err="1">
                <a:effectLst>
                  <a:outerShdw blurRad="50800" dist="38100" dir="8100000" algn="tr" rotWithShape="0">
                    <a:prstClr val="black"/>
                  </a:outerShdw>
                </a:effectLst>
              </a:rPr>
              <a:t>D</a:t>
            </a:r>
            <a:r>
              <a:rPr lang="en-GB" dirty="0" err="1" smtClean="0">
                <a:effectLst>
                  <a:outerShdw blurRad="50800" dist="38100" dir="8100000" algn="tr" rotWithShape="0">
                    <a:prstClr val="black"/>
                  </a:outerShdw>
                </a:effectLst>
              </a:rPr>
              <a:t>isciplers</a:t>
            </a:r>
            <a:r>
              <a:rPr lang="en-GB" dirty="0" smtClean="0">
                <a:effectLst>
                  <a:outerShdw blurRad="50800" dist="38100" dir="8100000" algn="tr" rotWithShape="0">
                    <a:prstClr val="black"/>
                  </a:outerShdw>
                </a:effectLst>
              </a:rPr>
              <a:t> </a:t>
            </a:r>
            <a:r>
              <a:rPr lang="en-GB" dirty="0" err="1" smtClean="0">
                <a:effectLst>
                  <a:outerShdw blurRad="50800" dist="38100" dir="8100000" algn="tr" rotWithShape="0">
                    <a:prstClr val="black"/>
                  </a:outerShdw>
                </a:effectLst>
              </a:rPr>
              <a:t>etc</a:t>
            </a:r>
            <a:endParaRPr lang="en-GB" dirty="0" smtClean="0">
              <a:effectLst>
                <a:outerShdw blurRad="50800" dist="38100" dir="8100000" algn="tr" rotWithShape="0">
                  <a:prstClr val="black"/>
                </a:outerShdw>
              </a:effectLst>
            </a:endParaRPr>
          </a:p>
          <a:p>
            <a:pPr>
              <a:lnSpc>
                <a:spcPct val="120000"/>
              </a:lnSpc>
              <a:spcBef>
                <a:spcPts val="600"/>
              </a:spcBef>
            </a:pPr>
            <a:endParaRPr lang="en-GB" dirty="0" smtClean="0">
              <a:effectLst>
                <a:outerShdw blurRad="50800" dist="38100" dir="8100000" algn="tr" rotWithShape="0">
                  <a:prstClr val="black"/>
                </a:outerShdw>
              </a:effectLst>
            </a:endParaRPr>
          </a:p>
        </p:txBody>
      </p:sp>
    </p:spTree>
    <p:extLst>
      <p:ext uri="{BB962C8B-B14F-4D97-AF65-F5344CB8AC3E}">
        <p14:creationId xmlns:p14="http://schemas.microsoft.com/office/powerpoint/2010/main" val="413394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Colossians 3:1-2 Therefore if you have been </a:t>
            </a:r>
            <a:r>
              <a:rPr lang="en-GB" sz="4400" dirty="0">
                <a:solidFill>
                  <a:srgbClr val="FFFF00"/>
                </a:solidFill>
                <a:effectLst>
                  <a:outerShdw blurRad="38100" dist="38100" dir="2700000" algn="ctr" rotWithShape="0">
                    <a:schemeClr val="tx1"/>
                  </a:outerShdw>
                </a:effectLst>
              </a:rPr>
              <a:t>raised up </a:t>
            </a:r>
            <a:r>
              <a:rPr lang="en-GB" sz="4400" dirty="0">
                <a:effectLst>
                  <a:outerShdw blurRad="38100" dist="38100" dir="2700000" algn="ctr" rotWithShape="0">
                    <a:schemeClr val="tx1"/>
                  </a:outerShdw>
                </a:effectLst>
              </a:rPr>
              <a:t>with Christ, keep </a:t>
            </a:r>
            <a:r>
              <a:rPr lang="en-GB" sz="4400" dirty="0">
                <a:solidFill>
                  <a:srgbClr val="FFFF00"/>
                </a:solidFill>
                <a:effectLst>
                  <a:outerShdw blurRad="38100" dist="38100" dir="2700000" algn="ctr" rotWithShape="0">
                    <a:schemeClr val="tx1"/>
                  </a:outerShdw>
                </a:effectLst>
              </a:rPr>
              <a:t>seeking the things above</a:t>
            </a:r>
            <a:r>
              <a:rPr lang="en-GB" sz="4400" dirty="0">
                <a:effectLst>
                  <a:outerShdw blurRad="38100" dist="38100" dir="2700000" algn="ctr" rotWithShape="0">
                    <a:schemeClr val="tx1"/>
                  </a:outerShdw>
                </a:effectLst>
              </a:rPr>
              <a:t>, where Christ is, seated at the right hand of God. Set your mind on the </a:t>
            </a:r>
            <a:r>
              <a:rPr lang="en-GB" sz="4400" dirty="0">
                <a:solidFill>
                  <a:srgbClr val="FFFF00"/>
                </a:solidFill>
                <a:effectLst>
                  <a:outerShdw blurRad="38100" dist="38100" dir="2700000" algn="ctr" rotWithShape="0">
                    <a:schemeClr val="tx1"/>
                  </a:outerShdw>
                </a:effectLst>
              </a:rPr>
              <a:t>things above</a:t>
            </a:r>
            <a:r>
              <a:rPr lang="en-GB" sz="4400" dirty="0">
                <a:effectLst>
                  <a:outerShdw blurRad="38100" dist="38100" dir="2700000" algn="ctr" rotWithShape="0">
                    <a:schemeClr val="tx1"/>
                  </a:outerShdw>
                </a:effectLst>
              </a:rPr>
              <a:t>, not on the things that are on earth</a:t>
            </a:r>
            <a:r>
              <a:rPr lang="en-GB" sz="4400" dirty="0" smtClean="0">
                <a:effectLst>
                  <a:outerShdw blurRad="38100" dist="38100" dir="2700000" algn="ctr" rotWithShape="0">
                    <a:schemeClr val="tx1"/>
                  </a:outerShdw>
                </a:effectLst>
              </a:rPr>
              <a:t>.</a:t>
            </a:r>
          </a:p>
          <a:p>
            <a:r>
              <a:rPr lang="en-GB" sz="4400" dirty="0" smtClean="0">
                <a:effectLst>
                  <a:outerShdw blurRad="38100" dist="38100" dir="2700000" algn="ctr" rotWithShape="0">
                    <a:schemeClr val="tx1"/>
                  </a:outerShdw>
                </a:effectLst>
              </a:rPr>
              <a:t>This represents the key revelatory principle in the NEW ways</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39469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God is raising </a:t>
            </a:r>
            <a:r>
              <a:rPr lang="en-GB" sz="4400" dirty="0">
                <a:effectLst>
                  <a:outerShdw blurRad="38100" dist="38100" dir="2700000" algn="ctr" rotWithShape="0">
                    <a:schemeClr val="tx1"/>
                  </a:outerShdw>
                </a:effectLst>
              </a:rPr>
              <a:t>up a Joshua Generation of </a:t>
            </a:r>
            <a:r>
              <a:rPr lang="en-GB" sz="4400" dirty="0" smtClean="0">
                <a:effectLst>
                  <a:outerShdw blurRad="38100" dist="38100" dir="2700000" algn="ctr" rotWithShape="0">
                    <a:schemeClr val="tx1"/>
                  </a:outerShdw>
                </a:effectLst>
              </a:rPr>
              <a:t>leaders, mentors, </a:t>
            </a:r>
            <a:r>
              <a:rPr lang="en-GB" sz="4400" dirty="0" err="1">
                <a:effectLst>
                  <a:outerShdw blurRad="38100" dist="38100" dir="2700000" algn="ctr" rotWithShape="0">
                    <a:schemeClr val="tx1"/>
                  </a:outerShdw>
                </a:effectLst>
              </a:rPr>
              <a:t>disciplers</a:t>
            </a:r>
            <a:r>
              <a:rPr lang="en-GB" sz="4400" dirty="0">
                <a:effectLst>
                  <a:outerShdw blurRad="38100" dist="38100" dir="2700000" algn="ctr" rotWithShape="0">
                    <a:schemeClr val="tx1"/>
                  </a:outerShdw>
                </a:effectLst>
              </a:rPr>
              <a:t> who will be committed to leading and equipping the next generation in a </a:t>
            </a:r>
            <a:r>
              <a:rPr lang="en-GB" sz="4400" dirty="0">
                <a:solidFill>
                  <a:srgbClr val="FFFF00"/>
                </a:solidFill>
                <a:effectLst>
                  <a:outerShdw blurRad="38100" dist="38100" dir="2700000" algn="ctr" rotWithShape="0">
                    <a:schemeClr val="tx1"/>
                  </a:outerShdw>
                </a:effectLst>
              </a:rPr>
              <a:t>supernatural </a:t>
            </a:r>
            <a:r>
              <a:rPr lang="en-GB" sz="4400" dirty="0" smtClean="0">
                <a:solidFill>
                  <a:srgbClr val="FFFF00"/>
                </a:solidFill>
                <a:effectLst>
                  <a:outerShdw blurRad="38100" dist="38100" dir="2700000" algn="ctr" rotWithShape="0">
                    <a:schemeClr val="tx1"/>
                  </a:outerShdw>
                </a:effectLst>
              </a:rPr>
              <a:t>lifestyle</a:t>
            </a:r>
            <a:r>
              <a:rPr lang="en-GB" sz="4400" dirty="0" smtClean="0">
                <a:effectLst>
                  <a:outerShdw blurRad="38100" dist="38100" dir="2700000" algn="ctr" rotWithShape="0">
                    <a:schemeClr val="tx1"/>
                  </a:outerShdw>
                </a:effectLst>
              </a:rPr>
              <a:t>.</a:t>
            </a:r>
          </a:p>
          <a:p>
            <a:r>
              <a:rPr lang="en-GB" sz="4400" dirty="0">
                <a:effectLst>
                  <a:outerShdw blurRad="38100" dist="38100" dir="2700000" algn="ctr" rotWithShape="0">
                    <a:schemeClr val="tx1"/>
                  </a:outerShdw>
                </a:effectLst>
              </a:rPr>
              <a:t>T</a:t>
            </a:r>
            <a:r>
              <a:rPr lang="en-GB" sz="4400" dirty="0" smtClean="0">
                <a:effectLst>
                  <a:outerShdw blurRad="38100" dist="38100" dir="2700000" algn="ctr" rotWithShape="0">
                    <a:schemeClr val="tx1"/>
                  </a:outerShdw>
                </a:effectLst>
              </a:rPr>
              <a:t>o </a:t>
            </a:r>
            <a:r>
              <a:rPr lang="en-GB" sz="4400" dirty="0">
                <a:effectLst>
                  <a:outerShdw blurRad="38100" dist="38100" dir="2700000" algn="ctr" rotWithShape="0">
                    <a:schemeClr val="tx1"/>
                  </a:outerShdw>
                </a:effectLst>
              </a:rPr>
              <a:t>freely give what we have freely received. To be blessed to be a blessing.</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82503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t>Deep Calls to Deep</a:t>
            </a:r>
            <a:endParaRPr lang="en-GB"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fontScale="85000" lnSpcReduction="10000"/>
          </a:bodyPr>
          <a:lstStyle/>
          <a:p>
            <a:pPr>
              <a:lnSpc>
                <a:spcPct val="120000"/>
              </a:lnSpc>
              <a:spcBef>
                <a:spcPts val="600"/>
              </a:spcBef>
            </a:pPr>
            <a:r>
              <a:rPr lang="en-GB" sz="5400" dirty="0" smtClean="0"/>
              <a:t>Yoked to Jesus</a:t>
            </a:r>
          </a:p>
          <a:p>
            <a:pPr>
              <a:lnSpc>
                <a:spcPct val="120000"/>
              </a:lnSpc>
              <a:spcBef>
                <a:spcPts val="600"/>
              </a:spcBef>
            </a:pPr>
            <a:r>
              <a:rPr lang="en-GB" sz="5400" dirty="0" smtClean="0"/>
              <a:t>He sets the direction</a:t>
            </a:r>
          </a:p>
          <a:p>
            <a:pPr>
              <a:lnSpc>
                <a:spcPct val="120000"/>
              </a:lnSpc>
              <a:spcBef>
                <a:spcPts val="600"/>
              </a:spcBef>
            </a:pPr>
            <a:r>
              <a:rPr lang="en-GB" sz="5400" dirty="0" smtClean="0"/>
              <a:t>We go where He goes</a:t>
            </a:r>
          </a:p>
          <a:p>
            <a:pPr>
              <a:lnSpc>
                <a:spcPct val="120000"/>
              </a:lnSpc>
              <a:spcBef>
                <a:spcPts val="600"/>
              </a:spcBef>
            </a:pPr>
            <a:r>
              <a:rPr lang="en-GB" sz="5400" dirty="0" smtClean="0"/>
              <a:t>We may not know where that is just like Abraham – heavenly city</a:t>
            </a:r>
            <a:endParaRPr lang="en-GB" sz="5400" dirty="0"/>
          </a:p>
          <a:p>
            <a:pPr>
              <a:lnSpc>
                <a:spcPct val="120000"/>
              </a:lnSpc>
              <a:spcBef>
                <a:spcPts val="600"/>
              </a:spcBef>
            </a:pPr>
            <a:r>
              <a:rPr lang="en-GB" sz="5400" dirty="0" smtClean="0"/>
              <a:t>We have to be prepared to leave the old behind to follow the cloud</a:t>
            </a:r>
          </a:p>
        </p:txBody>
      </p:sp>
    </p:spTree>
    <p:extLst>
      <p:ext uri="{BB962C8B-B14F-4D97-AF65-F5344CB8AC3E}">
        <p14:creationId xmlns:p14="http://schemas.microsoft.com/office/powerpoint/2010/main" val="162341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smtClean="0">
                <a:effectLst>
                  <a:outerShdw blurRad="38100" dist="38100" dir="2700000" algn="ctr" rotWithShape="0">
                    <a:schemeClr val="tx1"/>
                  </a:outerShdw>
                </a:effectLst>
              </a:rPr>
              <a:t>It is about getting alongside people to equip and mentor them in a supernatural lifestyle</a:t>
            </a:r>
          </a:p>
          <a:p>
            <a:pPr>
              <a:lnSpc>
                <a:spcPct val="110000"/>
              </a:lnSpc>
              <a:spcBef>
                <a:spcPts val="600"/>
              </a:spcBef>
            </a:pPr>
            <a:r>
              <a:rPr lang="en-GB" sz="4400" dirty="0">
                <a:effectLst>
                  <a:outerShdw blurRad="38100" dist="38100" dir="2700000" algn="ctr" rotWithShape="0">
                    <a:schemeClr val="tx1"/>
                  </a:outerShdw>
                </a:effectLst>
              </a:rPr>
              <a:t>Willing to be got alongside of</a:t>
            </a:r>
          </a:p>
          <a:p>
            <a:pPr>
              <a:lnSpc>
                <a:spcPct val="110000"/>
              </a:lnSpc>
              <a:spcBef>
                <a:spcPts val="600"/>
              </a:spcBef>
            </a:pPr>
            <a:r>
              <a:rPr lang="en-GB" sz="4400" dirty="0" smtClean="0">
                <a:effectLst>
                  <a:outerShdw blurRad="38100" dist="38100" dir="2700000" algn="ctr" rotWithShape="0">
                    <a:schemeClr val="tx1"/>
                  </a:outerShdw>
                </a:effectLst>
              </a:rPr>
              <a:t>Willing to go deeper with God</a:t>
            </a:r>
          </a:p>
          <a:p>
            <a:pPr>
              <a:lnSpc>
                <a:spcPct val="110000"/>
              </a:lnSpc>
              <a:spcBef>
                <a:spcPts val="600"/>
              </a:spcBef>
            </a:pPr>
            <a:r>
              <a:rPr lang="en-GB" sz="4400" dirty="0" smtClean="0">
                <a:effectLst>
                  <a:outerShdw blurRad="38100" dist="38100" dir="2700000" algn="ctr" rotWithShape="0">
                    <a:schemeClr val="tx1"/>
                  </a:outerShdw>
                </a:effectLst>
              </a:rPr>
              <a:t>Willing to experience new things</a:t>
            </a:r>
          </a:p>
          <a:p>
            <a:pPr>
              <a:lnSpc>
                <a:spcPct val="110000"/>
              </a:lnSpc>
              <a:spcBef>
                <a:spcPts val="600"/>
              </a:spcBef>
            </a:pPr>
            <a:r>
              <a:rPr lang="en-GB" sz="4400" dirty="0" smtClean="0">
                <a:effectLst>
                  <a:outerShdw blurRad="38100" dist="38100" dir="2700000" algn="ctr" rotWithShape="0">
                    <a:schemeClr val="tx1"/>
                  </a:outerShdw>
                </a:effectLst>
              </a:rPr>
              <a:t>Willing to understand new truth</a:t>
            </a:r>
          </a:p>
          <a:p>
            <a:pPr>
              <a:lnSpc>
                <a:spcPct val="110000"/>
              </a:lnSpc>
              <a:spcBef>
                <a:spcPts val="600"/>
              </a:spcBef>
            </a:pPr>
            <a:r>
              <a:rPr lang="en-GB" sz="4400" dirty="0" smtClean="0">
                <a:effectLst>
                  <a:outerShdw blurRad="38100" dist="38100" dir="2700000" algn="ctr" rotWithShape="0">
                    <a:schemeClr val="tx1"/>
                  </a:outerShdw>
                </a:effectLst>
              </a:rPr>
              <a:t>Willing to pursue new ways</a:t>
            </a:r>
          </a:p>
          <a:p>
            <a:pPr>
              <a:lnSpc>
                <a:spcPct val="110000"/>
              </a:lnSpc>
              <a:spcBef>
                <a:spcPts val="600"/>
              </a:spcBef>
            </a:pPr>
            <a:r>
              <a:rPr lang="en-GB" sz="4400" dirty="0" smtClean="0">
                <a:effectLst>
                  <a:outerShdw blurRad="38100" dist="38100" dir="2700000" algn="ctr" rotWithShape="0">
                    <a:schemeClr val="tx1"/>
                  </a:outerShdw>
                </a:effectLst>
              </a:rPr>
              <a:t>Willing to pass that on to others</a:t>
            </a:r>
          </a:p>
        </p:txBody>
      </p:sp>
    </p:spTree>
    <p:extLst>
      <p:ext uri="{BB962C8B-B14F-4D97-AF65-F5344CB8AC3E}">
        <p14:creationId xmlns:p14="http://schemas.microsoft.com/office/powerpoint/2010/main" val="66926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pPr lvl="0"/>
            <a:r>
              <a:rPr lang="en-GB" sz="3700" dirty="0" smtClean="0">
                <a:solidFill>
                  <a:srgbClr val="FFFFFF"/>
                </a:solidFill>
                <a:effectLst>
                  <a:outerShdw blurRad="38100" dist="38100" dir="2700000" algn="ctr" rotWithShape="0">
                    <a:srgbClr val="000000"/>
                  </a:outerShdw>
                </a:effectLst>
              </a:rPr>
              <a:t>What is a supernatural lifestyle</a:t>
            </a:r>
          </a:p>
          <a:p>
            <a:pPr lvl="0"/>
            <a:r>
              <a:rPr lang="en-GB" sz="3700" dirty="0" smtClean="0">
                <a:solidFill>
                  <a:srgbClr val="FFFFFF"/>
                </a:solidFill>
                <a:effectLst>
                  <a:outerShdw blurRad="38100" dist="38100" dir="2700000" algn="ctr" rotWithShape="0">
                    <a:srgbClr val="000000"/>
                  </a:outerShdw>
                </a:effectLst>
              </a:rPr>
              <a:t>Being like Jesus and more</a:t>
            </a:r>
          </a:p>
          <a:p>
            <a:pPr lvl="0"/>
            <a:r>
              <a:rPr lang="en-GB" sz="3700" dirty="0">
                <a:solidFill>
                  <a:srgbClr val="FFFFFF"/>
                </a:solidFill>
                <a:effectLst>
                  <a:outerShdw blurRad="38100" dist="38100" dir="2700000" algn="ctr" rotWithShape="0">
                    <a:srgbClr val="000000"/>
                  </a:outerShdw>
                </a:effectLst>
              </a:rPr>
              <a:t>John 14:12 Truly, truly, I say to you, he who believes in Me, </a:t>
            </a:r>
            <a:r>
              <a:rPr lang="en-GB" sz="3700" dirty="0">
                <a:solidFill>
                  <a:srgbClr val="FFFF00"/>
                </a:solidFill>
                <a:effectLst>
                  <a:outerShdw blurRad="38100" dist="38100" dir="2700000" algn="ctr" rotWithShape="0">
                    <a:srgbClr val="000000"/>
                  </a:outerShdw>
                </a:effectLst>
              </a:rPr>
              <a:t>the works that I do</a:t>
            </a:r>
            <a:r>
              <a:rPr lang="en-GB" sz="3700" dirty="0">
                <a:solidFill>
                  <a:srgbClr val="FFFFFF"/>
                </a:solidFill>
                <a:effectLst>
                  <a:outerShdw blurRad="38100" dist="38100" dir="2700000" algn="ctr" rotWithShape="0">
                    <a:srgbClr val="000000"/>
                  </a:outerShdw>
                </a:effectLst>
              </a:rPr>
              <a:t>, he will do also; and </a:t>
            </a:r>
            <a:r>
              <a:rPr lang="en-GB" sz="3700" dirty="0">
                <a:solidFill>
                  <a:srgbClr val="FFFF00"/>
                </a:solidFill>
                <a:effectLst>
                  <a:outerShdw blurRad="38100" dist="38100" dir="2700000" algn="ctr" rotWithShape="0">
                    <a:srgbClr val="000000"/>
                  </a:outerShdw>
                </a:effectLst>
              </a:rPr>
              <a:t>greater works</a:t>
            </a:r>
            <a:r>
              <a:rPr lang="en-GB" sz="3700" dirty="0">
                <a:solidFill>
                  <a:srgbClr val="FFFFFF"/>
                </a:solidFill>
                <a:effectLst>
                  <a:outerShdw blurRad="38100" dist="38100" dir="2700000" algn="ctr" rotWithShape="0">
                    <a:srgbClr val="000000"/>
                  </a:outerShdw>
                </a:effectLst>
              </a:rPr>
              <a:t> than these he will do; because I go to the Father</a:t>
            </a:r>
            <a:r>
              <a:rPr lang="en-GB" sz="3700" dirty="0" smtClean="0">
                <a:solidFill>
                  <a:srgbClr val="FFFFFF"/>
                </a:solidFill>
                <a:effectLst>
                  <a:outerShdw blurRad="38100" dist="38100" dir="2700000" algn="ctr" rotWithShape="0">
                    <a:srgbClr val="000000"/>
                  </a:outerShdw>
                </a:effectLst>
              </a:rPr>
              <a:t>. </a:t>
            </a:r>
            <a:endParaRPr lang="en-GB" sz="3700" dirty="0">
              <a:solidFill>
                <a:srgbClr val="FFFFFF"/>
              </a:solidFill>
              <a:effectLst>
                <a:outerShdw blurRad="38100" dist="38100" dir="2700000" algn="ctr" rotWithShape="0">
                  <a:srgbClr val="000000"/>
                </a:outerShdw>
              </a:effectLst>
            </a:endParaRPr>
          </a:p>
          <a:p>
            <a:pPr lvl="0"/>
            <a:r>
              <a:rPr lang="en-GB" sz="3700" dirty="0">
                <a:solidFill>
                  <a:srgbClr val="FFFFFF"/>
                </a:solidFill>
                <a:effectLst>
                  <a:outerShdw blurRad="38100" dist="38100" dir="2700000" algn="ctr" rotWithShape="0">
                    <a:srgbClr val="000000"/>
                  </a:outerShdw>
                </a:effectLst>
              </a:rPr>
              <a:t>John 3:13 And yet no one has ever gone up to heaven, but there is One Who has come down from heaven—the Son of Man [Himself], </a:t>
            </a:r>
            <a:r>
              <a:rPr lang="en-GB" sz="3700" dirty="0">
                <a:solidFill>
                  <a:srgbClr val="FFFF00"/>
                </a:solidFill>
                <a:effectLst>
                  <a:outerShdw blurRad="38100" dist="38100" dir="2700000" algn="ctr" rotWithShape="0">
                    <a:srgbClr val="000000"/>
                  </a:outerShdw>
                </a:effectLst>
              </a:rPr>
              <a:t>Who is (dwells, has His home) in heaven.</a:t>
            </a:r>
            <a:endParaRPr lang="en-GB" sz="4400" dirty="0">
              <a:solidFill>
                <a:srgbClr val="FFFF00"/>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156687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A supernatural lifestyle </a:t>
            </a:r>
          </a:p>
          <a:p>
            <a:r>
              <a:rPr lang="en-GB" sz="4400" dirty="0" smtClean="0">
                <a:effectLst>
                  <a:outerShdw blurRad="38100" dist="38100" dir="2700000" algn="ctr" rotWithShape="0">
                    <a:schemeClr val="tx1"/>
                  </a:outerShdw>
                </a:effectLst>
              </a:rPr>
              <a:t>Doing the </a:t>
            </a:r>
            <a:r>
              <a:rPr lang="en-GB" sz="4400" dirty="0">
                <a:effectLst>
                  <a:outerShdw blurRad="38100" dist="38100" dir="2700000" algn="ctr" rotWithShape="0">
                    <a:schemeClr val="tx1"/>
                  </a:outerShdw>
                </a:effectLst>
              </a:rPr>
              <a:t>earthly and </a:t>
            </a:r>
            <a:r>
              <a:rPr lang="en-GB" sz="4400" dirty="0" smtClean="0">
                <a:effectLst>
                  <a:outerShdw blurRad="38100" dist="38100" dir="2700000" algn="ctr" rotWithShape="0">
                    <a:schemeClr val="tx1"/>
                  </a:outerShdw>
                </a:effectLst>
              </a:rPr>
              <a:t>heavenly works </a:t>
            </a:r>
            <a:r>
              <a:rPr lang="en-GB" sz="4400" dirty="0">
                <a:effectLst>
                  <a:outerShdw blurRad="38100" dist="38100" dir="2700000" algn="ctr" rotWithShape="0">
                    <a:schemeClr val="tx1"/>
                  </a:outerShdw>
                </a:effectLst>
              </a:rPr>
              <a:t>of Jesus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way Jesus did it in a </a:t>
            </a:r>
            <a:r>
              <a:rPr lang="en-GB" sz="4400" dirty="0" smtClean="0">
                <a:effectLst>
                  <a:outerShdw blurRad="38100" dist="38100" dir="2700000" algn="ctr" rotWithShape="0">
                    <a:schemeClr val="tx1"/>
                  </a:outerShdw>
                </a:effectLst>
              </a:rPr>
              <a:t>full intimate love </a:t>
            </a:r>
            <a:r>
              <a:rPr lang="en-GB" sz="4400" dirty="0">
                <a:effectLst>
                  <a:outerShdw blurRad="38100" dist="38100" dir="2700000" algn="ctr" rotWithShape="0">
                    <a:schemeClr val="tx1"/>
                  </a:outerShdw>
                </a:effectLst>
              </a:rPr>
              <a:t>relationship with the Father being able to see, </a:t>
            </a:r>
            <a:r>
              <a:rPr lang="en-GB" sz="4400" dirty="0" smtClean="0">
                <a:effectLst>
                  <a:outerShdw blurRad="38100" dist="38100" dir="2700000" algn="ctr" rotWithShape="0">
                    <a:schemeClr val="tx1"/>
                  </a:outerShdw>
                </a:effectLst>
              </a:rPr>
              <a:t>hear, </a:t>
            </a:r>
            <a:r>
              <a:rPr lang="en-GB" sz="4400" dirty="0">
                <a:effectLst>
                  <a:outerShdw blurRad="38100" dist="38100" dir="2700000" algn="ctr" rotWithShape="0">
                    <a:schemeClr val="tx1"/>
                  </a:outerShdw>
                </a:effectLst>
              </a:rPr>
              <a:t>know </a:t>
            </a:r>
            <a:r>
              <a:rPr lang="en-GB" sz="4400" dirty="0" smtClean="0">
                <a:effectLst>
                  <a:outerShdw blurRad="38100" dist="38100" dir="2700000" algn="ctr" rotWithShape="0">
                    <a:schemeClr val="tx1"/>
                  </a:outerShdw>
                </a:effectLst>
              </a:rPr>
              <a:t>and do His </a:t>
            </a:r>
            <a:r>
              <a:rPr lang="en-GB" sz="4400" dirty="0">
                <a:effectLst>
                  <a:outerShdw blurRad="38100" dist="38100" dir="2700000" algn="ctr" rotWithShape="0">
                    <a:schemeClr val="tx1"/>
                  </a:outerShdw>
                </a:effectLst>
              </a:rPr>
              <a:t>will. </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313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effectLst>
                  <a:outerShdw blurRad="38100" dist="38100" dir="2700000" algn="ctr" rotWithShape="0">
                    <a:schemeClr val="tx1"/>
                  </a:outerShdw>
                </a:effectLst>
              </a:rPr>
              <a:t>John 3:13 And yet no one has ever gone up to heaven, but there is One Who has come down from heaven—the Son of Man [Himself], Who is (dwells, has His home) in heaven</a:t>
            </a:r>
            <a:r>
              <a:rPr lang="en-GB" sz="4400" dirty="0" smtClean="0">
                <a:effectLst>
                  <a:outerShdw blurRad="38100" dist="38100" dir="2700000" algn="ctr" rotWithShape="0">
                    <a:schemeClr val="tx1"/>
                  </a:outerShdw>
                </a:effectLst>
              </a:rPr>
              <a:t>.</a:t>
            </a:r>
          </a:p>
          <a:p>
            <a:r>
              <a:rPr lang="en-GB" sz="4400" dirty="0" smtClean="0">
                <a:effectLst>
                  <a:outerShdw blurRad="38100" dist="38100" dir="2700000" algn="ctr" rotWithShape="0">
                    <a:schemeClr val="tx1"/>
                  </a:outerShdw>
                </a:effectLst>
              </a:rPr>
              <a:t>John </a:t>
            </a:r>
            <a:r>
              <a:rPr lang="en-GB" sz="4400" dirty="0">
                <a:effectLst>
                  <a:outerShdw blurRad="38100" dist="38100" dir="2700000" algn="ctr" rotWithShape="0">
                    <a:schemeClr val="tx1"/>
                  </a:outerShdw>
                </a:effectLst>
              </a:rPr>
              <a:t>5:19 Therefore Jesus answered and was saying to them, “Truly, truly, I say to you, the Son can do nothing of Himself, unless it is something He sees the Father doing; for whatever the Father does, these things the Son also does in like manner.</a:t>
            </a:r>
          </a:p>
        </p:txBody>
      </p:sp>
    </p:spTree>
    <p:extLst>
      <p:ext uri="{BB962C8B-B14F-4D97-AF65-F5344CB8AC3E}">
        <p14:creationId xmlns:p14="http://schemas.microsoft.com/office/powerpoint/2010/main" val="269402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Living in heaven and earth simultaneously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Being </a:t>
            </a:r>
            <a:r>
              <a:rPr lang="en-GB" sz="4400" dirty="0">
                <a:effectLst>
                  <a:outerShdw blurRad="38100" dist="38100" dir="2700000" algn="ctr" rotWithShape="0">
                    <a:schemeClr val="tx1"/>
                  </a:outerShdw>
                </a:effectLst>
              </a:rPr>
              <a:t>a home </a:t>
            </a:r>
            <a:r>
              <a:rPr lang="en-GB" sz="4400" dirty="0" smtClean="0">
                <a:effectLst>
                  <a:outerShdw blurRad="38100" dist="38100" dir="2700000" algn="ctr" rotWithShape="0">
                    <a:schemeClr val="tx1"/>
                  </a:outerShdw>
                </a:effectLst>
              </a:rPr>
              <a:t>for God and </a:t>
            </a:r>
            <a:r>
              <a:rPr lang="en-GB" sz="4400" dirty="0">
                <a:effectLst>
                  <a:outerShdw blurRad="38100" dist="38100" dir="2700000" algn="ctr" rotWithShape="0">
                    <a:schemeClr val="tx1"/>
                  </a:outerShdw>
                </a:effectLst>
              </a:rPr>
              <a:t>a gateway of heaven on </a:t>
            </a:r>
            <a:r>
              <a:rPr lang="en-GB" sz="4400" dirty="0" smtClean="0">
                <a:effectLst>
                  <a:outerShdw blurRad="38100" dist="38100" dir="2700000" algn="ctr" rotWithShape="0">
                    <a:schemeClr val="tx1"/>
                  </a:outerShdw>
                </a:effectLst>
              </a:rPr>
              <a:t>earth</a:t>
            </a:r>
          </a:p>
          <a:p>
            <a:r>
              <a:rPr lang="en-GB" sz="4400" dirty="0" smtClean="0">
                <a:effectLst>
                  <a:outerShdw blurRad="38100" dist="38100" dir="2700000" algn="ctr" rotWithShape="0">
                    <a:schemeClr val="tx1"/>
                  </a:outerShdw>
                </a:effectLst>
              </a:rPr>
              <a:t>That is the only way it can be done legitimately</a:t>
            </a:r>
          </a:p>
          <a:p>
            <a:r>
              <a:rPr lang="en-GB" sz="4400" dirty="0" smtClean="0">
                <a:effectLst>
                  <a:outerShdw blurRad="38100" dist="38100" dir="2700000" algn="ctr" rotWithShape="0">
                    <a:schemeClr val="tx1"/>
                  </a:outerShdw>
                </a:effectLst>
              </a:rPr>
              <a:t>God is looking for those who want to be on this adventure of discovery</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7662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What </a:t>
            </a:r>
            <a:r>
              <a:rPr lang="en-GB" sz="4400" dirty="0">
                <a:effectLst>
                  <a:outerShdw blurRad="38100" dist="38100" dir="2700000" algn="ctr" rotWithShape="0">
                    <a:schemeClr val="tx1"/>
                  </a:outerShdw>
                </a:effectLst>
              </a:rPr>
              <a:t>are </a:t>
            </a:r>
            <a:r>
              <a:rPr lang="en-GB" sz="4400" dirty="0" smtClean="0">
                <a:effectLst>
                  <a:outerShdw blurRad="38100" dist="38100" dir="2700000" algn="ctr" rotWithShape="0">
                    <a:schemeClr val="tx1"/>
                  </a:outerShdw>
                </a:effectLst>
              </a:rPr>
              <a:t>the new </a:t>
            </a:r>
            <a:r>
              <a:rPr lang="en-GB" sz="4400" dirty="0">
                <a:effectLst>
                  <a:outerShdw blurRad="38100" dist="38100" dir="2700000" algn="ctr" rotWithShape="0">
                    <a:schemeClr val="tx1"/>
                  </a:outerShdw>
                </a:effectLst>
              </a:rPr>
              <a:t>things</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governmental structure patterned after </a:t>
            </a:r>
            <a:r>
              <a:rPr lang="en-GB" sz="4400" dirty="0" smtClean="0">
                <a:effectLst>
                  <a:outerShdw blurRad="38100" dist="38100" dir="2700000" algn="ctr" rotWithShape="0">
                    <a:schemeClr val="tx1"/>
                  </a:outerShdw>
                </a:effectLst>
              </a:rPr>
              <a:t>heaven</a:t>
            </a:r>
          </a:p>
          <a:p>
            <a:pPr>
              <a:lnSpc>
                <a:spcPct val="110000"/>
              </a:lnSpc>
              <a:spcBef>
                <a:spcPts val="600"/>
              </a:spcBef>
            </a:pPr>
            <a:r>
              <a:rPr lang="en-GB" sz="4400" dirty="0" smtClean="0">
                <a:effectLst>
                  <a:outerShdw blurRad="38100" dist="38100" dir="2700000" algn="ctr" rotWithShape="0">
                    <a:schemeClr val="tx1"/>
                  </a:outerShdw>
                </a:effectLst>
              </a:rPr>
              <a:t>Both </a:t>
            </a:r>
            <a:r>
              <a:rPr lang="en-GB" sz="4400" dirty="0">
                <a:effectLst>
                  <a:outerShdw blurRad="38100" dist="38100" dir="2700000" algn="ctr" rotWithShape="0">
                    <a:schemeClr val="tx1"/>
                  </a:outerShdw>
                </a:effectLst>
              </a:rPr>
              <a:t>for the corporate and the </a:t>
            </a:r>
            <a:r>
              <a:rPr lang="en-GB" sz="4400" dirty="0" smtClean="0">
                <a:effectLst>
                  <a:outerShdw blurRad="38100" dist="38100" dir="2700000" algn="ctr" rotWithShape="0">
                    <a:schemeClr val="tx1"/>
                  </a:outerShdw>
                </a:effectLst>
              </a:rPr>
              <a:t>individual</a:t>
            </a:r>
          </a:p>
          <a:p>
            <a:pPr>
              <a:lnSpc>
                <a:spcPct val="110000"/>
              </a:lnSpc>
              <a:spcBef>
                <a:spcPts val="600"/>
              </a:spcBef>
            </a:pPr>
            <a:r>
              <a:rPr lang="en-GB" sz="4400" dirty="0" smtClean="0">
                <a:effectLst>
                  <a:outerShdw blurRad="38100" dist="38100" dir="2700000" algn="ctr" rotWithShape="0">
                    <a:schemeClr val="tx1"/>
                  </a:outerShdw>
                </a:effectLst>
              </a:rPr>
              <a:t>Body, Soul and Spirit in wholeness connected to heaven flowing from inside out</a:t>
            </a:r>
          </a:p>
          <a:p>
            <a:pPr>
              <a:lnSpc>
                <a:spcPct val="110000"/>
              </a:lnSpc>
              <a:spcBef>
                <a:spcPts val="600"/>
              </a:spcBef>
            </a:pPr>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revelations </a:t>
            </a:r>
            <a:r>
              <a:rPr lang="en-GB" sz="4400" dirty="0" smtClean="0">
                <a:effectLst>
                  <a:outerShdw blurRad="38100" dist="38100" dir="2700000" algn="ctr" rotWithShape="0">
                    <a:schemeClr val="tx1"/>
                  </a:outerShdw>
                </a:effectLst>
              </a:rPr>
              <a:t>and understanding of </a:t>
            </a:r>
            <a:r>
              <a:rPr lang="en-GB" sz="4400" dirty="0">
                <a:effectLst>
                  <a:outerShdw blurRad="38100" dist="38100" dir="2700000" algn="ctr" rotWithShape="0">
                    <a:schemeClr val="tx1"/>
                  </a:outerShdw>
                </a:effectLst>
              </a:rPr>
              <a:t>how to </a:t>
            </a:r>
            <a:r>
              <a:rPr lang="en-GB" sz="4400" dirty="0" smtClean="0">
                <a:effectLst>
                  <a:outerShdw blurRad="38100" dist="38100" dir="2700000" algn="ctr" rotWithShape="0">
                    <a:schemeClr val="tx1"/>
                  </a:outerShdw>
                </a:effectLst>
              </a:rPr>
              <a:t>expand kingdom, subdue and rule</a:t>
            </a:r>
          </a:p>
        </p:txBody>
      </p:sp>
    </p:spTree>
    <p:extLst>
      <p:ext uri="{BB962C8B-B14F-4D97-AF65-F5344CB8AC3E}">
        <p14:creationId xmlns:p14="http://schemas.microsoft.com/office/powerpoint/2010/main" val="353198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ministry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teaching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prayer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interceding - experiential</a:t>
            </a:r>
          </a:p>
          <a:p>
            <a:r>
              <a:rPr lang="en-GB" sz="4400" dirty="0" smtClean="0">
                <a:effectLst>
                  <a:outerShdw blurRad="38100" dist="38100" dir="2700000" algn="ctr" rotWithShape="0">
                    <a:schemeClr val="tx1"/>
                  </a:outerShdw>
                </a:effectLst>
              </a:rPr>
              <a:t>New more effective ways </a:t>
            </a:r>
            <a:r>
              <a:rPr lang="en-GB" sz="4400" dirty="0">
                <a:effectLst>
                  <a:outerShdw blurRad="38100" dist="38100" dir="2700000" algn="ctr" rotWithShape="0">
                    <a:schemeClr val="tx1"/>
                  </a:outerShdw>
                </a:effectLst>
              </a:rPr>
              <a:t>of </a:t>
            </a:r>
            <a:r>
              <a:rPr lang="en-GB" sz="4400" dirty="0" smtClean="0">
                <a:effectLst>
                  <a:outerShdw blurRad="38100" dist="38100" dir="2700000" algn="ctr" rotWithShape="0">
                    <a:schemeClr val="tx1"/>
                  </a:outerShdw>
                </a:effectLst>
              </a:rPr>
              <a:t>kingdom administration </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partnering with the angelic </a:t>
            </a:r>
            <a:r>
              <a:rPr lang="en-GB" sz="4400" dirty="0" smtClean="0">
                <a:effectLst>
                  <a:outerShdw blurRad="38100" dist="38100" dir="2700000" algn="ctr" rotWithShape="0">
                    <a:schemeClr val="tx1"/>
                  </a:outerShdw>
                </a:effectLst>
              </a:rPr>
              <a:t>realm – ministering servants</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9574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New ways are about maturity</a:t>
            </a:r>
          </a:p>
          <a:p>
            <a:r>
              <a:rPr lang="en-GB" sz="4400" dirty="0" smtClean="0">
                <a:effectLst>
                  <a:outerShdw blurRad="38100" dist="38100" dir="2700000" algn="ctr" rotWithShape="0">
                    <a:schemeClr val="tx1"/>
                  </a:outerShdw>
                </a:effectLst>
              </a:rPr>
              <a:t>Moses did miracles, parted red sea, food just appeared, clothes never wore out, pillar cloud &amp; fire - children</a:t>
            </a:r>
          </a:p>
          <a:p>
            <a:r>
              <a:rPr lang="en-GB" sz="4400" dirty="0" smtClean="0">
                <a:effectLst>
                  <a:outerShdw blurRad="38100" dist="38100" dir="2700000" algn="ctr" rotWithShape="0">
                    <a:schemeClr val="tx1"/>
                  </a:outerShdw>
                </a:effectLst>
              </a:rPr>
              <a:t>Joshua - people miracles, parted Jordan, Jericho fall, sow &amp; reap</a:t>
            </a:r>
          </a:p>
          <a:p>
            <a:r>
              <a:rPr lang="en-GB" sz="4400" dirty="0" smtClean="0">
                <a:effectLst>
                  <a:outerShdw blurRad="38100" dist="38100" dir="2700000" algn="ctr" rotWithShape="0">
                    <a:schemeClr val="tx1"/>
                  </a:outerShdw>
                </a:effectLst>
              </a:rPr>
              <a:t>Jesus disciples – multiply food, do miracles, produce provision etc.</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12589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New ways of being salt and light</a:t>
            </a:r>
          </a:p>
          <a:p>
            <a:r>
              <a:rPr lang="en-GB" sz="4400" dirty="0" smtClean="0">
                <a:effectLst>
                  <a:outerShdw blurRad="38100" dist="38100" dir="2700000" algn="ctr" rotWithShape="0">
                    <a:schemeClr val="tx1"/>
                  </a:outerShdw>
                </a:effectLst>
              </a:rPr>
              <a:t>New ways of being agents of change in history, society and culture</a:t>
            </a:r>
          </a:p>
          <a:p>
            <a:r>
              <a:rPr lang="en-GB" sz="4400" dirty="0" smtClean="0">
                <a:effectLst>
                  <a:outerShdw blurRad="38100" dist="38100" dir="2700000" algn="ctr" rotWithShape="0">
                    <a:schemeClr val="tx1"/>
                  </a:outerShdw>
                </a:effectLst>
              </a:rPr>
              <a:t>Are we influenced or influencers?</a:t>
            </a:r>
          </a:p>
          <a:p>
            <a:r>
              <a:rPr lang="en-GB" sz="4400" dirty="0" smtClean="0">
                <a:effectLst>
                  <a:outerShdw blurRad="38100" dist="38100" dir="2700000" algn="ctr" rotWithShape="0">
                    <a:schemeClr val="tx1"/>
                  </a:outerShdw>
                </a:effectLst>
              </a:rPr>
              <a:t>New ways to bring transformation to our communities</a:t>
            </a:r>
          </a:p>
          <a:p>
            <a:r>
              <a:rPr lang="en-GB" sz="4400" dirty="0">
                <a:effectLst>
                  <a:outerShdw blurRad="38100" dist="38100" dir="2700000" algn="ctr" rotWithShape="0">
                    <a:schemeClr val="tx1"/>
                  </a:outerShdw>
                </a:effectLst>
              </a:rPr>
              <a:t>Establishing all things in heaven first so they can be manifested on </a:t>
            </a:r>
            <a:r>
              <a:rPr lang="en-GB" sz="4400" dirty="0" smtClean="0">
                <a:effectLst>
                  <a:outerShdw blurRad="38100" dist="38100" dir="2700000" algn="ctr" rotWithShape="0">
                    <a:schemeClr val="tx1"/>
                  </a:outerShdw>
                </a:effectLst>
              </a:rPr>
              <a:t>earth</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550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a:effectLst>
                  <a:outerShdw blurRad="38100" dist="38100" dir="2700000" algn="ctr" rotWithShape="0">
                    <a:schemeClr val="tx1"/>
                  </a:outerShdw>
                </a:effectLst>
              </a:rPr>
              <a:t>Compare the old and </a:t>
            </a:r>
            <a:r>
              <a:rPr lang="en-GB" sz="4400" dirty="0" smtClean="0">
                <a:effectLst>
                  <a:outerShdw blurRad="38100" dist="38100" dir="2700000" algn="ctr" rotWithShape="0">
                    <a:schemeClr val="tx1"/>
                  </a:outerShdw>
                </a:effectLst>
              </a:rPr>
              <a:t>new</a:t>
            </a:r>
          </a:p>
          <a:p>
            <a:pPr>
              <a:lnSpc>
                <a:spcPct val="110000"/>
              </a:lnSpc>
              <a:spcBef>
                <a:spcPts val="600"/>
              </a:spcBef>
            </a:pPr>
            <a:r>
              <a:rPr lang="en-GB" sz="4400" dirty="0">
                <a:effectLst>
                  <a:outerShdw blurRad="38100" dist="38100" dir="2700000" algn="ctr" rotWithShape="0">
                    <a:schemeClr val="tx1"/>
                  </a:outerShdw>
                </a:effectLst>
              </a:rPr>
              <a:t>P</a:t>
            </a:r>
            <a:r>
              <a:rPr lang="en-GB" sz="4400" dirty="0" smtClean="0">
                <a:effectLst>
                  <a:outerShdw blurRad="38100" dist="38100" dir="2700000" algn="ctr" rotWithShape="0">
                    <a:schemeClr val="tx1"/>
                  </a:outerShdw>
                </a:effectLst>
              </a:rPr>
              <a:t>rayer </a:t>
            </a:r>
            <a:r>
              <a:rPr lang="en-GB" sz="4400" dirty="0">
                <a:effectLst>
                  <a:outerShdw blurRad="38100" dist="38100" dir="2700000" algn="ctr" rotWithShape="0">
                    <a:schemeClr val="tx1"/>
                  </a:outerShdw>
                </a:effectLst>
              </a:rPr>
              <a:t>from earth asking for God's help from heaven </a:t>
            </a:r>
            <a:r>
              <a:rPr lang="en-GB" sz="4400" dirty="0" smtClean="0">
                <a:effectLst>
                  <a:outerShdw blurRad="38100" dist="38100" dir="2700000" algn="ctr" rotWithShape="0">
                    <a:schemeClr val="tx1"/>
                  </a:outerShdw>
                </a:effectLst>
              </a:rPr>
              <a:t>- God </a:t>
            </a:r>
            <a:r>
              <a:rPr lang="en-GB" sz="4400" dirty="0">
                <a:effectLst>
                  <a:outerShdw blurRad="38100" dist="38100" dir="2700000" algn="ctr" rotWithShape="0">
                    <a:schemeClr val="tx1"/>
                  </a:outerShdw>
                </a:effectLst>
              </a:rPr>
              <a:t>hears us from a distance</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Isaiah 64:1 Oh, that You would rend the heavens and come down,</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Isaiah </a:t>
            </a:r>
            <a:r>
              <a:rPr lang="en-GB" sz="4400" dirty="0">
                <a:effectLst>
                  <a:outerShdw blurRad="38100" dist="38100" dir="2700000" algn="ctr" rotWithShape="0">
                    <a:schemeClr val="tx1"/>
                  </a:outerShdw>
                </a:effectLst>
              </a:rPr>
              <a:t>64:4 For from days of old they have not heard or perceived by ear, Nor has the eye seen a God besides You, Who acts in behalf of the one who waits for Him</a:t>
            </a:r>
            <a:r>
              <a:rPr lang="en-GB" sz="4400" dirty="0" smtClean="0">
                <a:effectLst>
                  <a:outerShdw blurRad="38100" dist="38100" dir="2700000" algn="ctr" rotWithShape="0">
                    <a:schemeClr val="tx1"/>
                  </a:outerShdw>
                </a:effectLst>
              </a:rPr>
              <a:t>. </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7275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normAutofit fontScale="90000"/>
          </a:bodyPr>
          <a:lstStyle/>
          <a:p>
            <a:r>
              <a:rPr lang="en-GB" dirty="0">
                <a:effectLst>
                  <a:outerShdw blurRad="38100" dist="38100" dir="2700000" algn="tl">
                    <a:srgbClr val="000000">
                      <a:alpha val="43137"/>
                    </a:srgbClr>
                  </a:outerShdw>
                </a:effectLst>
              </a:rPr>
              <a:t>Deep Calls to Deep</a:t>
            </a:r>
          </a:p>
        </p:txBody>
      </p:sp>
      <p:sp>
        <p:nvSpPr>
          <p:cNvPr id="3" name="Content Placeholder 2"/>
          <p:cNvSpPr>
            <a:spLocks noGrp="1"/>
          </p:cNvSpPr>
          <p:nvPr>
            <p:ph idx="1"/>
          </p:nvPr>
        </p:nvSpPr>
        <p:spPr>
          <a:xfrm>
            <a:off x="0" y="980728"/>
            <a:ext cx="9144000" cy="5877272"/>
          </a:xfrm>
        </p:spPr>
        <p:txBody>
          <a:bodyPr lIns="0" tIns="0" rIns="0" bIns="0">
            <a:normAutofit/>
          </a:bodyPr>
          <a:lstStyle/>
          <a:p>
            <a:r>
              <a:rPr lang="en-GB" sz="4400" dirty="0">
                <a:effectLst>
                  <a:outerShdw blurRad="38100" dist="38100" dir="2700000" algn="tl">
                    <a:srgbClr val="000000">
                      <a:alpha val="43137"/>
                    </a:srgbClr>
                  </a:outerShdw>
                </a:effectLst>
              </a:rPr>
              <a:t>Psa 42:7 Deep calls to deep at the sound of Your waterfalls;</a:t>
            </a:r>
            <a:endParaRPr lang="en-GB" sz="4400" dirty="0" smtClean="0">
              <a:effectLst>
                <a:outerShdw blurRad="38100" dist="38100" dir="2700000" algn="tl">
                  <a:srgbClr val="000000">
                    <a:alpha val="43137"/>
                  </a:srgbClr>
                </a:outerShdw>
              </a:effectLst>
            </a:endParaRPr>
          </a:p>
          <a:p>
            <a:r>
              <a:rPr lang="en-GB" sz="4400" dirty="0" smtClean="0">
                <a:effectLst>
                  <a:outerShdw blurRad="38100" dist="38100" dir="2700000" algn="tl">
                    <a:srgbClr val="000000">
                      <a:alpha val="43137"/>
                    </a:srgbClr>
                  </a:outerShdw>
                </a:effectLst>
              </a:rPr>
              <a:t>What is the sound?</a:t>
            </a:r>
          </a:p>
          <a:p>
            <a:r>
              <a:rPr lang="en-GB" sz="4400" dirty="0" smtClean="0">
                <a:effectLst>
                  <a:outerShdw blurRad="38100" dist="38100" dir="2700000" algn="tl">
                    <a:srgbClr val="000000">
                      <a:alpha val="43137"/>
                    </a:srgbClr>
                  </a:outerShdw>
                </a:effectLst>
              </a:rPr>
              <a:t>Where is the waterfall?</a:t>
            </a:r>
          </a:p>
          <a:p>
            <a:r>
              <a:rPr lang="en-GB" sz="4400" dirty="0" smtClean="0">
                <a:effectLst>
                  <a:outerShdw blurRad="38100" dist="38100" dir="2700000" algn="tl">
                    <a:srgbClr val="000000">
                      <a:alpha val="43137"/>
                    </a:srgbClr>
                  </a:outerShdw>
                </a:effectLst>
              </a:rPr>
              <a:t>What is the deep?</a:t>
            </a:r>
          </a:p>
          <a:p>
            <a:r>
              <a:rPr lang="en-GB" sz="4400" dirty="0">
                <a:effectLst>
                  <a:outerShdw blurRad="38100" dist="38100" dir="2700000" algn="tl">
                    <a:srgbClr val="000000">
                      <a:alpha val="43137"/>
                    </a:srgbClr>
                  </a:outerShdw>
                </a:effectLst>
              </a:rPr>
              <a:t>Rev 1:15 His voice was like the sound of many waters.</a:t>
            </a:r>
          </a:p>
        </p:txBody>
      </p:sp>
    </p:spTree>
    <p:extLst>
      <p:ext uri="{BB962C8B-B14F-4D97-AF65-F5344CB8AC3E}">
        <p14:creationId xmlns:p14="http://schemas.microsoft.com/office/powerpoint/2010/main" val="212377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effectLst>
                  <a:outerShdw blurRad="38100" dist="38100" dir="2700000" algn="ctr" rotWithShape="0">
                    <a:schemeClr val="tx1"/>
                  </a:outerShdw>
                </a:effectLst>
              </a:rPr>
              <a:t>God has come down and He has rent the heavens</a:t>
            </a:r>
          </a:p>
          <a:p>
            <a:pPr>
              <a:lnSpc>
                <a:spcPct val="120000"/>
              </a:lnSpc>
              <a:spcBef>
                <a:spcPts val="600"/>
              </a:spcBef>
            </a:pPr>
            <a:r>
              <a:rPr lang="en-GB" sz="4400" dirty="0" smtClean="0">
                <a:effectLst>
                  <a:outerShdw blurRad="38100" dist="38100" dir="2700000" algn="ctr" rotWithShape="0">
                    <a:schemeClr val="tx1"/>
                  </a:outerShdw>
                </a:effectLst>
              </a:rPr>
              <a:t>He has gone back up into heavens and opened up the veil for us to come.</a:t>
            </a:r>
          </a:p>
          <a:p>
            <a:pPr>
              <a:lnSpc>
                <a:spcPct val="120000"/>
              </a:lnSpc>
              <a:spcBef>
                <a:spcPts val="600"/>
              </a:spcBef>
            </a:pPr>
            <a:r>
              <a:rPr lang="en-GB" sz="4400" dirty="0">
                <a:effectLst>
                  <a:outerShdw blurRad="38100" dist="38100" dir="2700000" algn="ctr" rotWithShape="0">
                    <a:schemeClr val="tx1"/>
                  </a:outerShdw>
                </a:effectLst>
              </a:rPr>
              <a:t>Rev 4:1 After these things I looked, and behold, a door standing open in heaven, and the first voice which I had heard, like the sound of a trumpet speaking with me, said, “Come up here, and I will show you what must take place after these things.”</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03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Old - access to holy places and holy things of God is limited to only some special people – mediator priest</a:t>
            </a:r>
          </a:p>
          <a:p>
            <a:r>
              <a:rPr lang="en-GB" sz="4400" dirty="0" smtClean="0">
                <a:effectLst>
                  <a:outerShdw blurRad="38100" dist="38100" dir="2700000" algn="ctr" rotWithShape="0">
                    <a:schemeClr val="tx1"/>
                  </a:outerShdw>
                </a:effectLst>
              </a:rPr>
              <a:t>New access open to all of us</a:t>
            </a:r>
          </a:p>
          <a:p>
            <a:r>
              <a:rPr lang="en-GB" sz="4400" dirty="0" smtClean="0">
                <a:effectLst>
                  <a:outerShdw blurRad="38100" dist="38100" dir="2700000" algn="ctr" rotWithShape="0">
                    <a:schemeClr val="tx1"/>
                  </a:outerShdw>
                </a:effectLst>
              </a:rPr>
              <a:t>Old way of seeking God’s help pray from earth and hope He hears you</a:t>
            </a:r>
          </a:p>
          <a:p>
            <a:r>
              <a:rPr lang="en-GB" sz="4400" dirty="0" smtClean="0">
                <a:effectLst>
                  <a:outerShdw blurRad="38100" dist="38100" dir="2700000" algn="ctr" rotWithShape="0">
                    <a:schemeClr val="tx1"/>
                  </a:outerShdw>
                </a:effectLst>
              </a:rPr>
              <a:t>New way come to meet Him face to face</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05108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Deep Calls to Deep</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effectLst>
                  <a:outerShdw blurRad="38100" dist="38100" dir="2700000" algn="ctr" rotWithShape="0">
                    <a:schemeClr val="tx1"/>
                  </a:outerShdw>
                </a:effectLst>
              </a:rPr>
              <a:t>Heb</a:t>
            </a:r>
            <a:r>
              <a:rPr lang="en-GB" sz="4400" dirty="0">
                <a:effectLst>
                  <a:outerShdw blurRad="38100" dist="38100" dir="2700000" algn="ctr" rotWithShape="0">
                    <a:schemeClr val="tx1"/>
                  </a:outerShdw>
                </a:effectLst>
              </a:rPr>
              <a:t> 4:14 Therefore, since we have a great high priest who has passed through the heavens, Jesus the Son of </a:t>
            </a:r>
            <a:r>
              <a:rPr lang="en-GB" sz="4400" dirty="0" smtClean="0">
                <a:effectLst>
                  <a:outerShdw blurRad="38100" dist="38100" dir="2700000" algn="ctr" rotWithShape="0">
                    <a:schemeClr val="tx1"/>
                  </a:outerShdw>
                </a:effectLst>
              </a:rPr>
              <a:t>God..16 </a:t>
            </a:r>
            <a:r>
              <a:rPr lang="en-GB" sz="4400" dirty="0">
                <a:effectLst>
                  <a:outerShdw blurRad="38100" dist="38100" dir="2700000" algn="ctr" rotWithShape="0">
                    <a:schemeClr val="tx1"/>
                  </a:outerShdw>
                </a:effectLst>
              </a:rPr>
              <a:t>Therefore </a:t>
            </a:r>
            <a:r>
              <a:rPr lang="en-GB" sz="4400" dirty="0">
                <a:solidFill>
                  <a:srgbClr val="FFFF00"/>
                </a:solidFill>
                <a:effectLst>
                  <a:outerShdw blurRad="38100" dist="38100" dir="2700000" algn="ctr" rotWithShape="0">
                    <a:schemeClr val="tx1"/>
                  </a:outerShdw>
                </a:effectLst>
              </a:rPr>
              <a:t>let us draw near with confidence to the throne of grace</a:t>
            </a:r>
            <a:r>
              <a:rPr lang="en-GB" sz="4400" dirty="0">
                <a:effectLst>
                  <a:outerShdw blurRad="38100" dist="38100" dir="2700000" algn="ctr" rotWithShape="0">
                    <a:schemeClr val="tx1"/>
                  </a:outerShdw>
                </a:effectLst>
              </a:rPr>
              <a:t>, so that we may receive mercy and find grace to help in time of need.</a:t>
            </a:r>
          </a:p>
        </p:txBody>
      </p:sp>
    </p:spTree>
    <p:extLst>
      <p:ext uri="{BB962C8B-B14F-4D97-AF65-F5344CB8AC3E}">
        <p14:creationId xmlns:p14="http://schemas.microsoft.com/office/powerpoint/2010/main" val="193550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effectLst>
                  <a:outerShdw blurRad="38100" dist="38100" dir="2700000" algn="ctr" rotWithShape="0">
                    <a:schemeClr val="tx1"/>
                  </a:outerShdw>
                </a:effectLst>
              </a:rPr>
              <a:t>Old ways like the wilderness </a:t>
            </a:r>
            <a:r>
              <a:rPr lang="en-GB" sz="4400" dirty="0">
                <a:effectLst>
                  <a:outerShdw blurRad="38100" dist="38100" dir="2700000" algn="ctr" rotWithShape="0">
                    <a:schemeClr val="tx1"/>
                  </a:outerShdw>
                </a:effectLst>
              </a:rPr>
              <a:t>expecting God to do it for us from </a:t>
            </a:r>
            <a:r>
              <a:rPr lang="en-GB" sz="4400" dirty="0" smtClean="0">
                <a:effectLst>
                  <a:outerShdw blurRad="38100" dist="38100" dir="2700000" algn="ctr" rotWithShape="0">
                    <a:schemeClr val="tx1"/>
                  </a:outerShdw>
                </a:effectLst>
              </a:rPr>
              <a:t>heaven</a:t>
            </a:r>
          </a:p>
          <a:p>
            <a:pPr>
              <a:lnSpc>
                <a:spcPct val="120000"/>
              </a:lnSpc>
              <a:spcBef>
                <a:spcPts val="600"/>
              </a:spcBef>
            </a:pPr>
            <a:r>
              <a:rPr lang="en-GB" sz="4400" dirty="0" smtClean="0">
                <a:effectLst>
                  <a:outerShdw blurRad="38100" dist="38100" dir="2700000" algn="ctr" rotWithShape="0">
                    <a:schemeClr val="tx1"/>
                  </a:outerShdw>
                </a:effectLst>
              </a:rPr>
              <a:t>New ways God </a:t>
            </a:r>
            <a:r>
              <a:rPr lang="en-GB" sz="4400" dirty="0">
                <a:effectLst>
                  <a:outerShdw blurRad="38100" dist="38100" dir="2700000" algn="ctr" rotWithShape="0">
                    <a:schemeClr val="tx1"/>
                  </a:outerShdw>
                </a:effectLst>
              </a:rPr>
              <a:t>has given us responsibility to </a:t>
            </a:r>
            <a:r>
              <a:rPr lang="en-GB" sz="4400" dirty="0" smtClean="0">
                <a:effectLst>
                  <a:outerShdw blurRad="38100" dist="38100" dir="2700000" algn="ctr" rotWithShape="0">
                    <a:schemeClr val="tx1"/>
                  </a:outerShdw>
                </a:effectLst>
              </a:rPr>
              <a:t>be coheirs, partners in </a:t>
            </a:r>
            <a:r>
              <a:rPr lang="en-GB" sz="4400" dirty="0">
                <a:effectLst>
                  <a:outerShdw blurRad="38100" dist="38100" dir="2700000" algn="ctr" rotWithShape="0">
                    <a:schemeClr val="tx1"/>
                  </a:outerShdw>
                </a:effectLst>
              </a:rPr>
              <a:t>heaven </a:t>
            </a:r>
            <a:r>
              <a:rPr lang="en-GB" sz="4400" dirty="0" smtClean="0">
                <a:effectLst>
                  <a:outerShdw blurRad="38100" dist="38100" dir="2700000" algn="ctr" rotWithShape="0">
                    <a:schemeClr val="tx1"/>
                  </a:outerShdw>
                </a:effectLst>
              </a:rPr>
              <a:t>operating as lords, </a:t>
            </a:r>
            <a:r>
              <a:rPr lang="en-GB" sz="4400" dirty="0">
                <a:effectLst>
                  <a:outerShdw blurRad="38100" dist="38100" dir="2700000" algn="ctr" rotWithShape="0">
                    <a:schemeClr val="tx1"/>
                  </a:outerShdw>
                </a:effectLst>
              </a:rPr>
              <a:t>kings and sons. </a:t>
            </a:r>
            <a:endParaRPr lang="en-GB" sz="4400" dirty="0" smtClean="0">
              <a:effectLst>
                <a:outerShdw blurRad="38100" dist="38100" dir="2700000" algn="ctr" rotWithShape="0">
                  <a:schemeClr val="tx1"/>
                </a:outerShdw>
              </a:effectLst>
            </a:endParaRPr>
          </a:p>
          <a:p>
            <a:pPr>
              <a:lnSpc>
                <a:spcPct val="120000"/>
              </a:lnSpc>
              <a:spcBef>
                <a:spcPts val="600"/>
              </a:spcBef>
            </a:pPr>
            <a:r>
              <a:rPr lang="en-GB" sz="4400" dirty="0" smtClean="0">
                <a:effectLst>
                  <a:outerShdw blurRad="38100" dist="38100" dir="2700000" algn="ctr" rotWithShape="0">
                    <a:schemeClr val="tx1"/>
                  </a:outerShdw>
                </a:effectLst>
              </a:rPr>
              <a:t>Your </a:t>
            </a:r>
            <a:r>
              <a:rPr lang="en-GB" sz="4400" dirty="0">
                <a:effectLst>
                  <a:outerShdw blurRad="38100" dist="38100" dir="2700000" algn="ctr" rotWithShape="0">
                    <a:schemeClr val="tx1"/>
                  </a:outerShdw>
                </a:effectLst>
              </a:rPr>
              <a:t>Kingdom come on earth as it is in heaven old way thinking God administers from His throne we just obey </a:t>
            </a:r>
            <a:r>
              <a:rPr lang="en-GB" sz="4400" dirty="0" smtClean="0">
                <a:effectLst>
                  <a:outerShdw blurRad="38100" dist="38100" dir="2700000" algn="ctr" rotWithShape="0">
                    <a:schemeClr val="tx1"/>
                  </a:outerShdw>
                </a:effectLst>
              </a:rPr>
              <a:t>here</a:t>
            </a:r>
          </a:p>
          <a:p>
            <a:pPr>
              <a:lnSpc>
                <a:spcPct val="120000"/>
              </a:lnSpc>
              <a:spcBef>
                <a:spcPts val="600"/>
              </a:spcBef>
            </a:pPr>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 thinking we are given thrones to administer from in heaven.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06112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effectLst>
                  <a:outerShdw blurRad="38100" dist="38100" dir="2700000" algn="ctr" rotWithShape="0">
                    <a:schemeClr val="tx1"/>
                  </a:outerShdw>
                </a:effectLst>
              </a:rPr>
              <a:t>Old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like </a:t>
            </a:r>
            <a:r>
              <a:rPr lang="en-GB" sz="4400" dirty="0">
                <a:effectLst>
                  <a:outerShdw blurRad="38100" dist="38100" dir="2700000" algn="ctr" rotWithShape="0">
                    <a:schemeClr val="tx1"/>
                  </a:outerShdw>
                </a:effectLst>
              </a:rPr>
              <a:t>being children where the parent does many things for and on behalf of the </a:t>
            </a:r>
            <a:r>
              <a:rPr lang="en-GB" sz="4400" dirty="0" smtClean="0">
                <a:effectLst>
                  <a:outerShdw blurRad="38100" dist="38100" dir="2700000" algn="ctr" rotWithShape="0">
                    <a:schemeClr val="tx1"/>
                  </a:outerShdw>
                </a:effectLst>
              </a:rPr>
              <a:t>child</a:t>
            </a:r>
          </a:p>
          <a:p>
            <a:r>
              <a:rPr lang="en-GB" sz="4400" dirty="0">
                <a:effectLst>
                  <a:outerShdw blurRad="38100" dist="38100" dir="2700000" algn="ctr" rotWithShape="0">
                    <a:schemeClr val="tx1"/>
                  </a:outerShdw>
                </a:effectLst>
              </a:rPr>
              <a:t>B</a:t>
            </a:r>
            <a:r>
              <a:rPr lang="en-GB" sz="4400" dirty="0" smtClean="0">
                <a:effectLst>
                  <a:outerShdw blurRad="38100" dist="38100" dir="2700000" algn="ctr" rotWithShape="0">
                    <a:schemeClr val="tx1"/>
                  </a:outerShdw>
                </a:effectLst>
              </a:rPr>
              <a:t>ut </a:t>
            </a:r>
            <a:r>
              <a:rPr lang="en-GB" sz="4400" dirty="0">
                <a:effectLst>
                  <a:outerShdw blurRad="38100" dist="38100" dir="2700000" algn="ctr" rotWithShape="0">
                    <a:schemeClr val="tx1"/>
                  </a:outerShdw>
                </a:effectLst>
              </a:rPr>
              <a:t>there comes a time when </a:t>
            </a:r>
            <a:r>
              <a:rPr lang="en-GB" sz="4400" dirty="0" smtClean="0">
                <a:effectLst>
                  <a:outerShdw blurRad="38100" dist="38100" dir="2700000" algn="ctr" rotWithShape="0">
                    <a:schemeClr val="tx1"/>
                  </a:outerShdw>
                </a:effectLst>
              </a:rPr>
              <a:t>children become responsible adults</a:t>
            </a:r>
          </a:p>
          <a:p>
            <a:r>
              <a:rPr lang="en-GB" sz="4400" dirty="0" smtClean="0">
                <a:effectLst>
                  <a:outerShdw blurRad="38100" dist="38100" dir="2700000" algn="ctr" rotWithShape="0">
                    <a:schemeClr val="tx1"/>
                  </a:outerShdw>
                </a:effectLst>
              </a:rPr>
              <a:t>God is withdrawing His support for old </a:t>
            </a:r>
          </a:p>
          <a:p>
            <a:r>
              <a:rPr lang="en-GB" sz="4400" dirty="0" smtClean="0">
                <a:effectLst>
                  <a:outerShdw blurRad="38100" dist="38100" dir="2700000" algn="ctr" rotWithShape="0">
                    <a:schemeClr val="tx1"/>
                  </a:outerShdw>
                </a:effectLst>
              </a:rPr>
              <a:t>As </a:t>
            </a:r>
            <a:r>
              <a:rPr lang="en-GB" sz="4400" dirty="0">
                <a:effectLst>
                  <a:outerShdw blurRad="38100" dist="38100" dir="2700000" algn="ctr" rotWithShape="0">
                    <a:schemeClr val="tx1"/>
                  </a:outerShdw>
                </a:effectLst>
              </a:rPr>
              <a:t>this happens if we don't embrace </a:t>
            </a:r>
            <a:r>
              <a:rPr lang="en-GB" sz="4400" dirty="0" smtClean="0">
                <a:effectLst>
                  <a:outerShdw blurRad="38100" dist="38100" dir="2700000" algn="ctr" rotWithShape="0">
                    <a:schemeClr val="tx1"/>
                  </a:outerShdw>
                </a:effectLst>
              </a:rPr>
              <a:t>the new </a:t>
            </a:r>
            <a:r>
              <a:rPr lang="en-GB" sz="4400" dirty="0">
                <a:effectLst>
                  <a:outerShdw blurRad="38100" dist="38100" dir="2700000" algn="ctr" rotWithShape="0">
                    <a:schemeClr val="tx1"/>
                  </a:outerShdw>
                </a:effectLst>
              </a:rPr>
              <a:t>the old will slowly stop being effective.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3014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God wants us to grow up to become mature</a:t>
            </a:r>
          </a:p>
          <a:p>
            <a:r>
              <a:rPr lang="en-GB" sz="4400" dirty="0" smtClean="0">
                <a:effectLst>
                  <a:outerShdw blurRad="38100" dist="38100" dir="2700000" algn="ctr" rotWithShape="0">
                    <a:schemeClr val="tx1"/>
                  </a:outerShdw>
                </a:effectLst>
              </a:rPr>
              <a:t>He is starting to withdraw from doing everything for us to enable us to become adults</a:t>
            </a:r>
          </a:p>
          <a:p>
            <a:r>
              <a:rPr lang="en-GB" sz="4400" dirty="0" smtClean="0">
                <a:effectLst>
                  <a:outerShdw blurRad="38100" dist="38100" dir="2700000" algn="ctr" rotWithShape="0">
                    <a:schemeClr val="tx1"/>
                  </a:outerShdw>
                </a:effectLst>
              </a:rPr>
              <a:t>He wants to manifest His mature sons on the earth</a:t>
            </a:r>
          </a:p>
          <a:p>
            <a:r>
              <a:rPr lang="en-GB" sz="4400" dirty="0" smtClean="0">
                <a:effectLst>
                  <a:outerShdw blurRad="38100" dist="38100" dir="2700000" algn="ctr" rotWithShape="0">
                    <a:schemeClr val="tx1"/>
                  </a:outerShdw>
                </a:effectLst>
              </a:rPr>
              <a:t>To fulfil their destinies </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9851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Why can’t I keep the old ways?</a:t>
            </a:r>
          </a:p>
          <a:p>
            <a:r>
              <a:rPr lang="en-GB" sz="4400" dirty="0" smtClean="0">
                <a:effectLst>
                  <a:outerShdw blurRad="38100" dist="38100" dir="2700000" algn="ctr" rotWithShape="0">
                    <a:schemeClr val="tx1"/>
                  </a:outerShdw>
                </a:effectLst>
              </a:rPr>
              <a:t>2.5 tribes did but there is no record of them and no evidence that the old ways continued to work for them</a:t>
            </a:r>
          </a:p>
          <a:p>
            <a:r>
              <a:rPr lang="en-GB" sz="4400" dirty="0" smtClean="0">
                <a:effectLst>
                  <a:outerShdw blurRad="38100" dist="38100" dir="2700000" algn="ctr" rotWithShape="0">
                    <a:schemeClr val="tx1"/>
                  </a:outerShdw>
                </a:effectLst>
              </a:rPr>
              <a:t>We can all desire the simplicity of childhood with few responsibilities</a:t>
            </a:r>
          </a:p>
          <a:p>
            <a:r>
              <a:rPr lang="en-GB" sz="4400" dirty="0" smtClean="0">
                <a:effectLst>
                  <a:outerShdw blurRad="38100" dist="38100" dir="2700000" algn="ctr" rotWithShape="0">
                    <a:schemeClr val="tx1"/>
                  </a:outerShdw>
                </a:effectLst>
              </a:rPr>
              <a:t>We are called to grow up we can’t just keep drinking milk if we want to be true sons</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038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There is coming another sound of a mighty rushing wind that will be  a sound that is on a higher frequency.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This </a:t>
            </a:r>
            <a:r>
              <a:rPr lang="en-GB" sz="4400" dirty="0">
                <a:effectLst>
                  <a:outerShdw blurRad="38100" dist="38100" dir="2700000" algn="ctr" rotWithShape="0">
                    <a:schemeClr val="tx1"/>
                  </a:outerShdw>
                </a:effectLst>
              </a:rPr>
              <a:t>sound will be like when I hovered and vibrated over the matter and space and caused cohesion to take place. </a:t>
            </a:r>
          </a:p>
        </p:txBody>
      </p:sp>
    </p:spTree>
    <p:extLst>
      <p:ext uri="{BB962C8B-B14F-4D97-AF65-F5344CB8AC3E}">
        <p14:creationId xmlns:p14="http://schemas.microsoft.com/office/powerpoint/2010/main" val="12239727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This </a:t>
            </a:r>
            <a:r>
              <a:rPr lang="en-GB" sz="4400" dirty="0">
                <a:effectLst>
                  <a:outerShdw blurRad="38100" dist="38100" dir="2700000" algn="ctr" rotWithShape="0">
                    <a:schemeClr val="tx1"/>
                  </a:outerShdw>
                </a:effectLst>
              </a:rPr>
              <a:t>sound will be vibrating at a frequency that will shake the very particles of your beings.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will be shaken from the central core of your physical and spiritual structure and you will be transformed by this new and infinitely more powerful Pentecost. </a:t>
            </a:r>
          </a:p>
        </p:txBody>
      </p:sp>
    </p:spTree>
    <p:extLst>
      <p:ext uri="{BB962C8B-B14F-4D97-AF65-F5344CB8AC3E}">
        <p14:creationId xmlns:p14="http://schemas.microsoft.com/office/powerpoint/2010/main" val="3916941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There will be a new order of being established restored to My original </a:t>
            </a:r>
            <a:r>
              <a:rPr lang="en-GB" sz="4400" dirty="0" smtClean="0">
                <a:effectLst>
                  <a:outerShdw blurRad="38100" dist="38100" dir="2700000" algn="ctr" rotWithShape="0">
                    <a:schemeClr val="tx1"/>
                  </a:outerShdw>
                </a:effectLst>
              </a:rPr>
              <a:t>specification. </a:t>
            </a:r>
            <a:r>
              <a:rPr lang="en-GB" sz="4400" dirty="0">
                <a:effectLst>
                  <a:outerShdw blurRad="38100" dist="38100" dir="2700000" algn="ctr" rotWithShape="0">
                    <a:schemeClr val="tx1"/>
                  </a:outerShdw>
                </a:effectLst>
              </a:rPr>
              <a:t>L</a:t>
            </a:r>
            <a:r>
              <a:rPr lang="en-GB" sz="4400" dirty="0" smtClean="0">
                <a:effectLst>
                  <a:outerShdw blurRad="38100" dist="38100" dir="2700000" algn="ctr" rotWithShape="0">
                    <a:schemeClr val="tx1"/>
                  </a:outerShdw>
                </a:effectLst>
              </a:rPr>
              <a:t>iving </a:t>
            </a:r>
            <a:r>
              <a:rPr lang="en-GB" sz="4400" dirty="0">
                <a:effectLst>
                  <a:outerShdw blurRad="38100" dist="38100" dir="2700000" algn="ctr" rotWithShape="0">
                    <a:schemeClr val="tx1"/>
                  </a:outerShdw>
                </a:effectLst>
              </a:rPr>
              <a:t>beings containing the very essence of I am will take transformational order.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Creation </a:t>
            </a:r>
            <a:r>
              <a:rPr lang="en-GB" sz="4400" dirty="0">
                <a:effectLst>
                  <a:outerShdw blurRad="38100" dist="38100" dir="2700000" algn="ctr" rotWithShape="0">
                    <a:schemeClr val="tx1"/>
                  </a:outerShdw>
                </a:effectLst>
              </a:rPr>
              <a:t>itself will be shaken violently as I come closer and the spiritual and the natural orders once again overlap. </a:t>
            </a:r>
          </a:p>
        </p:txBody>
      </p:sp>
    </p:spTree>
    <p:extLst>
      <p:ext uri="{BB962C8B-B14F-4D97-AF65-F5344CB8AC3E}">
        <p14:creationId xmlns:p14="http://schemas.microsoft.com/office/powerpoint/2010/main" val="481524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Deep Calls to Deep</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80728"/>
            <a:ext cx="9144000" cy="5877272"/>
          </a:xfrm>
        </p:spPr>
        <p:txBody>
          <a:bodyPr>
            <a:normAutofit/>
          </a:bodyPr>
          <a:lstStyle/>
          <a:p>
            <a:r>
              <a:rPr lang="en-GB" sz="4400" dirty="0" smtClean="0">
                <a:effectLst>
                  <a:outerShdw blurRad="50800" dist="38100" dir="8100000" algn="tr" rotWithShape="0">
                    <a:prstClr val="black">
                      <a:alpha val="40000"/>
                    </a:prstClr>
                  </a:outerShdw>
                </a:effectLst>
              </a:rPr>
              <a:t>This sound, has a vibration, </a:t>
            </a:r>
            <a:r>
              <a:rPr lang="en-GB" sz="4400" dirty="0">
                <a:effectLst>
                  <a:outerShdw blurRad="50800" dist="38100" dir="8100000" algn="tr" rotWithShape="0">
                    <a:prstClr val="black">
                      <a:alpha val="40000"/>
                    </a:prstClr>
                  </a:outerShdw>
                </a:effectLst>
              </a:rPr>
              <a:t>a </a:t>
            </a:r>
            <a:r>
              <a:rPr lang="en-GB" sz="4400" dirty="0" smtClean="0">
                <a:effectLst>
                  <a:outerShdw blurRad="50800" dist="38100" dir="8100000" algn="tr" rotWithShape="0">
                    <a:prstClr val="black">
                      <a:alpha val="40000"/>
                    </a:prstClr>
                  </a:outerShdw>
                </a:effectLst>
              </a:rPr>
              <a:t>frequency, a symbol </a:t>
            </a:r>
            <a:r>
              <a:rPr lang="en-GB" sz="4400" dirty="0">
                <a:effectLst>
                  <a:outerShdw blurRad="50800" dist="38100" dir="8100000" algn="tr" rotWithShape="0">
                    <a:prstClr val="black">
                      <a:alpha val="40000"/>
                    </a:prstClr>
                  </a:outerShdw>
                </a:effectLst>
              </a:rPr>
              <a:t>and </a:t>
            </a:r>
            <a:r>
              <a:rPr lang="en-GB" sz="4400" dirty="0" smtClean="0">
                <a:effectLst>
                  <a:outerShdw blurRad="50800" dist="38100" dir="8100000" algn="tr" rotWithShape="0">
                    <a:prstClr val="black">
                      <a:alpha val="40000"/>
                    </a:prstClr>
                  </a:outerShdw>
                </a:effectLst>
              </a:rPr>
              <a:t>a formula </a:t>
            </a:r>
            <a:r>
              <a:rPr lang="en-GB" sz="4400" dirty="0">
                <a:effectLst>
                  <a:outerShdw blurRad="50800" dist="38100" dir="8100000" algn="tr" rotWithShape="0">
                    <a:prstClr val="black">
                      <a:alpha val="40000"/>
                    </a:prstClr>
                  </a:outerShdw>
                </a:effectLst>
              </a:rPr>
              <a:t>it </a:t>
            </a:r>
            <a:r>
              <a:rPr lang="en-GB" sz="4400" dirty="0" smtClean="0">
                <a:effectLst>
                  <a:outerShdw blurRad="50800" dist="38100" dir="8100000" algn="tr" rotWithShape="0">
                    <a:prstClr val="black">
                      <a:alpha val="40000"/>
                    </a:prstClr>
                  </a:outerShdw>
                </a:effectLst>
              </a:rPr>
              <a:t>has colour and fragrance and is being released from heaven</a:t>
            </a:r>
          </a:p>
          <a:p>
            <a:r>
              <a:rPr lang="en-GB" sz="4400" dirty="0" smtClean="0">
                <a:effectLst>
                  <a:outerShdw blurRad="50800" dist="38100" dir="8100000" algn="tr" rotWithShape="0">
                    <a:prstClr val="black">
                      <a:alpha val="40000"/>
                    </a:prstClr>
                  </a:outerShdw>
                </a:effectLst>
              </a:rPr>
              <a:t>This sound is drawing people to their heavenly home into new heavenly alignments into new levels of heavenly authority</a:t>
            </a:r>
          </a:p>
        </p:txBody>
      </p:sp>
    </p:spTree>
    <p:extLst>
      <p:ext uri="{BB962C8B-B14F-4D97-AF65-F5344CB8AC3E}">
        <p14:creationId xmlns:p14="http://schemas.microsoft.com/office/powerpoint/2010/main" val="357951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releasing the sound frequency that is calling deep to deep and many are being drawn into </a:t>
            </a:r>
            <a:r>
              <a:rPr lang="en-GB" sz="4400" dirty="0" smtClean="0">
                <a:effectLst>
                  <a:outerShdw blurRad="38100" dist="38100" dir="2700000" algn="ctr" rotWithShape="0">
                    <a:schemeClr val="tx1"/>
                  </a:outerShdw>
                </a:effectLst>
              </a:rPr>
              <a:t>position </a:t>
            </a:r>
            <a:r>
              <a:rPr lang="en-GB" sz="4400" dirty="0">
                <a:effectLst>
                  <a:outerShdw blurRad="38100" dist="38100" dir="2700000" algn="ctr" rotWithShape="0">
                    <a:schemeClr val="tx1"/>
                  </a:outerShdw>
                </a:effectLst>
              </a:rPr>
              <a:t>being made ready for the great vibrational wind that is </a:t>
            </a:r>
            <a:r>
              <a:rPr lang="en-GB" sz="4400" dirty="0" smtClean="0">
                <a:effectLst>
                  <a:outerShdw blurRad="38100" dist="38100" dir="2700000" algn="ctr" rotWithShape="0">
                    <a:schemeClr val="tx1"/>
                  </a:outerShdw>
                </a:effectLst>
              </a:rPr>
              <a:t>coming.</a:t>
            </a:r>
          </a:p>
          <a:p>
            <a:pPr>
              <a:lnSpc>
                <a:spcPct val="120000"/>
              </a:lnSpc>
              <a:spcBef>
                <a:spcPts val="600"/>
              </a:spcBef>
            </a:pPr>
            <a:r>
              <a:rPr lang="en-GB" sz="4400" dirty="0" smtClean="0">
                <a:effectLst>
                  <a:outerShdw blurRad="38100" dist="38100" dir="2700000" algn="ctr" rotWithShape="0">
                    <a:schemeClr val="tx1"/>
                  </a:outerShdw>
                </a:effectLst>
              </a:rPr>
              <a:t>For </a:t>
            </a:r>
            <a:r>
              <a:rPr lang="en-GB" sz="4400" dirty="0">
                <a:effectLst>
                  <a:outerShdw blurRad="38100" dist="38100" dir="2700000" algn="ctr" rotWithShape="0">
                    <a:schemeClr val="tx1"/>
                  </a:outerShdw>
                </a:effectLst>
              </a:rPr>
              <a:t>the new order to be established the old order must fall away and die. Those who cling to the old will die along with it just as Moses and his disobedient faithless generation died in the wilderness. </a:t>
            </a:r>
          </a:p>
        </p:txBody>
      </p:sp>
    </p:spTree>
    <p:extLst>
      <p:ext uri="{BB962C8B-B14F-4D97-AF65-F5344CB8AC3E}">
        <p14:creationId xmlns:p14="http://schemas.microsoft.com/office/powerpoint/2010/main" val="1248054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Son I am giving this warning again because many are not heeding My wooing.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releasing the harbingers I will remove the stumbling blocks and obstacles.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Lawlessness </a:t>
            </a:r>
            <a:r>
              <a:rPr lang="en-GB" sz="4400" dirty="0">
                <a:effectLst>
                  <a:outerShdw blurRad="38100" dist="38100" dir="2700000" algn="ctr" rotWithShape="0">
                    <a:schemeClr val="tx1"/>
                  </a:outerShdw>
                </a:effectLst>
              </a:rPr>
              <a:t>will be removed from My kingdom there is no room for discord</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7894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must prepare and be ready as the sound of the mighty rushing wind that will shake the created order will destroy as well as transform. The frequency of the created order itself will be changed by the power of My voice. </a:t>
            </a:r>
          </a:p>
          <a:p>
            <a:r>
              <a:rPr lang="en-GB" sz="4400" dirty="0">
                <a:effectLst>
                  <a:outerShdw blurRad="38100" dist="38100" dir="2700000" algn="ctr" rotWithShape="0">
                    <a:schemeClr val="tx1"/>
                  </a:outerShdw>
                </a:effectLst>
              </a:rPr>
              <a:t>Use this warning to shake people out of their complacency and call for a heavenly and earthy alignment. </a:t>
            </a:r>
          </a:p>
        </p:txBody>
      </p:sp>
    </p:spTree>
    <p:extLst>
      <p:ext uri="{BB962C8B-B14F-4D97-AF65-F5344CB8AC3E}">
        <p14:creationId xmlns:p14="http://schemas.microsoft.com/office/powerpoint/2010/main" val="1853201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4217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6" y="0"/>
            <a:ext cx="9258172" cy="6858000"/>
          </a:xfrm>
          <a:prstGeom prst="rect">
            <a:avLst/>
          </a:prstGeom>
        </p:spPr>
      </p:pic>
    </p:spTree>
    <p:extLst>
      <p:ext uri="{BB962C8B-B14F-4D97-AF65-F5344CB8AC3E}">
        <p14:creationId xmlns:p14="http://schemas.microsoft.com/office/powerpoint/2010/main" val="433403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35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Yod He Vav H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03648" y="5301208"/>
            <a:ext cx="609600" cy="609600"/>
          </a:xfrm>
          <a:prstGeom prst="rect">
            <a:avLst/>
          </a:prstGeom>
        </p:spPr>
      </p:pic>
    </p:spTree>
    <p:extLst>
      <p:ext uri="{BB962C8B-B14F-4D97-AF65-F5344CB8AC3E}">
        <p14:creationId xmlns:p14="http://schemas.microsoft.com/office/powerpoint/2010/main" val="388271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6000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4906"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2" name="Title 1"/>
          <p:cNvSpPr>
            <a:spLocks noGrp="1"/>
          </p:cNvSpPr>
          <p:nvPr>
            <p:ph type="title"/>
          </p:nvPr>
        </p:nvSpPr>
        <p:spPr>
          <a:xfrm>
            <a:off x="467544" y="17161"/>
            <a:ext cx="8229600" cy="708688"/>
          </a:xfrm>
        </p:spPr>
        <p:txBody>
          <a:bodyPr>
            <a:normAutofit fontScale="90000"/>
          </a:bodyPr>
          <a:lstStyle/>
          <a:p>
            <a:r>
              <a:rPr lang="en-GB" b="1" dirty="0">
                <a:ln>
                  <a:solidFill>
                    <a:schemeClr val="tx1"/>
                  </a:solidFill>
                </a:ln>
                <a:solidFill>
                  <a:srgbClr val="FFFF00"/>
                </a:solidFill>
                <a:effectLst>
                  <a:outerShdw blurRad="50800" dist="38100" dir="5400000" algn="ctr" rotWithShape="0">
                    <a:schemeClr val="tx1"/>
                  </a:outerShdw>
                </a:effectLst>
              </a:rPr>
              <a:t>Deep Calls to Deep</a:t>
            </a:r>
          </a:p>
        </p:txBody>
      </p:sp>
      <p:sp>
        <p:nvSpPr>
          <p:cNvPr id="5" name="Title 1"/>
          <p:cNvSpPr txBox="1">
            <a:spLocks/>
          </p:cNvSpPr>
          <p:nvPr/>
        </p:nvSpPr>
        <p:spPr>
          <a:xfrm>
            <a:off x="395536" y="980728"/>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tx1"/>
                  </a:solidFill>
                </a:ln>
                <a:effectLst>
                  <a:outerShdw blurRad="38100" dist="38100" dir="2700000" algn="tl">
                    <a:srgbClr val="000000">
                      <a:alpha val="43137"/>
                    </a:srgbClr>
                  </a:outerShdw>
                </a:effectLst>
              </a:rPr>
              <a:t>Freedom Apostolic Resources </a:t>
            </a:r>
            <a:endParaRPr lang="en-GB" b="1" dirty="0">
              <a:ln>
                <a:solidFill>
                  <a:schemeClr val="tx1"/>
                </a:solidFill>
              </a:ln>
              <a:effectLst>
                <a:outerShdw blurRad="38100" dist="38100" dir="2700000" algn="tl">
                  <a:srgbClr val="000000">
                    <a:alpha val="43137"/>
                  </a:srgbClr>
                </a:outerShdw>
              </a:effectLst>
            </a:endParaRPr>
          </a:p>
        </p:txBody>
      </p:sp>
      <p:sp>
        <p:nvSpPr>
          <p:cNvPr id="6" name="Title 1"/>
          <p:cNvSpPr txBox="1">
            <a:spLocks/>
          </p:cNvSpPr>
          <p:nvPr/>
        </p:nvSpPr>
        <p:spPr>
          <a:xfrm>
            <a:off x="517848" y="3429000"/>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bg1"/>
                  </a:solidFill>
                </a:ln>
                <a:solidFill>
                  <a:srgbClr val="002060"/>
                </a:solidFill>
                <a:effectLst>
                  <a:outerShdw blurRad="38100" dist="38100" dir="2700000" algn="tl">
                    <a:srgbClr val="000000">
                      <a:alpha val="43137"/>
                    </a:srgbClr>
                  </a:outerShdw>
                </a:effectLst>
              </a:rPr>
              <a:t>www.freedomtrust.org.uk/AR</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7" name="Title 1"/>
          <p:cNvSpPr txBox="1">
            <a:spLocks/>
          </p:cNvSpPr>
          <p:nvPr/>
        </p:nvSpPr>
        <p:spPr>
          <a:xfrm>
            <a:off x="552999" y="4293096"/>
            <a:ext cx="8229600" cy="708688"/>
          </a:xfrm>
          <a:prstGeom prst="rect">
            <a:avLst/>
          </a:prstGeom>
        </p:spPr>
        <p:txBody>
          <a:bodyPr vert="horz" lIns="0" tIns="0" rIns="0" bIns="0" rtlCol="0" anchor="t" anchorCtr="0">
            <a:normAutofit fontScale="825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www.freedomarc.wordpress.com</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9" name="Title 1"/>
          <p:cNvSpPr txBox="1">
            <a:spLocks/>
          </p:cNvSpPr>
          <p:nvPr/>
        </p:nvSpPr>
        <p:spPr>
          <a:xfrm>
            <a:off x="539552" y="5462426"/>
            <a:ext cx="8229600" cy="708688"/>
          </a:xfrm>
          <a:prstGeom prst="rect">
            <a:avLst/>
          </a:prstGeom>
        </p:spPr>
        <p:txBody>
          <a:bodyPr vert="horz" lIns="0" tIns="0" rIns="0" bIns="0" rtlCol="0" anchor="t" anchorCtr="0">
            <a:normAutofit fontScale="90000" lnSpcReduction="2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mike@freedomarc.org</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90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645024"/>
            <a:ext cx="4680520" cy="311467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10" y="908720"/>
            <a:ext cx="5662229" cy="2520280"/>
          </a:xfrm>
          <a:prstGeom prst="rect">
            <a:avLst/>
          </a:prstGeom>
        </p:spPr>
      </p:pic>
    </p:spTree>
    <p:extLst>
      <p:ext uri="{BB962C8B-B14F-4D97-AF65-F5344CB8AC3E}">
        <p14:creationId xmlns:p14="http://schemas.microsoft.com/office/powerpoint/2010/main" val="36515717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27584" y="548680"/>
            <a:ext cx="7344816" cy="583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491880" y="548680"/>
            <a:ext cx="2412268" cy="5832649"/>
          </a:xfrm>
          <a:prstGeom prst="rect">
            <a:avLst/>
          </a:prstGeom>
          <a:noFill/>
        </p:spPr>
        <p:txBody>
          <a:bodyPr wrap="square" lIns="0" tIns="0" rIns="0" bIns="0" rtlCol="0" anchor="ctr" anchorCtr="0">
            <a:noAutofit/>
          </a:bodyPr>
          <a:lstStyle/>
          <a:p>
            <a:pPr algn="ctr"/>
            <a:r>
              <a:rPr lang="en-GB" sz="60000" dirty="0" smtClean="0">
                <a:solidFill>
                  <a:srgbClr val="5C097D"/>
                </a:solidFill>
                <a:effectLst>
                  <a:outerShdw blurRad="38100" dist="38100" dir="2700000" algn="tl">
                    <a:srgbClr val="000000">
                      <a:alpha val="43137"/>
                    </a:srgbClr>
                  </a:outerShdw>
                </a:effectLst>
              </a:rPr>
              <a:t>I</a:t>
            </a:r>
            <a:endParaRPr lang="en-GB" sz="60000" dirty="0">
              <a:solidFill>
                <a:srgbClr val="5C097D"/>
              </a:solidFill>
              <a:effectLst>
                <a:outerShdw blurRad="38100" dist="38100" dir="2700000" algn="tl">
                  <a:srgbClr val="000000">
                    <a:alpha val="43137"/>
                  </a:srgbClr>
                </a:outerShdw>
              </a:effectLst>
            </a:endParaRPr>
          </a:p>
        </p:txBody>
      </p:sp>
      <p:sp>
        <p:nvSpPr>
          <p:cNvPr id="5" name="Rectangle 4"/>
          <p:cNvSpPr/>
          <p:nvPr/>
        </p:nvSpPr>
        <p:spPr>
          <a:xfrm>
            <a:off x="8172400" y="0"/>
            <a:ext cx="504056" cy="68356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228184" y="931146"/>
            <a:ext cx="1800200" cy="830997"/>
          </a:xfrm>
          <a:prstGeom prst="rect">
            <a:avLst/>
          </a:prstGeom>
          <a:noFill/>
        </p:spPr>
        <p:txBody>
          <a:bodyPr wrap="square" lIns="0" tIns="0" rIns="0" bIns="0" rtlCol="0" anchor="ctr" anchorCtr="0">
            <a:spAutoFit/>
          </a:bodyPr>
          <a:lstStyle/>
          <a:p>
            <a:pPr algn="ctr"/>
            <a:r>
              <a:rPr lang="en-GB" sz="5400" dirty="0" smtClean="0"/>
              <a:t>LION</a:t>
            </a:r>
            <a:endParaRPr lang="en-GB" sz="5400" dirty="0"/>
          </a:p>
        </p:txBody>
      </p:sp>
      <p:sp>
        <p:nvSpPr>
          <p:cNvPr id="7" name="TextBox 6"/>
          <p:cNvSpPr txBox="1"/>
          <p:nvPr/>
        </p:nvSpPr>
        <p:spPr>
          <a:xfrm>
            <a:off x="6209546" y="4869160"/>
            <a:ext cx="1800200" cy="830997"/>
          </a:xfrm>
          <a:prstGeom prst="rect">
            <a:avLst/>
          </a:prstGeom>
          <a:noFill/>
        </p:spPr>
        <p:txBody>
          <a:bodyPr wrap="square" lIns="0" tIns="0" rIns="0" bIns="0" rtlCol="0" anchor="ctr" anchorCtr="0">
            <a:spAutoFit/>
          </a:bodyPr>
          <a:lstStyle/>
          <a:p>
            <a:pPr algn="ctr"/>
            <a:r>
              <a:rPr lang="en-GB" sz="5400" dirty="0" smtClean="0"/>
              <a:t>OX</a:t>
            </a:r>
            <a:endParaRPr lang="en-GB" sz="5400" dirty="0"/>
          </a:p>
        </p:txBody>
      </p:sp>
      <p:sp>
        <p:nvSpPr>
          <p:cNvPr id="8" name="TextBox 7"/>
          <p:cNvSpPr txBox="1"/>
          <p:nvPr/>
        </p:nvSpPr>
        <p:spPr>
          <a:xfrm>
            <a:off x="1115616" y="4869160"/>
            <a:ext cx="2160240" cy="830997"/>
          </a:xfrm>
          <a:prstGeom prst="rect">
            <a:avLst/>
          </a:prstGeom>
          <a:noFill/>
        </p:spPr>
        <p:txBody>
          <a:bodyPr wrap="square" lIns="0" tIns="0" rIns="0" bIns="0" rtlCol="0" anchor="ctr" anchorCtr="0">
            <a:spAutoFit/>
          </a:bodyPr>
          <a:lstStyle/>
          <a:p>
            <a:pPr algn="ctr"/>
            <a:r>
              <a:rPr lang="en-GB" sz="5400" dirty="0" smtClean="0"/>
              <a:t>EAGLE</a:t>
            </a:r>
            <a:endParaRPr lang="en-GB" sz="5400" dirty="0"/>
          </a:p>
        </p:txBody>
      </p:sp>
      <p:sp>
        <p:nvSpPr>
          <p:cNvPr id="9" name="TextBox 8"/>
          <p:cNvSpPr txBox="1"/>
          <p:nvPr/>
        </p:nvSpPr>
        <p:spPr>
          <a:xfrm>
            <a:off x="1099671" y="908720"/>
            <a:ext cx="1800200" cy="830997"/>
          </a:xfrm>
          <a:prstGeom prst="rect">
            <a:avLst/>
          </a:prstGeom>
          <a:noFill/>
        </p:spPr>
        <p:txBody>
          <a:bodyPr wrap="square" lIns="0" tIns="0" rIns="0" bIns="0" rtlCol="0" anchor="ctr" anchorCtr="0">
            <a:spAutoFit/>
          </a:bodyPr>
          <a:lstStyle/>
          <a:p>
            <a:pPr algn="ctr"/>
            <a:r>
              <a:rPr lang="en-GB" sz="5400" dirty="0" smtClean="0"/>
              <a:t>MAN</a:t>
            </a:r>
            <a:endParaRPr lang="en-GB" sz="5400" dirty="0"/>
          </a:p>
        </p:txBody>
      </p:sp>
      <p:sp>
        <p:nvSpPr>
          <p:cNvPr id="12" name="TextBox 11"/>
          <p:cNvSpPr txBox="1"/>
          <p:nvPr/>
        </p:nvSpPr>
        <p:spPr>
          <a:xfrm>
            <a:off x="2645786" y="754380"/>
            <a:ext cx="4104456" cy="4941169"/>
          </a:xfrm>
          <a:prstGeom prst="rect">
            <a:avLst/>
          </a:prstGeom>
          <a:noFill/>
        </p:spPr>
        <p:txBody>
          <a:bodyPr wrap="square" lIns="0" tIns="0" rIns="0" bIns="0" rtlCol="0" anchor="ctr" anchorCtr="0">
            <a:noAutofit/>
          </a:bodyPr>
          <a:lstStyle/>
          <a:p>
            <a:pPr algn="ctr"/>
            <a:r>
              <a:rPr lang="en-GB" sz="36000" dirty="0" smtClean="0">
                <a:solidFill>
                  <a:srgbClr val="FFFF00"/>
                </a:solidFill>
                <a:effectLst>
                  <a:outerShdw blurRad="38100" dist="38100" dir="2700000" algn="tl">
                    <a:srgbClr val="000000">
                      <a:alpha val="43137"/>
                    </a:srgbClr>
                  </a:outerShdw>
                </a:effectLst>
              </a:rPr>
              <a:t>G</a:t>
            </a:r>
            <a:endParaRPr lang="en-GB" sz="36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551779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fontScale="92500" lnSpcReduction="20000"/>
          </a:bodyPr>
          <a:lstStyle/>
          <a:p>
            <a:pPr>
              <a:lnSpc>
                <a:spcPct val="120000"/>
              </a:lnSpc>
              <a:spcBef>
                <a:spcPts val="600"/>
              </a:spcBef>
            </a:pPr>
            <a:r>
              <a:rPr lang="en-GB" sz="5400" dirty="0"/>
              <a:t>Prophetic </a:t>
            </a:r>
            <a:r>
              <a:rPr lang="en-GB" sz="5400" dirty="0" smtClean="0"/>
              <a:t>Timetable Perspective</a:t>
            </a:r>
          </a:p>
          <a:p>
            <a:pPr>
              <a:lnSpc>
                <a:spcPct val="120000"/>
              </a:lnSpc>
              <a:spcBef>
                <a:spcPts val="600"/>
              </a:spcBef>
            </a:pPr>
            <a:r>
              <a:rPr lang="en-GB" sz="5400" dirty="0" smtClean="0"/>
              <a:t>1975 Prophetic call Bob Jones Billion fold harvest</a:t>
            </a:r>
          </a:p>
          <a:p>
            <a:pPr>
              <a:lnSpc>
                <a:spcPct val="120000"/>
              </a:lnSpc>
              <a:spcBef>
                <a:spcPts val="600"/>
              </a:spcBef>
            </a:pPr>
            <a:r>
              <a:rPr lang="en-GB" sz="5400" dirty="0" smtClean="0"/>
              <a:t>Generation to respond</a:t>
            </a:r>
          </a:p>
          <a:p>
            <a:pPr>
              <a:lnSpc>
                <a:spcPct val="120000"/>
              </a:lnSpc>
              <a:spcBef>
                <a:spcPts val="600"/>
              </a:spcBef>
            </a:pPr>
            <a:r>
              <a:rPr lang="en-GB" sz="5400" dirty="0" smtClean="0"/>
              <a:t>Prophetic &amp; Apostolic order released and failed to equip the people to engage heaven</a:t>
            </a:r>
            <a:endParaRPr lang="en-GB" sz="5400" dirty="0"/>
          </a:p>
        </p:txBody>
      </p:sp>
    </p:spTree>
    <p:extLst>
      <p:ext uri="{BB962C8B-B14F-4D97-AF65-F5344CB8AC3E}">
        <p14:creationId xmlns:p14="http://schemas.microsoft.com/office/powerpoint/2010/main" val="229028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t>Deep Calls to Deep</a:t>
            </a:r>
            <a:endParaRPr lang="en-GB" sz="4800" dirty="0">
              <a:solidFill>
                <a:schemeClr val="tx2"/>
              </a:solidFill>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fontScale="92500" lnSpcReduction="20000"/>
          </a:bodyPr>
          <a:lstStyle/>
          <a:p>
            <a:pPr>
              <a:lnSpc>
                <a:spcPct val="120000"/>
              </a:lnSpc>
              <a:spcBef>
                <a:spcPts val="600"/>
              </a:spcBef>
            </a:pPr>
            <a:r>
              <a:rPr lang="en-GB" sz="5400" dirty="0" smtClean="0"/>
              <a:t>Amazing stewards and miracle workers</a:t>
            </a:r>
          </a:p>
          <a:p>
            <a:pPr>
              <a:lnSpc>
                <a:spcPct val="120000"/>
              </a:lnSpc>
              <a:spcBef>
                <a:spcPts val="600"/>
              </a:spcBef>
            </a:pPr>
            <a:r>
              <a:rPr lang="en-GB" sz="5400" dirty="0" smtClean="0"/>
              <a:t>Failed to equip the people</a:t>
            </a:r>
          </a:p>
          <a:p>
            <a:pPr>
              <a:lnSpc>
                <a:spcPct val="120000"/>
              </a:lnSpc>
              <a:spcBef>
                <a:spcPts val="600"/>
              </a:spcBef>
            </a:pPr>
            <a:r>
              <a:rPr lang="en-GB" sz="5400" dirty="0" smtClean="0"/>
              <a:t>Built Moses ministries rather than Joshua ministries</a:t>
            </a:r>
          </a:p>
          <a:p>
            <a:pPr>
              <a:lnSpc>
                <a:spcPct val="120000"/>
              </a:lnSpc>
              <a:spcBef>
                <a:spcPts val="600"/>
              </a:spcBef>
            </a:pPr>
            <a:r>
              <a:rPr lang="en-GB" sz="5400" dirty="0" smtClean="0"/>
              <a:t>Mediators created dependent people</a:t>
            </a:r>
            <a:endParaRPr lang="en-GB" sz="5400" dirty="0"/>
          </a:p>
        </p:txBody>
      </p:sp>
    </p:spTree>
    <p:extLst>
      <p:ext uri="{BB962C8B-B14F-4D97-AF65-F5344CB8AC3E}">
        <p14:creationId xmlns:p14="http://schemas.microsoft.com/office/powerpoint/2010/main" val="72665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Theme1</Template>
  <TotalTime>50421</TotalTime>
  <Words>2598</Words>
  <Application>Microsoft Office PowerPoint</Application>
  <PresentationFormat>On-screen Show (4:3)</PresentationFormat>
  <Paragraphs>340</Paragraphs>
  <Slides>56</Slides>
  <Notes>8</Notes>
  <HiddenSlides>0</HiddenSlides>
  <MMClips>1</MMClips>
  <ScaleCrop>false</ScaleCrop>
  <HeadingPairs>
    <vt:vector size="4" baseType="variant">
      <vt:variant>
        <vt:lpstr>Theme</vt:lpstr>
      </vt:variant>
      <vt:variant>
        <vt:i4>7</vt:i4>
      </vt:variant>
      <vt:variant>
        <vt:lpstr>Slide Titles</vt:lpstr>
      </vt:variant>
      <vt:variant>
        <vt:i4>56</vt:i4>
      </vt:variant>
    </vt:vector>
  </HeadingPairs>
  <TitlesOfParts>
    <vt:vector size="63" baseType="lpstr">
      <vt:lpstr>Theme1</vt:lpstr>
      <vt:lpstr>1_Transformation 2012 19</vt:lpstr>
      <vt:lpstr>Office Theme</vt:lpstr>
      <vt:lpstr>Default Design</vt:lpstr>
      <vt:lpstr>2_Transformation 2012 19</vt:lpstr>
      <vt:lpstr>Ocean</vt:lpstr>
      <vt:lpstr>1_Office Theme</vt:lpstr>
      <vt:lpstr>Deep Calls to Deep</vt:lpstr>
      <vt:lpstr>Deep Calls to Deep</vt:lpstr>
      <vt:lpstr>Deep Calls to Deep</vt:lpstr>
      <vt:lpstr>Deep Calls to Deep</vt:lpstr>
      <vt:lpstr>Deep Calls to Deep</vt:lpstr>
      <vt:lpstr>PowerPoint Presentation</vt:lpstr>
      <vt:lpstr>PowerPoint Presentation</vt:lpstr>
      <vt:lpstr>Deep Calls to Deep</vt:lpstr>
      <vt:lpstr>Deep Calls to Deep</vt:lpstr>
      <vt:lpstr>Deep Calls to Deep</vt:lpstr>
      <vt:lpstr>Deep Calls to Deep</vt:lpstr>
      <vt:lpstr>Deep Calls to Deep</vt:lpstr>
      <vt:lpstr>PowerPoint Presentation</vt:lpstr>
      <vt:lpstr>PowerPoint Presentation</vt:lpstr>
      <vt:lpstr>Deep Calls to Deep</vt:lpstr>
      <vt:lpstr>PowerPoint Presentation</vt:lpstr>
      <vt:lpstr>Deep Calls to Deep</vt:lpstr>
      <vt:lpstr>PowerPoint Presentation</vt:lpstr>
      <vt:lpstr>PowerPoint Presentation</vt:lpstr>
      <vt:lpstr>Deep Calls to Deep</vt:lpstr>
      <vt:lpstr>Deep Calls to Deep</vt:lpstr>
      <vt:lpstr>Deep Calls to Deep</vt:lpstr>
      <vt:lpstr>Deep Calls to Deep</vt:lpstr>
      <vt:lpstr>PowerPoint Presentation</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PowerPoint Presentation</vt:lpstr>
      <vt:lpstr>PowerPoint Presentation</vt:lpstr>
      <vt:lpstr>PowerPoint Presentation</vt:lpstr>
      <vt:lpstr>Deep Calls to Deep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243</cp:revision>
  <dcterms:created xsi:type="dcterms:W3CDTF">2013-12-09T14:36:16Z</dcterms:created>
  <dcterms:modified xsi:type="dcterms:W3CDTF">2014-08-01T12:02:23Z</dcterms:modified>
</cp:coreProperties>
</file>