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799" r:id="rId2"/>
    <p:sldMasterId id="2147483848" r:id="rId3"/>
    <p:sldMasterId id="2147483873" r:id="rId4"/>
    <p:sldMasterId id="2147483885" r:id="rId5"/>
    <p:sldMasterId id="2147483905" r:id="rId6"/>
  </p:sldMasterIdLst>
  <p:notesMasterIdLst>
    <p:notesMasterId r:id="rId30"/>
  </p:notesMasterIdLst>
  <p:sldIdLst>
    <p:sldId id="428" r:id="rId7"/>
    <p:sldId id="458" r:id="rId8"/>
    <p:sldId id="459" r:id="rId9"/>
    <p:sldId id="457" r:id="rId10"/>
    <p:sldId id="456" r:id="rId11"/>
    <p:sldId id="460" r:id="rId12"/>
    <p:sldId id="431" r:id="rId13"/>
    <p:sldId id="432" r:id="rId14"/>
    <p:sldId id="445" r:id="rId15"/>
    <p:sldId id="427" r:id="rId16"/>
    <p:sldId id="410" r:id="rId17"/>
    <p:sldId id="415" r:id="rId18"/>
    <p:sldId id="370" r:id="rId19"/>
    <p:sldId id="326" r:id="rId20"/>
    <p:sldId id="345" r:id="rId21"/>
    <p:sldId id="330" r:id="rId22"/>
    <p:sldId id="282" r:id="rId23"/>
    <p:sldId id="283" r:id="rId24"/>
    <p:sldId id="284" r:id="rId25"/>
    <p:sldId id="286" r:id="rId26"/>
    <p:sldId id="447" r:id="rId27"/>
    <p:sldId id="448" r:id="rId28"/>
    <p:sldId id="42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2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440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8EDC2B-B57B-4B90-84DB-72F24A2ECB93}" type="datetimeFigureOut">
              <a:rPr lang="en-GB"/>
              <a:pPr>
                <a:defRPr/>
              </a:pPr>
              <a:t>01/08/2014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2DBD9E-AD6B-499A-8520-58B5D4D79A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182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E96A-56CF-4259-8B18-5B206606B45A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12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EF2DC7-C748-4138-8DCF-2B947BE16C59}" type="slidenum">
              <a:rPr lang="en-GB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>
              <a:latin typeface="Calibri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51D0899-8E31-4A23-874D-74E4E828956D}" type="slidenum">
              <a:rPr lang="en-GB">
                <a:latin typeface="Arial" charset="0"/>
              </a:rPr>
              <a:pPr eaLnBrk="1" hangingPunct="1"/>
              <a:t>8</a:t>
            </a:fld>
            <a:endParaRPr lang="en-GB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E96A-56CF-4259-8B18-5B206606B45A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1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1B989B-2A49-4C06-8E13-F6CE6D166743}" type="slidenum">
              <a:rPr lang="en-GB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3029C8-0E8C-411C-A662-D8FDEEAF6885}" type="slidenum">
              <a:rPr lang="en-GB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96F210-2548-475C-9786-9768E13C3704}" type="slidenum">
              <a:rPr lang="en-GB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>
              <a:latin typeface="Calibri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228F47-0323-49F2-B561-A7C84A9DA5C3}" type="slidenum">
              <a:rPr lang="en-GB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latin typeface="Calibri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3CE80E-FD65-470B-8E1F-0A34A42D29B9}" type="slidenum">
              <a:rPr lang="en-GB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latin typeface="Calibri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10F026-6FE2-4C7F-AF4D-FEF31ED89307}" type="slidenum">
              <a:rPr lang="en-GB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latin typeface="Calibri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0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1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66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5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3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8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5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41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78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0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5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41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00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34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71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9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8684-CD62-4C70-A16D-44AA42D7A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75-C15E-4178-92B0-6023A262C0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86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8684-CD62-4C70-A16D-44AA42D7A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75-C15E-4178-92B0-6023A262C0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1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8684-CD62-4C70-A16D-44AA42D7A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75-C15E-4178-92B0-6023A262C0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9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8684-CD62-4C70-A16D-44AA42D7A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75-C15E-4178-92B0-6023A262C0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81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8684-CD62-4C70-A16D-44AA42D7A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75-C15E-4178-92B0-6023A262C0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3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90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8684-CD62-4C70-A16D-44AA42D7A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75-C15E-4178-92B0-6023A262C0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16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8684-CD62-4C70-A16D-44AA42D7A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75-C15E-4178-92B0-6023A262C0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53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8684-CD62-4C70-A16D-44AA42D7A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75-C15E-4178-92B0-6023A262C0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09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8684-CD62-4C70-A16D-44AA42D7A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75-C15E-4178-92B0-6023A262C0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9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8684-CD62-4C70-A16D-44AA42D7A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75-C15E-4178-92B0-6023A262C0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99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8684-CD62-4C70-A16D-44AA42D7A84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B575-C15E-4178-92B0-6023A262C0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82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510588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125538"/>
            <a:ext cx="4194175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597400" y="1125538"/>
            <a:ext cx="4194175" cy="4967287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74C90296-183A-4C40-A2EF-8A3F1883E50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93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55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40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1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38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93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05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56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26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70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12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76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81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0271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9412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36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38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346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6140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154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6038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856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397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6463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8209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5771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>
                  <a:shade val="50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>
                  <a:shade val="50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>
                  <a:shade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880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54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>
                  <a:shade val="50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>
                  <a:shade val="50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>
                  <a:shade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9674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88"/>
          </a:xfrm>
        </p:spPr>
        <p:txBody>
          <a:bodyPr>
            <a:noAutofit/>
          </a:bodyPr>
          <a:lstStyle>
            <a:lvl1pPr>
              <a:defRPr sz="54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744380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88"/>
          </a:xfrm>
        </p:spPr>
        <p:txBody>
          <a:bodyPr>
            <a:noAutofit/>
          </a:bodyPr>
          <a:lstStyle>
            <a:lvl1pPr>
              <a:defRPr sz="54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315335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88"/>
          </a:xfrm>
        </p:spPr>
        <p:txBody>
          <a:bodyPr>
            <a:noAutofit/>
          </a:bodyPr>
          <a:lstStyle>
            <a:lvl1pPr>
              <a:defRPr sz="54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03725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88"/>
          </a:xfrm>
        </p:spPr>
        <p:txBody>
          <a:bodyPr>
            <a:noAutofit/>
          </a:bodyPr>
          <a:lstStyle>
            <a:lvl1pPr>
              <a:defRPr sz="54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811598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88"/>
          </a:xfrm>
        </p:spPr>
        <p:txBody>
          <a:bodyPr>
            <a:noAutofit/>
          </a:bodyPr>
          <a:lstStyle>
            <a:lvl1pPr>
              <a:defRPr sz="54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34149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88"/>
          </a:xfrm>
        </p:spPr>
        <p:txBody>
          <a:bodyPr>
            <a:noAutofit/>
          </a:bodyPr>
          <a:lstStyle>
            <a:lvl1pPr>
              <a:defRPr sz="54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219185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4076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9412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444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10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723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2739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105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2034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231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126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2922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6852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711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>
                  <a:shade val="50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>
                  <a:shade val="50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>
                  <a:shade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6385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CB97365-EBCA-4027-87D5-99FC1D4DF0BB}" type="datetimeFigureOut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srgbClr val="000000">
                  <a:shade val="50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>
                  <a:shade val="50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9E29E33-B620-47F9-BB04-8846C2A5AFCC}" type="slidenum">
              <a:rPr lang="en-US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>
                  <a:shade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17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258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88"/>
          </a:xfrm>
        </p:spPr>
        <p:txBody>
          <a:bodyPr>
            <a:noAutofit/>
          </a:bodyPr>
          <a:lstStyle>
            <a:lvl1pPr>
              <a:defRPr sz="54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419223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88"/>
          </a:xfrm>
        </p:spPr>
        <p:txBody>
          <a:bodyPr>
            <a:noAutofit/>
          </a:bodyPr>
          <a:lstStyle>
            <a:lvl1pPr>
              <a:defRPr sz="54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44229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88"/>
          </a:xfrm>
        </p:spPr>
        <p:txBody>
          <a:bodyPr>
            <a:noAutofit/>
          </a:bodyPr>
          <a:lstStyle>
            <a:lvl1pPr>
              <a:defRPr sz="54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807252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88"/>
          </a:xfrm>
        </p:spPr>
        <p:txBody>
          <a:bodyPr>
            <a:noAutofit/>
          </a:bodyPr>
          <a:lstStyle>
            <a:lvl1pPr>
              <a:defRPr sz="54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960707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88"/>
          </a:xfrm>
        </p:spPr>
        <p:txBody>
          <a:bodyPr>
            <a:noAutofit/>
          </a:bodyPr>
          <a:lstStyle>
            <a:lvl1pPr>
              <a:defRPr sz="54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148684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88"/>
          </a:xfrm>
        </p:spPr>
        <p:txBody>
          <a:bodyPr>
            <a:noAutofit/>
          </a:bodyPr>
          <a:lstStyle>
            <a:lvl1pPr>
              <a:defRPr sz="54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327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7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01/08/2014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69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94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373216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EAB0777-4C60-462E-A92C-CDAFD49879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DE6EB8-52AB-45EA-A660-3E1EBFA7298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23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914400" rtl="0" eaLnBrk="1" latinLnBrk="0" hangingPunct="1">
        <a:spcBef>
          <a:spcPct val="20000"/>
        </a:spcBef>
        <a:buClr>
          <a:srgbClr val="FFFF00"/>
        </a:buClr>
        <a:buSzPct val="120000"/>
        <a:buFont typeface="Arial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618684-CD62-4C70-A16D-44AA42D7A84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01/08/2014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26B575-C15E-4178-92B0-6023A262C0C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47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2A4D114-C5C2-4645-A0B7-509F7F8465C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01/08/2014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FC335C-26C5-4F57-8F0D-6678EB125B5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79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388" y="46136"/>
            <a:ext cx="8784976" cy="9941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9144000" cy="5661248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31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ct val="20000"/>
        </a:spcBef>
        <a:buClr>
          <a:srgbClr val="FFFF00"/>
        </a:buClr>
        <a:buSzPct val="120000"/>
        <a:buFont typeface="Arial" pitchFamily="34" charset="0"/>
        <a:buChar char="•"/>
        <a:defRPr sz="4000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388" y="46136"/>
            <a:ext cx="8784976" cy="9941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9144000" cy="5661248"/>
          </a:xfrm>
          <a:prstGeom prst="rect">
            <a:avLst/>
          </a:prstGeom>
        </p:spPr>
        <p:txBody>
          <a:bodyPr vert="horz" lIns="7200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38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4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ct val="20000"/>
        </a:spcBef>
        <a:buClr>
          <a:srgbClr val="FFFF00"/>
        </a:buClr>
        <a:buSzPct val="120000"/>
        <a:buFont typeface="Arial" pitchFamily="34" charset="0"/>
        <a:buChar char="•"/>
        <a:defRPr sz="4000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161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n>
                  <a:solidFill>
                    <a:schemeClr val="tx1"/>
                  </a:solidFill>
                </a:ln>
              </a:rPr>
              <a:t>Deep Calls to Deep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980728"/>
            <a:ext cx="8229600" cy="70868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1" dirty="0" smtClean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Apostolic Resources </a:t>
            </a:r>
            <a:endParaRPr lang="en-GB" b="1" dirty="0">
              <a:ln>
                <a:solidFill>
                  <a:prstClr val="black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7848" y="3429000"/>
            <a:ext cx="8229600" cy="70868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1" dirty="0" smtClean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www.freedomtrust.org.uk/AR</a:t>
            </a:r>
            <a:endParaRPr lang="en-GB" b="1" dirty="0">
              <a:ln>
                <a:solidFill>
                  <a:prstClr val="white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2999" y="4293096"/>
            <a:ext cx="8229600" cy="70868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GB" b="1" dirty="0" smtClean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www.freedomarc.wordpress.com</a:t>
            </a:r>
            <a:endParaRPr lang="en-GB" b="1" dirty="0">
              <a:ln>
                <a:solidFill>
                  <a:prstClr val="white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5462426"/>
            <a:ext cx="8229600" cy="70868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GB" b="1" dirty="0" smtClean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mike@freedomarc.org</a:t>
            </a:r>
            <a:endParaRPr lang="en-GB" b="1" dirty="0">
              <a:ln>
                <a:solidFill>
                  <a:prstClr val="white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1387" y="58011"/>
            <a:ext cx="8784976" cy="9941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mtClean="0"/>
              <a:t>Deep Calls to Deep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9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2699972" y="1835733"/>
            <a:ext cx="3240000" cy="32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white"/>
                </a:solidFill>
              </a:rPr>
              <a:t>Tabernacle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white"/>
                </a:solidFill>
              </a:rPr>
              <a:t>Holy of Holies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white"/>
                </a:solidFill>
              </a:rPr>
              <a:t>Arc of God</a:t>
            </a:r>
            <a:endParaRPr lang="en-GB" sz="28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188640"/>
            <a:ext cx="1008292" cy="14401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North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Man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Priest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Calibri"/>
              </a:rPr>
              <a:t>HEI</a:t>
            </a:r>
            <a:endParaRPr lang="en-GB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229200"/>
            <a:ext cx="1080120" cy="1440160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600" dirty="0" smtClean="0">
                <a:solidFill>
                  <a:prstClr val="black"/>
                </a:solidFill>
                <a:latin typeface="Calibri"/>
              </a:rPr>
              <a:t>South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600" dirty="0" smtClean="0">
                <a:solidFill>
                  <a:prstClr val="black"/>
                </a:solidFill>
                <a:latin typeface="Calibri"/>
              </a:rPr>
              <a:t>Ox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600" dirty="0" smtClean="0">
                <a:solidFill>
                  <a:prstClr val="black"/>
                </a:solidFill>
                <a:latin typeface="Calibri"/>
              </a:rPr>
              <a:t>Prophet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600" dirty="0" smtClean="0">
                <a:solidFill>
                  <a:srgbClr val="FF0000"/>
                </a:solidFill>
                <a:latin typeface="Calibri"/>
              </a:rPr>
              <a:t>HEI</a:t>
            </a:r>
            <a:endParaRPr lang="en-GB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2792651"/>
            <a:ext cx="792088" cy="14284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East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Lion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Calibri"/>
              </a:rPr>
              <a:t>YOD</a:t>
            </a:r>
            <a:endParaRPr lang="en-GB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2792650"/>
            <a:ext cx="1008112" cy="16444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West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Eagle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Apostle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Calibri"/>
              </a:rPr>
              <a:t>VAV</a:t>
            </a:r>
            <a:endParaRPr lang="en-GB" sz="24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860032" y="620688"/>
            <a:ext cx="0" cy="9376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635896" y="5223518"/>
            <a:ext cx="180" cy="9784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84168" y="4437112"/>
            <a:ext cx="1404156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043608" y="2636912"/>
            <a:ext cx="144016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85487" y="1844824"/>
            <a:ext cx="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99972" y="3457369"/>
            <a:ext cx="4318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364088" y="3459038"/>
            <a:ext cx="575884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292442" y="4499670"/>
            <a:ext cx="0" cy="576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6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675687" cy="760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400" dirty="0"/>
              <a:t> 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Calls to Deep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6546" name="Rectangle 2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 lIns="18000" tIns="0" rIns="18000" bIns="0">
            <a:norm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GB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3:6 And the angel of the LORD admonished Joshua, saying, 7 “Thus says the LORD of hosts, ‘If you </a:t>
            </a:r>
            <a:r>
              <a:rPr lang="en-GB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walk in My ways</a:t>
            </a:r>
            <a:r>
              <a:rPr lang="en-GB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if you </a:t>
            </a:r>
            <a:r>
              <a:rPr lang="en-GB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perform My laws</a:t>
            </a:r>
            <a:r>
              <a:rPr lang="en-GB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then you will also </a:t>
            </a:r>
            <a:r>
              <a:rPr lang="en-GB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 My house </a:t>
            </a:r>
            <a:r>
              <a:rPr lang="en-GB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also have </a:t>
            </a:r>
            <a:r>
              <a:rPr lang="en-GB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of My courts</a:t>
            </a:r>
            <a:r>
              <a:rPr lang="en-GB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 will grant you </a:t>
            </a:r>
            <a:r>
              <a:rPr lang="en-GB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access </a:t>
            </a:r>
            <a:r>
              <a:rPr lang="en-GB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 these who are standing here. </a:t>
            </a:r>
          </a:p>
        </p:txBody>
      </p:sp>
    </p:spTree>
    <p:extLst>
      <p:ext uri="{BB962C8B-B14F-4D97-AF65-F5344CB8AC3E}">
        <p14:creationId xmlns:p14="http://schemas.microsoft.com/office/powerpoint/2010/main" val="2073914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75"/>
          <p:cNvSpPr>
            <a:spLocks noChangeShapeType="1"/>
          </p:cNvSpPr>
          <p:nvPr/>
        </p:nvSpPr>
        <p:spPr bwMode="auto">
          <a:xfrm>
            <a:off x="3851275" y="4689067"/>
            <a:ext cx="2089150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07" name="Line 74"/>
          <p:cNvSpPr>
            <a:spLocks noChangeShapeType="1"/>
          </p:cNvSpPr>
          <p:nvPr/>
        </p:nvSpPr>
        <p:spPr bwMode="auto">
          <a:xfrm>
            <a:off x="1331913" y="4581525"/>
            <a:ext cx="1655762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400" dirty="0" smtClean="0"/>
              <a:t> </a:t>
            </a:r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Calls to Deep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109" name="Group 19"/>
          <p:cNvGrpSpPr>
            <a:grpSpLocks/>
          </p:cNvGrpSpPr>
          <p:nvPr/>
        </p:nvGrpSpPr>
        <p:grpSpPr bwMode="auto">
          <a:xfrm>
            <a:off x="684212" y="1196975"/>
            <a:ext cx="1435099" cy="2012951"/>
            <a:chOff x="2200" y="845"/>
            <a:chExt cx="904" cy="1268"/>
          </a:xfrm>
        </p:grpSpPr>
        <p:grpSp>
          <p:nvGrpSpPr>
            <p:cNvPr id="47161" name="Group 16"/>
            <p:cNvGrpSpPr>
              <a:grpSpLocks/>
            </p:cNvGrpSpPr>
            <p:nvPr/>
          </p:nvGrpSpPr>
          <p:grpSpPr bwMode="auto">
            <a:xfrm>
              <a:off x="2290" y="1071"/>
              <a:ext cx="726" cy="591"/>
              <a:chOff x="577" y="2077"/>
              <a:chExt cx="481" cy="455"/>
            </a:xfrm>
          </p:grpSpPr>
          <p:grpSp>
            <p:nvGrpSpPr>
              <p:cNvPr id="47164" name="Group 4"/>
              <p:cNvGrpSpPr>
                <a:grpSpLocks noChangeAspect="1"/>
              </p:cNvGrpSpPr>
              <p:nvPr/>
            </p:nvGrpSpPr>
            <p:grpSpPr bwMode="auto">
              <a:xfrm>
                <a:off x="577" y="2077"/>
                <a:ext cx="481" cy="455"/>
                <a:chOff x="4059" y="301"/>
                <a:chExt cx="816" cy="771"/>
              </a:xfrm>
            </p:grpSpPr>
            <p:pic>
              <p:nvPicPr>
                <p:cNvPr id="47166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0" y="301"/>
                  <a:ext cx="283" cy="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7167" name="AutoShape 6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4059" y="709"/>
                  <a:ext cx="816" cy="363"/>
                </a:xfrm>
                <a:custGeom>
                  <a:avLst/>
                  <a:gdLst>
                    <a:gd name="T0" fmla="*/ 714 w 21600"/>
                    <a:gd name="T1" fmla="*/ 182 h 21600"/>
                    <a:gd name="T2" fmla="*/ 408 w 21600"/>
                    <a:gd name="T3" fmla="*/ 363 h 21600"/>
                    <a:gd name="T4" fmla="*/ 102 w 21600"/>
                    <a:gd name="T5" fmla="*/ 182 h 21600"/>
                    <a:gd name="T6" fmla="*/ 40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22 h 21600"/>
                    <a:gd name="T14" fmla="*/ 17100 w 21600"/>
                    <a:gd name="T15" fmla="*/ 1707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pic>
            <p:nvPicPr>
              <p:cNvPr id="47165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2325"/>
                <a:ext cx="247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7162" name="Text Box 15"/>
            <p:cNvSpPr txBox="1">
              <a:spLocks noChangeArrowheads="1"/>
            </p:cNvSpPr>
            <p:nvPr/>
          </p:nvSpPr>
          <p:spPr bwMode="auto">
            <a:xfrm>
              <a:off x="2336" y="845"/>
              <a:ext cx="5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dirty="0">
                  <a:solidFill>
                    <a:schemeClr val="bg1"/>
                  </a:solidFill>
                </a:rPr>
                <a:t>You</a:t>
              </a:r>
            </a:p>
          </p:txBody>
        </p:sp>
        <p:sp>
          <p:nvSpPr>
            <p:cNvPr id="47163" name="Rectangle 18"/>
            <p:cNvSpPr>
              <a:spLocks noChangeArrowheads="1"/>
            </p:cNvSpPr>
            <p:nvPr/>
          </p:nvSpPr>
          <p:spPr bwMode="auto">
            <a:xfrm>
              <a:off x="2200" y="1706"/>
              <a:ext cx="9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Seat of Rest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Government</a:t>
              </a:r>
            </a:p>
          </p:txBody>
        </p:sp>
      </p:grpSp>
      <p:grpSp>
        <p:nvGrpSpPr>
          <p:cNvPr id="47110" name="Group 1"/>
          <p:cNvGrpSpPr>
            <a:grpSpLocks/>
          </p:cNvGrpSpPr>
          <p:nvPr/>
        </p:nvGrpSpPr>
        <p:grpSpPr bwMode="auto">
          <a:xfrm>
            <a:off x="2987676" y="908050"/>
            <a:ext cx="1435101" cy="2230437"/>
            <a:chOff x="2987676" y="908050"/>
            <a:chExt cx="1435101" cy="2230437"/>
          </a:xfrm>
        </p:grpSpPr>
        <p:sp>
          <p:nvSpPr>
            <p:cNvPr id="47153" name="Text Box 27"/>
            <p:cNvSpPr txBox="1">
              <a:spLocks noChangeArrowheads="1"/>
            </p:cNvSpPr>
            <p:nvPr/>
          </p:nvSpPr>
          <p:spPr bwMode="auto">
            <a:xfrm>
              <a:off x="3276600" y="908050"/>
              <a:ext cx="8636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Jesus is Lord</a:t>
              </a:r>
            </a:p>
          </p:txBody>
        </p:sp>
        <p:grpSp>
          <p:nvGrpSpPr>
            <p:cNvPr id="47154" name="Group 49"/>
            <p:cNvGrpSpPr>
              <a:grpSpLocks/>
            </p:cNvGrpSpPr>
            <p:nvPr/>
          </p:nvGrpSpPr>
          <p:grpSpPr bwMode="auto">
            <a:xfrm>
              <a:off x="2987676" y="1484313"/>
              <a:ext cx="1435101" cy="1654174"/>
              <a:chOff x="2336" y="1026"/>
              <a:chExt cx="904" cy="1042"/>
            </a:xfrm>
          </p:grpSpPr>
          <p:grpSp>
            <p:nvGrpSpPr>
              <p:cNvPr id="47155" name="Group 22"/>
              <p:cNvGrpSpPr>
                <a:grpSpLocks/>
              </p:cNvGrpSpPr>
              <p:nvPr/>
            </p:nvGrpSpPr>
            <p:grpSpPr bwMode="auto">
              <a:xfrm>
                <a:off x="2426" y="1026"/>
                <a:ext cx="726" cy="591"/>
                <a:chOff x="577" y="2077"/>
                <a:chExt cx="481" cy="455"/>
              </a:xfrm>
            </p:grpSpPr>
            <p:grpSp>
              <p:nvGrpSpPr>
                <p:cNvPr id="47157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577" y="2077"/>
                  <a:ext cx="481" cy="455"/>
                  <a:chOff x="4059" y="301"/>
                  <a:chExt cx="816" cy="771"/>
                </a:xfrm>
              </p:grpSpPr>
              <p:pic>
                <p:nvPicPr>
                  <p:cNvPr id="47159" name="Picture 2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00" y="301"/>
                    <a:ext cx="283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7160" name="AutoShape 25"/>
                  <p:cNvSpPr>
                    <a:spLocks noChangeAspect="1" noChangeArrowheads="1"/>
                  </p:cNvSpPr>
                  <p:nvPr/>
                </p:nvSpPr>
                <p:spPr bwMode="auto">
                  <a:xfrm rot="10800000">
                    <a:off x="4059" y="709"/>
                    <a:ext cx="816" cy="363"/>
                  </a:xfrm>
                  <a:custGeom>
                    <a:avLst/>
                    <a:gdLst>
                      <a:gd name="T0" fmla="*/ 714 w 21600"/>
                      <a:gd name="T1" fmla="*/ 182 h 21600"/>
                      <a:gd name="T2" fmla="*/ 408 w 21600"/>
                      <a:gd name="T3" fmla="*/ 363 h 21600"/>
                      <a:gd name="T4" fmla="*/ 102 w 21600"/>
                      <a:gd name="T5" fmla="*/ 182 h 21600"/>
                      <a:gd name="T6" fmla="*/ 408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0 w 21600"/>
                      <a:gd name="T13" fmla="*/ 4522 h 21600"/>
                      <a:gd name="T14" fmla="*/ 17100 w 21600"/>
                      <a:gd name="T15" fmla="*/ 1707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pic>
              <p:nvPicPr>
                <p:cNvPr id="47158" name="Picture 2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" y="2325"/>
                  <a:ext cx="247" cy="1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47156" name="Rectangle 28"/>
              <p:cNvSpPr>
                <a:spLocks noChangeArrowheads="1"/>
              </p:cNvSpPr>
              <p:nvPr/>
            </p:nvSpPr>
            <p:spPr bwMode="auto">
              <a:xfrm>
                <a:off x="2336" y="1661"/>
                <a:ext cx="90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8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Seat of Rest</a:t>
                </a:r>
              </a:p>
              <a:p>
                <a:r>
                  <a:rPr lang="en-GB" dirty="0">
                    <a:solidFill>
                      <a:schemeClr val="bg1"/>
                    </a:solidFill>
                  </a:rPr>
                  <a:t>Government</a:t>
                </a:r>
              </a:p>
            </p:txBody>
          </p:sp>
        </p:grpSp>
      </p:grpSp>
      <p:sp>
        <p:nvSpPr>
          <p:cNvPr id="47111" name="Text Box 35"/>
          <p:cNvSpPr txBox="1">
            <a:spLocks noChangeArrowheads="1"/>
          </p:cNvSpPr>
          <p:nvPr/>
        </p:nvSpPr>
        <p:spPr bwMode="auto">
          <a:xfrm>
            <a:off x="1331913" y="3933825"/>
            <a:ext cx="1296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I am Lord</a:t>
            </a:r>
          </a:p>
        </p:txBody>
      </p:sp>
      <p:grpSp>
        <p:nvGrpSpPr>
          <p:cNvPr id="47112" name="Group 59"/>
          <p:cNvGrpSpPr>
            <a:grpSpLocks/>
          </p:cNvGrpSpPr>
          <p:nvPr/>
        </p:nvGrpSpPr>
        <p:grpSpPr bwMode="auto">
          <a:xfrm>
            <a:off x="1258888" y="4219576"/>
            <a:ext cx="1435099" cy="1654176"/>
            <a:chOff x="793" y="2658"/>
            <a:chExt cx="904" cy="1042"/>
          </a:xfrm>
        </p:grpSpPr>
        <p:grpSp>
          <p:nvGrpSpPr>
            <p:cNvPr id="47147" name="Group 30"/>
            <p:cNvGrpSpPr>
              <a:grpSpLocks/>
            </p:cNvGrpSpPr>
            <p:nvPr/>
          </p:nvGrpSpPr>
          <p:grpSpPr bwMode="auto">
            <a:xfrm>
              <a:off x="883" y="2658"/>
              <a:ext cx="726" cy="591"/>
              <a:chOff x="577" y="2077"/>
              <a:chExt cx="481" cy="455"/>
            </a:xfrm>
          </p:grpSpPr>
          <p:grpSp>
            <p:nvGrpSpPr>
              <p:cNvPr id="47149" name="Group 31"/>
              <p:cNvGrpSpPr>
                <a:grpSpLocks noChangeAspect="1"/>
              </p:cNvGrpSpPr>
              <p:nvPr/>
            </p:nvGrpSpPr>
            <p:grpSpPr bwMode="auto">
              <a:xfrm>
                <a:off x="577" y="2077"/>
                <a:ext cx="481" cy="455"/>
                <a:chOff x="4059" y="301"/>
                <a:chExt cx="816" cy="771"/>
              </a:xfrm>
            </p:grpSpPr>
            <p:pic>
              <p:nvPicPr>
                <p:cNvPr id="47151" name="Picture 3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0" y="301"/>
                  <a:ext cx="283" cy="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7152" name="AutoShape 33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4059" y="709"/>
                  <a:ext cx="816" cy="363"/>
                </a:xfrm>
                <a:custGeom>
                  <a:avLst/>
                  <a:gdLst>
                    <a:gd name="T0" fmla="*/ 714 w 21600"/>
                    <a:gd name="T1" fmla="*/ 182 h 21600"/>
                    <a:gd name="T2" fmla="*/ 408 w 21600"/>
                    <a:gd name="T3" fmla="*/ 363 h 21600"/>
                    <a:gd name="T4" fmla="*/ 102 w 21600"/>
                    <a:gd name="T5" fmla="*/ 182 h 21600"/>
                    <a:gd name="T6" fmla="*/ 40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22 h 21600"/>
                    <a:gd name="T14" fmla="*/ 17100 w 21600"/>
                    <a:gd name="T15" fmla="*/ 1707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7150" name="Picture 3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2325"/>
                <a:ext cx="247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7148" name="Rectangle 36"/>
            <p:cNvSpPr>
              <a:spLocks noChangeArrowheads="1"/>
            </p:cNvSpPr>
            <p:nvPr/>
          </p:nvSpPr>
          <p:spPr bwMode="auto">
            <a:xfrm>
              <a:off x="793" y="3293"/>
              <a:ext cx="9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Seat of Rest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Government</a:t>
              </a:r>
            </a:p>
          </p:txBody>
        </p:sp>
      </p:grpSp>
      <p:sp>
        <p:nvSpPr>
          <p:cNvPr id="1063973" name="Text Box 37"/>
          <p:cNvSpPr txBox="1">
            <a:spLocks noChangeArrowheads="1"/>
          </p:cNvSpPr>
          <p:nvPr/>
        </p:nvSpPr>
        <p:spPr bwMode="auto">
          <a:xfrm>
            <a:off x="1258888" y="350043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Jesus is King</a:t>
            </a:r>
          </a:p>
        </p:txBody>
      </p:sp>
      <p:sp>
        <p:nvSpPr>
          <p:cNvPr id="47114" name="Text Box 39"/>
          <p:cNvSpPr txBox="1">
            <a:spLocks noChangeArrowheads="1"/>
          </p:cNvSpPr>
          <p:nvPr/>
        </p:nvSpPr>
        <p:spPr bwMode="auto">
          <a:xfrm>
            <a:off x="5435600" y="908050"/>
            <a:ext cx="86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47115" name="Text Box 46"/>
          <p:cNvSpPr txBox="1">
            <a:spLocks noChangeArrowheads="1"/>
          </p:cNvSpPr>
          <p:nvPr/>
        </p:nvSpPr>
        <p:spPr bwMode="auto">
          <a:xfrm>
            <a:off x="4427538" y="3998512"/>
            <a:ext cx="12239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I am King</a:t>
            </a:r>
          </a:p>
        </p:txBody>
      </p:sp>
      <p:grpSp>
        <p:nvGrpSpPr>
          <p:cNvPr id="47116" name="Group 64"/>
          <p:cNvGrpSpPr>
            <a:grpSpLocks/>
          </p:cNvGrpSpPr>
          <p:nvPr/>
        </p:nvGrpSpPr>
        <p:grpSpPr bwMode="auto">
          <a:xfrm>
            <a:off x="4356102" y="4357288"/>
            <a:ext cx="1435101" cy="1654176"/>
            <a:chOff x="2744" y="2704"/>
            <a:chExt cx="904" cy="1042"/>
          </a:xfrm>
        </p:grpSpPr>
        <p:grpSp>
          <p:nvGrpSpPr>
            <p:cNvPr id="47141" name="Group 41"/>
            <p:cNvGrpSpPr>
              <a:grpSpLocks/>
            </p:cNvGrpSpPr>
            <p:nvPr/>
          </p:nvGrpSpPr>
          <p:grpSpPr bwMode="auto">
            <a:xfrm>
              <a:off x="2834" y="2704"/>
              <a:ext cx="726" cy="591"/>
              <a:chOff x="577" y="2077"/>
              <a:chExt cx="481" cy="455"/>
            </a:xfrm>
          </p:grpSpPr>
          <p:grpSp>
            <p:nvGrpSpPr>
              <p:cNvPr id="47143" name="Group 42"/>
              <p:cNvGrpSpPr>
                <a:grpSpLocks noChangeAspect="1"/>
              </p:cNvGrpSpPr>
              <p:nvPr/>
            </p:nvGrpSpPr>
            <p:grpSpPr bwMode="auto">
              <a:xfrm>
                <a:off x="577" y="2077"/>
                <a:ext cx="481" cy="455"/>
                <a:chOff x="4059" y="301"/>
                <a:chExt cx="816" cy="771"/>
              </a:xfrm>
            </p:grpSpPr>
            <p:pic>
              <p:nvPicPr>
                <p:cNvPr id="47145" name="Picture 4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0" y="301"/>
                  <a:ext cx="283" cy="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7146" name="AutoShape 44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4059" y="709"/>
                  <a:ext cx="816" cy="363"/>
                </a:xfrm>
                <a:custGeom>
                  <a:avLst/>
                  <a:gdLst>
                    <a:gd name="T0" fmla="*/ 714 w 21600"/>
                    <a:gd name="T1" fmla="*/ 182 h 21600"/>
                    <a:gd name="T2" fmla="*/ 408 w 21600"/>
                    <a:gd name="T3" fmla="*/ 363 h 21600"/>
                    <a:gd name="T4" fmla="*/ 102 w 21600"/>
                    <a:gd name="T5" fmla="*/ 182 h 21600"/>
                    <a:gd name="T6" fmla="*/ 40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22 h 21600"/>
                    <a:gd name="T14" fmla="*/ 17100 w 21600"/>
                    <a:gd name="T15" fmla="*/ 1707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7144" name="Picture 4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2325"/>
                <a:ext cx="247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7142" name="Rectangle 47"/>
            <p:cNvSpPr>
              <a:spLocks noChangeArrowheads="1"/>
            </p:cNvSpPr>
            <p:nvPr/>
          </p:nvSpPr>
          <p:spPr bwMode="auto">
            <a:xfrm>
              <a:off x="2744" y="3339"/>
              <a:ext cx="9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</a:rPr>
                <a:t>Seat of Rest</a:t>
              </a:r>
            </a:p>
            <a:p>
              <a:r>
                <a:rPr lang="en-GB">
                  <a:solidFill>
                    <a:schemeClr val="bg1"/>
                  </a:solidFill>
                </a:rPr>
                <a:t>Government</a:t>
              </a:r>
            </a:p>
          </p:txBody>
        </p:sp>
      </p:grpSp>
      <p:sp>
        <p:nvSpPr>
          <p:cNvPr id="47117" name="Text Box 48"/>
          <p:cNvSpPr txBox="1">
            <a:spLocks noChangeArrowheads="1"/>
          </p:cNvSpPr>
          <p:nvPr/>
        </p:nvSpPr>
        <p:spPr bwMode="auto">
          <a:xfrm>
            <a:off x="1150144" y="5800727"/>
            <a:ext cx="1512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Rule House</a:t>
            </a:r>
          </a:p>
        </p:txBody>
      </p:sp>
      <p:sp>
        <p:nvSpPr>
          <p:cNvPr id="47118" name="Text Box 50"/>
          <p:cNvSpPr txBox="1">
            <a:spLocks noChangeArrowheads="1"/>
          </p:cNvSpPr>
          <p:nvPr/>
        </p:nvSpPr>
        <p:spPr bwMode="auto">
          <a:xfrm>
            <a:off x="2051050" y="1557338"/>
            <a:ext cx="1006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0000"/>
                </a:solidFill>
              </a:rPr>
              <a:t>Abdicate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7119" name="Text Box 51"/>
          <p:cNvSpPr txBox="1">
            <a:spLocks noChangeArrowheads="1"/>
          </p:cNvSpPr>
          <p:nvPr/>
        </p:nvSpPr>
        <p:spPr bwMode="auto">
          <a:xfrm>
            <a:off x="5651500" y="2636838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</a:rPr>
              <a:t>Servant</a:t>
            </a:r>
          </a:p>
        </p:txBody>
      </p:sp>
      <p:sp>
        <p:nvSpPr>
          <p:cNvPr id="47120" name="Text Box 52"/>
          <p:cNvSpPr txBox="1">
            <a:spLocks noChangeArrowheads="1"/>
          </p:cNvSpPr>
          <p:nvPr/>
        </p:nvSpPr>
        <p:spPr bwMode="auto">
          <a:xfrm>
            <a:off x="4211638" y="1412875"/>
            <a:ext cx="1368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Trials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Tribulations</a:t>
            </a:r>
          </a:p>
        </p:txBody>
      </p:sp>
      <p:sp>
        <p:nvSpPr>
          <p:cNvPr id="47121" name="Text Box 53"/>
          <p:cNvSpPr txBox="1">
            <a:spLocks noChangeArrowheads="1"/>
          </p:cNvSpPr>
          <p:nvPr/>
        </p:nvSpPr>
        <p:spPr bwMode="auto">
          <a:xfrm>
            <a:off x="6227763" y="3068638"/>
            <a:ext cx="13668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Ways of God</a:t>
            </a:r>
          </a:p>
        </p:txBody>
      </p:sp>
      <p:sp>
        <p:nvSpPr>
          <p:cNvPr id="47122" name="Text Box 54"/>
          <p:cNvSpPr txBox="1">
            <a:spLocks noChangeArrowheads="1"/>
          </p:cNvSpPr>
          <p:nvPr/>
        </p:nvSpPr>
        <p:spPr bwMode="auto">
          <a:xfrm>
            <a:off x="5651500" y="2060575"/>
            <a:ext cx="86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</a:rPr>
              <a:t>Steward</a:t>
            </a:r>
          </a:p>
        </p:txBody>
      </p:sp>
      <p:sp>
        <p:nvSpPr>
          <p:cNvPr id="47123" name="Text Box 55"/>
          <p:cNvSpPr txBox="1">
            <a:spLocks noChangeArrowheads="1"/>
          </p:cNvSpPr>
          <p:nvPr/>
        </p:nvSpPr>
        <p:spPr bwMode="auto">
          <a:xfrm>
            <a:off x="5651500" y="1557338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</a:rPr>
              <a:t>Friend</a:t>
            </a:r>
          </a:p>
        </p:txBody>
      </p:sp>
      <p:sp>
        <p:nvSpPr>
          <p:cNvPr id="47124" name="Text Box 56"/>
          <p:cNvSpPr txBox="1">
            <a:spLocks noChangeArrowheads="1"/>
          </p:cNvSpPr>
          <p:nvPr/>
        </p:nvSpPr>
        <p:spPr bwMode="auto">
          <a:xfrm>
            <a:off x="6877050" y="2636838"/>
            <a:ext cx="172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Works of God</a:t>
            </a:r>
          </a:p>
        </p:txBody>
      </p:sp>
      <p:sp>
        <p:nvSpPr>
          <p:cNvPr id="47125" name="Text Box 57"/>
          <p:cNvSpPr txBox="1">
            <a:spLocks noChangeArrowheads="1"/>
          </p:cNvSpPr>
          <p:nvPr/>
        </p:nvSpPr>
        <p:spPr bwMode="auto">
          <a:xfrm>
            <a:off x="6877050" y="1989138"/>
            <a:ext cx="172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Resources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Responsibility</a:t>
            </a:r>
          </a:p>
        </p:txBody>
      </p:sp>
      <p:sp>
        <p:nvSpPr>
          <p:cNvPr id="47126" name="Text Box 58"/>
          <p:cNvSpPr txBox="1">
            <a:spLocks noChangeArrowheads="1"/>
          </p:cNvSpPr>
          <p:nvPr/>
        </p:nvSpPr>
        <p:spPr bwMode="auto">
          <a:xfrm>
            <a:off x="6877050" y="1557338"/>
            <a:ext cx="172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Relationship</a:t>
            </a:r>
          </a:p>
        </p:txBody>
      </p:sp>
      <p:sp>
        <p:nvSpPr>
          <p:cNvPr id="47127" name="Text Box 60"/>
          <p:cNvSpPr txBox="1">
            <a:spLocks noChangeArrowheads="1"/>
          </p:cNvSpPr>
          <p:nvPr/>
        </p:nvSpPr>
        <p:spPr bwMode="auto">
          <a:xfrm>
            <a:off x="827088" y="6092825"/>
            <a:ext cx="2301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Administer Principles of Kingdom</a:t>
            </a:r>
          </a:p>
        </p:txBody>
      </p:sp>
      <p:sp>
        <p:nvSpPr>
          <p:cNvPr id="47128" name="Text Box 61"/>
          <p:cNvSpPr txBox="1">
            <a:spLocks noChangeArrowheads="1"/>
          </p:cNvSpPr>
          <p:nvPr/>
        </p:nvSpPr>
        <p:spPr bwMode="auto">
          <a:xfrm>
            <a:off x="0" y="4437063"/>
            <a:ext cx="1223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Holy Spirit</a:t>
            </a:r>
          </a:p>
        </p:txBody>
      </p:sp>
      <p:sp>
        <p:nvSpPr>
          <p:cNvPr id="47129" name="Text Box 62"/>
          <p:cNvSpPr txBox="1">
            <a:spLocks noChangeArrowheads="1"/>
          </p:cNvSpPr>
          <p:nvPr/>
        </p:nvSpPr>
        <p:spPr bwMode="auto">
          <a:xfrm>
            <a:off x="2987675" y="4544605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Jesus</a:t>
            </a:r>
          </a:p>
        </p:txBody>
      </p:sp>
      <p:sp>
        <p:nvSpPr>
          <p:cNvPr id="1063999" name="Text Box 63"/>
          <p:cNvSpPr txBox="1">
            <a:spLocks noChangeArrowheads="1"/>
          </p:cNvSpPr>
          <p:nvPr/>
        </p:nvSpPr>
        <p:spPr bwMode="auto">
          <a:xfrm>
            <a:off x="4211638" y="3681005"/>
            <a:ext cx="17287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God is Father</a:t>
            </a:r>
          </a:p>
        </p:txBody>
      </p:sp>
      <p:grpSp>
        <p:nvGrpSpPr>
          <p:cNvPr id="47131" name="Group 65"/>
          <p:cNvGrpSpPr>
            <a:grpSpLocks/>
          </p:cNvGrpSpPr>
          <p:nvPr/>
        </p:nvGrpSpPr>
        <p:grpSpPr bwMode="auto">
          <a:xfrm>
            <a:off x="6948486" y="4149726"/>
            <a:ext cx="1435099" cy="1654176"/>
            <a:chOff x="2744" y="2704"/>
            <a:chExt cx="904" cy="1042"/>
          </a:xfrm>
        </p:grpSpPr>
        <p:grpSp>
          <p:nvGrpSpPr>
            <p:cNvPr id="47135" name="Group 66"/>
            <p:cNvGrpSpPr>
              <a:grpSpLocks/>
            </p:cNvGrpSpPr>
            <p:nvPr/>
          </p:nvGrpSpPr>
          <p:grpSpPr bwMode="auto">
            <a:xfrm>
              <a:off x="2834" y="2704"/>
              <a:ext cx="726" cy="591"/>
              <a:chOff x="577" y="2077"/>
              <a:chExt cx="481" cy="455"/>
            </a:xfrm>
          </p:grpSpPr>
          <p:grpSp>
            <p:nvGrpSpPr>
              <p:cNvPr id="47137" name="Group 67"/>
              <p:cNvGrpSpPr>
                <a:grpSpLocks noChangeAspect="1"/>
              </p:cNvGrpSpPr>
              <p:nvPr/>
            </p:nvGrpSpPr>
            <p:grpSpPr bwMode="auto">
              <a:xfrm>
                <a:off x="577" y="2077"/>
                <a:ext cx="481" cy="455"/>
                <a:chOff x="4059" y="301"/>
                <a:chExt cx="816" cy="771"/>
              </a:xfrm>
            </p:grpSpPr>
            <p:pic>
              <p:nvPicPr>
                <p:cNvPr id="47139" name="Picture 6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0" y="301"/>
                  <a:ext cx="283" cy="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7140" name="AutoShape 69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4059" y="709"/>
                  <a:ext cx="816" cy="363"/>
                </a:xfrm>
                <a:custGeom>
                  <a:avLst/>
                  <a:gdLst>
                    <a:gd name="T0" fmla="*/ 714 w 21600"/>
                    <a:gd name="T1" fmla="*/ 182 h 21600"/>
                    <a:gd name="T2" fmla="*/ 408 w 21600"/>
                    <a:gd name="T3" fmla="*/ 363 h 21600"/>
                    <a:gd name="T4" fmla="*/ 102 w 21600"/>
                    <a:gd name="T5" fmla="*/ 182 h 21600"/>
                    <a:gd name="T6" fmla="*/ 40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22 h 21600"/>
                    <a:gd name="T14" fmla="*/ 17100 w 21600"/>
                    <a:gd name="T15" fmla="*/ 1707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7138" name="Picture 7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2325"/>
                <a:ext cx="247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7136" name="Rectangle 71"/>
            <p:cNvSpPr>
              <a:spLocks noChangeArrowheads="1"/>
            </p:cNvSpPr>
            <p:nvPr/>
          </p:nvSpPr>
          <p:spPr bwMode="auto">
            <a:xfrm>
              <a:off x="2744" y="3339"/>
              <a:ext cx="9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Seat of Rest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Government</a:t>
              </a:r>
            </a:p>
          </p:txBody>
        </p:sp>
      </p:grpSp>
      <p:sp>
        <p:nvSpPr>
          <p:cNvPr id="47132" name="Text Box 72"/>
          <p:cNvSpPr txBox="1">
            <a:spLocks noChangeArrowheads="1"/>
          </p:cNvSpPr>
          <p:nvPr/>
        </p:nvSpPr>
        <p:spPr bwMode="auto">
          <a:xfrm>
            <a:off x="7092950" y="3716338"/>
            <a:ext cx="1223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GB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am a Son</a:t>
            </a:r>
          </a:p>
        </p:txBody>
      </p:sp>
      <p:sp>
        <p:nvSpPr>
          <p:cNvPr id="47133" name="Text Box 73"/>
          <p:cNvSpPr txBox="1">
            <a:spLocks noChangeArrowheads="1"/>
          </p:cNvSpPr>
          <p:nvPr/>
        </p:nvSpPr>
        <p:spPr bwMode="auto">
          <a:xfrm>
            <a:off x="5867400" y="4437063"/>
            <a:ext cx="1079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47134" name="Text Box 76"/>
          <p:cNvSpPr txBox="1">
            <a:spLocks noChangeArrowheads="1"/>
          </p:cNvSpPr>
          <p:nvPr/>
        </p:nvSpPr>
        <p:spPr bwMode="auto">
          <a:xfrm>
            <a:off x="4340361" y="6244431"/>
            <a:ext cx="1512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Judge Courts</a:t>
            </a:r>
          </a:p>
        </p:txBody>
      </p:sp>
      <p:sp>
        <p:nvSpPr>
          <p:cNvPr id="64" name="Text Box 73"/>
          <p:cNvSpPr txBox="1">
            <a:spLocks noChangeArrowheads="1"/>
          </p:cNvSpPr>
          <p:nvPr/>
        </p:nvSpPr>
        <p:spPr bwMode="auto">
          <a:xfrm>
            <a:off x="7054850" y="6230143"/>
            <a:ext cx="1549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0000"/>
                </a:solidFill>
              </a:rPr>
              <a:t>Access to Stand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7" grpId="0" animBg="1"/>
      <p:bldP spid="47111" grpId="0"/>
      <p:bldP spid="1063973" grpId="0"/>
      <p:bldP spid="47114" grpId="0"/>
      <p:bldP spid="47115" grpId="0"/>
      <p:bldP spid="47117" grpId="0"/>
      <p:bldP spid="47118" grpId="0"/>
      <p:bldP spid="47119" grpId="0"/>
      <p:bldP spid="47120" grpId="0"/>
      <p:bldP spid="47121" grpId="0"/>
      <p:bldP spid="47122" grpId="0"/>
      <p:bldP spid="47123" grpId="0"/>
      <p:bldP spid="47124" grpId="0"/>
      <p:bldP spid="47125" grpId="0"/>
      <p:bldP spid="47126" grpId="0"/>
      <p:bldP spid="47127" grpId="0"/>
      <p:bldP spid="47128" grpId="0"/>
      <p:bldP spid="47129" grpId="0"/>
      <p:bldP spid="1063999" grpId="0"/>
      <p:bldP spid="47132" grpId="0"/>
      <p:bldP spid="47133" grpId="0"/>
      <p:bldP spid="47134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188" y="3175"/>
            <a:ext cx="8229600" cy="709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Calls to Deep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>
            <a:noAutofit/>
          </a:bodyPr>
          <a:lstStyle/>
          <a:p>
            <a:pPr marL="360000" indent="-360000">
              <a:spcBef>
                <a:spcPts val="600"/>
              </a:spcBef>
              <a:defRPr/>
            </a:pPr>
            <a:r>
              <a:rPr lang="en-GB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1:3  Blessed be the God and Father of our Lord Jesus Christ, who has blessed us with every spiritual blessing in the heavenlies in Christ</a:t>
            </a:r>
          </a:p>
          <a:p>
            <a:pPr marL="360000" indent="-360000">
              <a:spcBef>
                <a:spcPts val="600"/>
              </a:spcBef>
              <a:defRPr/>
            </a:pPr>
            <a:r>
              <a:rPr lang="en-GB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2:6 and raised us up with Him, and seated us with Him in the heavenlies in Christ Jesus,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20646"/>
            <a:ext cx="8229600" cy="7096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Calls to Deep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761038"/>
          </a:xfrm>
        </p:spPr>
        <p:txBody>
          <a:bodyPr>
            <a:noAutofit/>
          </a:bodyPr>
          <a:lstStyle/>
          <a:p>
            <a:pPr marL="360000" indent="-360000">
              <a:spcBef>
                <a:spcPts val="600"/>
              </a:spcBef>
              <a:defRPr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 24:7 Lift up your </a:t>
            </a: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heads,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you </a:t>
            </a: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gates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 And be lifted up, </a:t>
            </a: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everlasting doors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 And the King of glory shall come in 8 Who is this King of glory? The LORD strong and mighty,</a:t>
            </a:r>
          </a:p>
          <a:p>
            <a:pPr marL="360000" indent="-360000">
              <a:spcBef>
                <a:spcPts val="600"/>
              </a:spcBef>
              <a:defRPr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Heads represents authority</a:t>
            </a:r>
          </a:p>
          <a:p>
            <a:pPr marL="360000" indent="-360000">
              <a:spcBef>
                <a:spcPts val="600"/>
              </a:spcBef>
              <a:defRPr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Gates represents access points</a:t>
            </a:r>
          </a:p>
          <a:p>
            <a:pPr marL="360000" indent="-360000">
              <a:spcBef>
                <a:spcPts val="600"/>
              </a:spcBef>
              <a:defRPr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Everlasting doors heaven touches earth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7080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Calls to Deep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 lIns="0" tIns="0" rIns="0" bIns="0">
            <a:normAutofit/>
          </a:bodyPr>
          <a:lstStyle/>
          <a:p>
            <a:pPr marL="360000" indent="-360000">
              <a:spcBef>
                <a:spcPts val="600"/>
              </a:spcBef>
              <a:defRPr/>
            </a:pP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 89:14 Righteousness and justice are the foundation of Your throne; mercy and loving-kindness and truth go before Your face.</a:t>
            </a:r>
          </a:p>
          <a:p>
            <a:pPr marL="360000" indent="-360000">
              <a:spcBef>
                <a:spcPts val="600"/>
              </a:spcBef>
              <a:defRPr/>
            </a:pP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 45:6 Your throne, O God, is forever and ever; the sceptre of righteousness is the sceptre of Your kingdom.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spect="1" noChangeArrowheads="1"/>
          </p:cNvSpPr>
          <p:nvPr/>
        </p:nvSpPr>
        <p:spPr bwMode="auto">
          <a:xfrm>
            <a:off x="1835150" y="836613"/>
            <a:ext cx="5243513" cy="5243512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3" name="Oval 3"/>
          <p:cNvSpPr>
            <a:spLocks noChangeAspect="1" noChangeArrowheads="1"/>
          </p:cNvSpPr>
          <p:nvPr/>
        </p:nvSpPr>
        <p:spPr bwMode="auto">
          <a:xfrm>
            <a:off x="2843213" y="1844675"/>
            <a:ext cx="3228975" cy="3228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404" name="Oval 4"/>
          <p:cNvSpPr>
            <a:spLocks noChangeAspect="1" noChangeArrowheads="1"/>
          </p:cNvSpPr>
          <p:nvPr/>
        </p:nvSpPr>
        <p:spPr bwMode="auto">
          <a:xfrm>
            <a:off x="3851275" y="2882900"/>
            <a:ext cx="1152525" cy="11525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405" name="Oval 5"/>
          <p:cNvSpPr>
            <a:spLocks noChangeAspect="1" noChangeArrowheads="1"/>
          </p:cNvSpPr>
          <p:nvPr/>
        </p:nvSpPr>
        <p:spPr bwMode="auto">
          <a:xfrm>
            <a:off x="4356100" y="2276475"/>
            <a:ext cx="503238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14406" name="Group 6"/>
          <p:cNvGrpSpPr>
            <a:grpSpLocks/>
          </p:cNvGrpSpPr>
          <p:nvPr/>
        </p:nvGrpSpPr>
        <p:grpSpPr bwMode="auto">
          <a:xfrm>
            <a:off x="3276600" y="2349500"/>
            <a:ext cx="1006475" cy="2054225"/>
            <a:chOff x="2064" y="1480"/>
            <a:chExt cx="634" cy="1294"/>
          </a:xfrm>
        </p:grpSpPr>
        <p:sp>
          <p:nvSpPr>
            <p:cNvPr id="35914" name="Oval 7"/>
            <p:cNvSpPr>
              <a:spLocks noChangeAspect="1" noChangeArrowheads="1"/>
            </p:cNvSpPr>
            <p:nvPr/>
          </p:nvSpPr>
          <p:spPr bwMode="auto">
            <a:xfrm>
              <a:off x="2381" y="1480"/>
              <a:ext cx="317" cy="3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15" name="Oval 8"/>
            <p:cNvSpPr>
              <a:spLocks noChangeAspect="1" noChangeArrowheads="1"/>
            </p:cNvSpPr>
            <p:nvPr/>
          </p:nvSpPr>
          <p:spPr bwMode="auto">
            <a:xfrm>
              <a:off x="2109" y="1752"/>
              <a:ext cx="317" cy="3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16" name="Oval 9"/>
            <p:cNvSpPr>
              <a:spLocks noChangeAspect="1" noChangeArrowheads="1"/>
            </p:cNvSpPr>
            <p:nvPr/>
          </p:nvSpPr>
          <p:spPr bwMode="auto">
            <a:xfrm>
              <a:off x="2064" y="2115"/>
              <a:ext cx="317" cy="3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17" name="Oval 10"/>
            <p:cNvSpPr>
              <a:spLocks noChangeAspect="1" noChangeArrowheads="1"/>
            </p:cNvSpPr>
            <p:nvPr/>
          </p:nvSpPr>
          <p:spPr bwMode="auto">
            <a:xfrm>
              <a:off x="2303" y="2457"/>
              <a:ext cx="317" cy="3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4411" name="Oval 11"/>
          <p:cNvSpPr>
            <a:spLocks noChangeAspect="1" noChangeArrowheads="1"/>
          </p:cNvSpPr>
          <p:nvPr/>
        </p:nvSpPr>
        <p:spPr bwMode="auto">
          <a:xfrm>
            <a:off x="4284663" y="407670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14412" name="Group 12"/>
          <p:cNvGrpSpPr>
            <a:grpSpLocks/>
          </p:cNvGrpSpPr>
          <p:nvPr/>
        </p:nvGrpSpPr>
        <p:grpSpPr bwMode="auto">
          <a:xfrm>
            <a:off x="4859338" y="2636838"/>
            <a:ext cx="720725" cy="1727200"/>
            <a:chOff x="3061" y="1661"/>
            <a:chExt cx="454" cy="1088"/>
          </a:xfrm>
        </p:grpSpPr>
        <p:sp>
          <p:nvSpPr>
            <p:cNvPr id="35911" name="Oval 13"/>
            <p:cNvSpPr>
              <a:spLocks noChangeAspect="1" noChangeArrowheads="1"/>
            </p:cNvSpPr>
            <p:nvPr/>
          </p:nvSpPr>
          <p:spPr bwMode="auto">
            <a:xfrm>
              <a:off x="3061" y="1661"/>
              <a:ext cx="317" cy="3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12" name="Oval 14"/>
            <p:cNvSpPr>
              <a:spLocks noChangeAspect="1" noChangeArrowheads="1"/>
            </p:cNvSpPr>
            <p:nvPr/>
          </p:nvSpPr>
          <p:spPr bwMode="auto">
            <a:xfrm>
              <a:off x="3198" y="2024"/>
              <a:ext cx="317" cy="3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13" name="Oval 15"/>
            <p:cNvSpPr>
              <a:spLocks noChangeAspect="1" noChangeArrowheads="1"/>
            </p:cNvSpPr>
            <p:nvPr/>
          </p:nvSpPr>
          <p:spPr bwMode="auto">
            <a:xfrm>
              <a:off x="3061" y="2432"/>
              <a:ext cx="317" cy="3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4416" name="Text Box 16"/>
          <p:cNvSpPr txBox="1">
            <a:spLocks noChangeArrowheads="1"/>
          </p:cNvSpPr>
          <p:nvPr/>
        </p:nvSpPr>
        <p:spPr bwMode="auto">
          <a:xfrm>
            <a:off x="6877050" y="4724400"/>
            <a:ext cx="208756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rgbClr val="66FF66"/>
                </a:solidFill>
              </a:rPr>
              <a:t> Atmosphere Earth</a:t>
            </a:r>
          </a:p>
        </p:txBody>
      </p:sp>
      <p:sp>
        <p:nvSpPr>
          <p:cNvPr id="614417" name="Text Box 17"/>
          <p:cNvSpPr txBox="1">
            <a:spLocks noChangeArrowheads="1"/>
          </p:cNvSpPr>
          <p:nvPr/>
        </p:nvSpPr>
        <p:spPr bwMode="auto">
          <a:xfrm>
            <a:off x="7235825" y="2997200"/>
            <a:ext cx="19081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66FF66"/>
                </a:solidFill>
              </a:rPr>
              <a:t>Rulers Principalities &amp; powers</a:t>
            </a:r>
          </a:p>
        </p:txBody>
      </p:sp>
      <p:sp>
        <p:nvSpPr>
          <p:cNvPr id="614418" name="Text Box 18"/>
          <p:cNvSpPr txBox="1">
            <a:spLocks noChangeArrowheads="1"/>
          </p:cNvSpPr>
          <p:nvPr/>
        </p:nvSpPr>
        <p:spPr bwMode="auto">
          <a:xfrm>
            <a:off x="3924300" y="3068638"/>
            <a:ext cx="10795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dirty="0"/>
              <a:t>Earth</a:t>
            </a:r>
            <a:br>
              <a:rPr lang="en-GB" sz="2000" dirty="0"/>
            </a:br>
            <a:r>
              <a:rPr lang="en-GB" sz="2000" dirty="0"/>
              <a:t>Sphere</a:t>
            </a:r>
          </a:p>
        </p:txBody>
      </p:sp>
      <p:sp>
        <p:nvSpPr>
          <p:cNvPr id="614419" name="Text Box 19"/>
          <p:cNvSpPr txBox="1">
            <a:spLocks noChangeArrowheads="1"/>
          </p:cNvSpPr>
          <p:nvPr/>
        </p:nvSpPr>
        <p:spPr bwMode="auto">
          <a:xfrm>
            <a:off x="6732588" y="1268413"/>
            <a:ext cx="1763712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66FF66"/>
                </a:solidFill>
              </a:rPr>
              <a:t>Heavenly</a:t>
            </a:r>
            <a:br>
              <a:rPr lang="en-GB" sz="2400">
                <a:solidFill>
                  <a:srgbClr val="66FF66"/>
                </a:solidFill>
              </a:rPr>
            </a:br>
            <a:r>
              <a:rPr lang="en-GB" sz="2400">
                <a:solidFill>
                  <a:srgbClr val="66FF66"/>
                </a:solidFill>
              </a:rPr>
              <a:t>Realms</a:t>
            </a:r>
          </a:p>
        </p:txBody>
      </p:sp>
      <p:sp>
        <p:nvSpPr>
          <p:cNvPr id="614420" name="AutoShape 20"/>
          <p:cNvSpPr>
            <a:spLocks noChangeArrowheads="1"/>
          </p:cNvSpPr>
          <p:nvPr/>
        </p:nvSpPr>
        <p:spPr bwMode="auto">
          <a:xfrm>
            <a:off x="1835150" y="3284538"/>
            <a:ext cx="1368425" cy="649287"/>
          </a:xfrm>
          <a:prstGeom prst="notchedRightArrow">
            <a:avLst>
              <a:gd name="adj1" fmla="val 50000"/>
              <a:gd name="adj2" fmla="val 5269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421" name="Line 21"/>
          <p:cNvSpPr>
            <a:spLocks noChangeShapeType="1"/>
          </p:cNvSpPr>
          <p:nvPr/>
        </p:nvSpPr>
        <p:spPr bwMode="auto">
          <a:xfrm flipH="1" flipV="1">
            <a:off x="5651500" y="4149725"/>
            <a:ext cx="1512888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422" name="Line 22"/>
          <p:cNvSpPr>
            <a:spLocks noChangeShapeType="1"/>
          </p:cNvSpPr>
          <p:nvPr/>
        </p:nvSpPr>
        <p:spPr bwMode="auto">
          <a:xfrm flipH="1">
            <a:off x="6084888" y="1557338"/>
            <a:ext cx="10080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423" name="Line 23"/>
          <p:cNvSpPr>
            <a:spLocks noChangeShapeType="1"/>
          </p:cNvSpPr>
          <p:nvPr/>
        </p:nvSpPr>
        <p:spPr bwMode="auto">
          <a:xfrm flipH="1" flipV="1">
            <a:off x="5219700" y="2924175"/>
            <a:ext cx="20161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424" name="AutoShape 24"/>
          <p:cNvSpPr>
            <a:spLocks noChangeArrowheads="1"/>
          </p:cNvSpPr>
          <p:nvPr/>
        </p:nvSpPr>
        <p:spPr bwMode="auto">
          <a:xfrm rot="8409513">
            <a:off x="2987675" y="3860800"/>
            <a:ext cx="1368425" cy="649288"/>
          </a:xfrm>
          <a:prstGeom prst="notchedRightArrow">
            <a:avLst>
              <a:gd name="adj1" fmla="val 50000"/>
              <a:gd name="adj2" fmla="val 52689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84438" y="1103313"/>
            <a:ext cx="2900362" cy="1789112"/>
            <a:chOff x="2483644" y="1103720"/>
            <a:chExt cx="2901602" cy="1789104"/>
          </a:xfrm>
        </p:grpSpPr>
        <p:sp>
          <p:nvSpPr>
            <p:cNvPr id="35890" name="AutoShape 27"/>
            <p:cNvSpPr>
              <a:spLocks noChangeAspect="1" noChangeArrowheads="1"/>
            </p:cNvSpPr>
            <p:nvPr/>
          </p:nvSpPr>
          <p:spPr bwMode="auto">
            <a:xfrm rot="-8640000">
              <a:off x="5148000" y="1692000"/>
              <a:ext cx="237246" cy="119900"/>
            </a:xfrm>
            <a:custGeom>
              <a:avLst/>
              <a:gdLst>
                <a:gd name="T0" fmla="*/ 207590 w 21600"/>
                <a:gd name="T1" fmla="*/ 59950 h 21600"/>
                <a:gd name="T2" fmla="*/ 118623 w 21600"/>
                <a:gd name="T3" fmla="*/ 119900 h 21600"/>
                <a:gd name="T4" fmla="*/ 29656 w 21600"/>
                <a:gd name="T5" fmla="*/ 59950 h 21600"/>
                <a:gd name="T6" fmla="*/ 1186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5891" name="Group 1"/>
            <p:cNvGrpSpPr>
              <a:grpSpLocks/>
            </p:cNvGrpSpPr>
            <p:nvPr/>
          </p:nvGrpSpPr>
          <p:grpSpPr bwMode="auto">
            <a:xfrm>
              <a:off x="2483644" y="1103720"/>
              <a:ext cx="2831444" cy="1789104"/>
              <a:chOff x="2483644" y="1103720"/>
              <a:chExt cx="2831444" cy="1789104"/>
            </a:xfrm>
          </p:grpSpPr>
          <p:sp>
            <p:nvSpPr>
              <p:cNvPr id="35892" name="AutoShape 28"/>
              <p:cNvSpPr>
                <a:spLocks noChangeAspect="1" noChangeArrowheads="1"/>
              </p:cNvSpPr>
              <p:nvPr/>
            </p:nvSpPr>
            <p:spPr bwMode="auto">
              <a:xfrm rot="-9480000">
                <a:off x="4824000" y="1548000"/>
                <a:ext cx="237246" cy="119900"/>
              </a:xfrm>
              <a:custGeom>
                <a:avLst/>
                <a:gdLst>
                  <a:gd name="T0" fmla="*/ 207590 w 21600"/>
                  <a:gd name="T1" fmla="*/ 59950 h 21600"/>
                  <a:gd name="T2" fmla="*/ 118623 w 21600"/>
                  <a:gd name="T3" fmla="*/ 119900 h 21600"/>
                  <a:gd name="T4" fmla="*/ 29656 w 21600"/>
                  <a:gd name="T5" fmla="*/ 59950 h 21600"/>
                  <a:gd name="T6" fmla="*/ 1186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93" name="AutoShape 29"/>
              <p:cNvSpPr>
                <a:spLocks noChangeAspect="1" noChangeArrowheads="1"/>
              </p:cNvSpPr>
              <p:nvPr/>
            </p:nvSpPr>
            <p:spPr bwMode="auto">
              <a:xfrm rot="10419114">
                <a:off x="4412347" y="1483164"/>
                <a:ext cx="237246" cy="119900"/>
              </a:xfrm>
              <a:custGeom>
                <a:avLst/>
                <a:gdLst>
                  <a:gd name="T0" fmla="*/ 207590 w 21600"/>
                  <a:gd name="T1" fmla="*/ 59950 h 21600"/>
                  <a:gd name="T2" fmla="*/ 118623 w 21600"/>
                  <a:gd name="T3" fmla="*/ 119900 h 21600"/>
                  <a:gd name="T4" fmla="*/ 29656 w 21600"/>
                  <a:gd name="T5" fmla="*/ 59950 h 21600"/>
                  <a:gd name="T6" fmla="*/ 1186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94" name="AutoShape 30"/>
              <p:cNvSpPr>
                <a:spLocks noChangeAspect="1" noChangeArrowheads="1"/>
              </p:cNvSpPr>
              <p:nvPr/>
            </p:nvSpPr>
            <p:spPr bwMode="auto">
              <a:xfrm rot="9747257">
                <a:off x="4068850" y="1507338"/>
                <a:ext cx="237246" cy="119900"/>
              </a:xfrm>
              <a:custGeom>
                <a:avLst/>
                <a:gdLst>
                  <a:gd name="T0" fmla="*/ 207590 w 21600"/>
                  <a:gd name="T1" fmla="*/ 59950 h 21600"/>
                  <a:gd name="T2" fmla="*/ 118623 w 21600"/>
                  <a:gd name="T3" fmla="*/ 119900 h 21600"/>
                  <a:gd name="T4" fmla="*/ 29656 w 21600"/>
                  <a:gd name="T5" fmla="*/ 59950 h 21600"/>
                  <a:gd name="T6" fmla="*/ 1186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95" name="AutoShape 31"/>
              <p:cNvSpPr>
                <a:spLocks noChangeAspect="1" noChangeArrowheads="1"/>
              </p:cNvSpPr>
              <p:nvPr/>
            </p:nvSpPr>
            <p:spPr bwMode="auto">
              <a:xfrm rot="9540000">
                <a:off x="3760875" y="1599947"/>
                <a:ext cx="237246" cy="119900"/>
              </a:xfrm>
              <a:custGeom>
                <a:avLst/>
                <a:gdLst>
                  <a:gd name="T0" fmla="*/ 207590 w 21600"/>
                  <a:gd name="T1" fmla="*/ 59950 h 21600"/>
                  <a:gd name="T2" fmla="*/ 118623 w 21600"/>
                  <a:gd name="T3" fmla="*/ 119900 h 21600"/>
                  <a:gd name="T4" fmla="*/ 29656 w 21600"/>
                  <a:gd name="T5" fmla="*/ 59950 h 21600"/>
                  <a:gd name="T6" fmla="*/ 1186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96" name="AutoShape 32"/>
              <p:cNvSpPr>
                <a:spLocks noChangeAspect="1" noChangeArrowheads="1"/>
              </p:cNvSpPr>
              <p:nvPr/>
            </p:nvSpPr>
            <p:spPr bwMode="auto">
              <a:xfrm rot="9060000">
                <a:off x="3478181" y="1692000"/>
                <a:ext cx="217488" cy="130175"/>
              </a:xfrm>
              <a:custGeom>
                <a:avLst/>
                <a:gdLst>
                  <a:gd name="T0" fmla="*/ 190302 w 21600"/>
                  <a:gd name="T1" fmla="*/ 65088 h 21600"/>
                  <a:gd name="T2" fmla="*/ 108744 w 21600"/>
                  <a:gd name="T3" fmla="*/ 130175 h 21600"/>
                  <a:gd name="T4" fmla="*/ 27186 w 21600"/>
                  <a:gd name="T5" fmla="*/ 65088 h 21600"/>
                  <a:gd name="T6" fmla="*/ 10874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97" name="AutoShape 33"/>
              <p:cNvSpPr>
                <a:spLocks noChangeAspect="1" noChangeArrowheads="1"/>
              </p:cNvSpPr>
              <p:nvPr/>
            </p:nvSpPr>
            <p:spPr bwMode="auto">
              <a:xfrm rot="8763858">
                <a:off x="3178128" y="1871102"/>
                <a:ext cx="217488" cy="130175"/>
              </a:xfrm>
              <a:custGeom>
                <a:avLst/>
                <a:gdLst>
                  <a:gd name="T0" fmla="*/ 190302 w 21600"/>
                  <a:gd name="T1" fmla="*/ 65088 h 21600"/>
                  <a:gd name="T2" fmla="*/ 108744 w 21600"/>
                  <a:gd name="T3" fmla="*/ 130175 h 21600"/>
                  <a:gd name="T4" fmla="*/ 27186 w 21600"/>
                  <a:gd name="T5" fmla="*/ 65088 h 21600"/>
                  <a:gd name="T6" fmla="*/ 10874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98" name="AutoShape 34"/>
              <p:cNvSpPr>
                <a:spLocks noChangeAspect="1" noChangeArrowheads="1"/>
              </p:cNvSpPr>
              <p:nvPr/>
            </p:nvSpPr>
            <p:spPr bwMode="auto">
              <a:xfrm rot="7320000">
                <a:off x="2905904" y="2115620"/>
                <a:ext cx="215900" cy="130175"/>
              </a:xfrm>
              <a:custGeom>
                <a:avLst/>
                <a:gdLst>
                  <a:gd name="T0" fmla="*/ 188913 w 21600"/>
                  <a:gd name="T1" fmla="*/ 65088 h 21600"/>
                  <a:gd name="T2" fmla="*/ 107950 w 21600"/>
                  <a:gd name="T3" fmla="*/ 130175 h 21600"/>
                  <a:gd name="T4" fmla="*/ 26988 w 21600"/>
                  <a:gd name="T5" fmla="*/ 65088 h 21600"/>
                  <a:gd name="T6" fmla="*/ 10795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99" name="AutoShape 35"/>
              <p:cNvSpPr>
                <a:spLocks noChangeAspect="1" noChangeArrowheads="1"/>
              </p:cNvSpPr>
              <p:nvPr/>
            </p:nvSpPr>
            <p:spPr bwMode="auto">
              <a:xfrm rot="6365315">
                <a:off x="2692531" y="2419015"/>
                <a:ext cx="217487" cy="130175"/>
              </a:xfrm>
              <a:custGeom>
                <a:avLst/>
                <a:gdLst>
                  <a:gd name="T0" fmla="*/ 190301 w 21600"/>
                  <a:gd name="T1" fmla="*/ 65088 h 21600"/>
                  <a:gd name="T2" fmla="*/ 108744 w 21600"/>
                  <a:gd name="T3" fmla="*/ 130175 h 21600"/>
                  <a:gd name="T4" fmla="*/ 27186 w 21600"/>
                  <a:gd name="T5" fmla="*/ 65088 h 21600"/>
                  <a:gd name="T6" fmla="*/ 10874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00" name="AutoShape 36"/>
              <p:cNvSpPr>
                <a:spLocks noChangeAspect="1" noChangeArrowheads="1"/>
              </p:cNvSpPr>
              <p:nvPr/>
            </p:nvSpPr>
            <p:spPr bwMode="auto">
              <a:xfrm rot="5636186">
                <a:off x="2624010" y="2718993"/>
                <a:ext cx="217487" cy="130175"/>
              </a:xfrm>
              <a:custGeom>
                <a:avLst/>
                <a:gdLst>
                  <a:gd name="T0" fmla="*/ 190301 w 21600"/>
                  <a:gd name="T1" fmla="*/ 65088 h 21600"/>
                  <a:gd name="T2" fmla="*/ 108744 w 21600"/>
                  <a:gd name="T3" fmla="*/ 130175 h 21600"/>
                  <a:gd name="T4" fmla="*/ 27186 w 21600"/>
                  <a:gd name="T5" fmla="*/ 65088 h 21600"/>
                  <a:gd name="T6" fmla="*/ 10874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01" name="AutoShape 39"/>
              <p:cNvSpPr>
                <a:spLocks noChangeAspect="1" noChangeArrowheads="1"/>
              </p:cNvSpPr>
              <p:nvPr/>
            </p:nvSpPr>
            <p:spPr bwMode="auto">
              <a:xfrm rot="-9240000">
                <a:off x="5080946" y="1332000"/>
                <a:ext cx="234142" cy="118331"/>
              </a:xfrm>
              <a:custGeom>
                <a:avLst/>
                <a:gdLst>
                  <a:gd name="T0" fmla="*/ 204874 w 21600"/>
                  <a:gd name="T1" fmla="*/ 59166 h 21600"/>
                  <a:gd name="T2" fmla="*/ 117071 w 21600"/>
                  <a:gd name="T3" fmla="*/ 118331 h 21600"/>
                  <a:gd name="T4" fmla="*/ 29268 w 21600"/>
                  <a:gd name="T5" fmla="*/ 59166 h 21600"/>
                  <a:gd name="T6" fmla="*/ 1170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02" name="AutoShape 40"/>
              <p:cNvSpPr>
                <a:spLocks noChangeAspect="1" noChangeArrowheads="1"/>
              </p:cNvSpPr>
              <p:nvPr/>
            </p:nvSpPr>
            <p:spPr bwMode="auto">
              <a:xfrm rot="-9960000">
                <a:off x="4644000" y="1152000"/>
                <a:ext cx="234142" cy="118331"/>
              </a:xfrm>
              <a:custGeom>
                <a:avLst/>
                <a:gdLst>
                  <a:gd name="T0" fmla="*/ 204874 w 21600"/>
                  <a:gd name="T1" fmla="*/ 59166 h 21600"/>
                  <a:gd name="T2" fmla="*/ 117071 w 21600"/>
                  <a:gd name="T3" fmla="*/ 118331 h 21600"/>
                  <a:gd name="T4" fmla="*/ 29268 w 21600"/>
                  <a:gd name="T5" fmla="*/ 59166 h 21600"/>
                  <a:gd name="T6" fmla="*/ 1170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03" name="AutoShape 41"/>
              <p:cNvSpPr>
                <a:spLocks noChangeAspect="1" noChangeArrowheads="1"/>
              </p:cNvSpPr>
              <p:nvPr/>
            </p:nvSpPr>
            <p:spPr bwMode="auto">
              <a:xfrm rot="10500000">
                <a:off x="4159308" y="1103720"/>
                <a:ext cx="234141" cy="118331"/>
              </a:xfrm>
              <a:custGeom>
                <a:avLst/>
                <a:gdLst>
                  <a:gd name="T0" fmla="*/ 204873 w 21600"/>
                  <a:gd name="T1" fmla="*/ 59166 h 21600"/>
                  <a:gd name="T2" fmla="*/ 117071 w 21600"/>
                  <a:gd name="T3" fmla="*/ 118331 h 21600"/>
                  <a:gd name="T4" fmla="*/ 29268 w 21600"/>
                  <a:gd name="T5" fmla="*/ 59166 h 21600"/>
                  <a:gd name="T6" fmla="*/ 1170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04" name="AutoShape 42"/>
              <p:cNvSpPr>
                <a:spLocks noChangeAspect="1" noChangeArrowheads="1"/>
              </p:cNvSpPr>
              <p:nvPr/>
            </p:nvSpPr>
            <p:spPr bwMode="auto">
              <a:xfrm rot="9563399">
                <a:off x="3817525" y="1146555"/>
                <a:ext cx="234141" cy="118331"/>
              </a:xfrm>
              <a:custGeom>
                <a:avLst/>
                <a:gdLst>
                  <a:gd name="T0" fmla="*/ 204873 w 21600"/>
                  <a:gd name="T1" fmla="*/ 59166 h 21600"/>
                  <a:gd name="T2" fmla="*/ 117071 w 21600"/>
                  <a:gd name="T3" fmla="*/ 118331 h 21600"/>
                  <a:gd name="T4" fmla="*/ 29268 w 21600"/>
                  <a:gd name="T5" fmla="*/ 59166 h 21600"/>
                  <a:gd name="T6" fmla="*/ 1170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05" name="AutoShape 43"/>
              <p:cNvSpPr>
                <a:spLocks noChangeAspect="1" noChangeArrowheads="1"/>
              </p:cNvSpPr>
              <p:nvPr/>
            </p:nvSpPr>
            <p:spPr bwMode="auto">
              <a:xfrm rot="8834270">
                <a:off x="3514940" y="1255861"/>
                <a:ext cx="234141" cy="118331"/>
              </a:xfrm>
              <a:custGeom>
                <a:avLst/>
                <a:gdLst>
                  <a:gd name="T0" fmla="*/ 204873 w 21600"/>
                  <a:gd name="T1" fmla="*/ 59166 h 21600"/>
                  <a:gd name="T2" fmla="*/ 117071 w 21600"/>
                  <a:gd name="T3" fmla="*/ 118331 h 21600"/>
                  <a:gd name="T4" fmla="*/ 29268 w 21600"/>
                  <a:gd name="T5" fmla="*/ 59166 h 21600"/>
                  <a:gd name="T6" fmla="*/ 1170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06" name="AutoShape 44"/>
              <p:cNvSpPr>
                <a:spLocks noChangeAspect="1" noChangeArrowheads="1"/>
              </p:cNvSpPr>
              <p:nvPr/>
            </p:nvSpPr>
            <p:spPr bwMode="auto">
              <a:xfrm rot="9360000">
                <a:off x="3236913" y="1341438"/>
                <a:ext cx="217488" cy="130175"/>
              </a:xfrm>
              <a:custGeom>
                <a:avLst/>
                <a:gdLst>
                  <a:gd name="T0" fmla="*/ 190302 w 21600"/>
                  <a:gd name="T1" fmla="*/ 65088 h 21600"/>
                  <a:gd name="T2" fmla="*/ 108744 w 21600"/>
                  <a:gd name="T3" fmla="*/ 130175 h 21600"/>
                  <a:gd name="T4" fmla="*/ 27186 w 21600"/>
                  <a:gd name="T5" fmla="*/ 65088 h 21600"/>
                  <a:gd name="T6" fmla="*/ 10874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07" name="AutoShape 45"/>
              <p:cNvSpPr>
                <a:spLocks noChangeAspect="1" noChangeArrowheads="1"/>
              </p:cNvSpPr>
              <p:nvPr/>
            </p:nvSpPr>
            <p:spPr bwMode="auto">
              <a:xfrm rot="8580000">
                <a:off x="2947988" y="1557338"/>
                <a:ext cx="217488" cy="130175"/>
              </a:xfrm>
              <a:custGeom>
                <a:avLst/>
                <a:gdLst>
                  <a:gd name="T0" fmla="*/ 190302 w 21600"/>
                  <a:gd name="T1" fmla="*/ 65088 h 21600"/>
                  <a:gd name="T2" fmla="*/ 108744 w 21600"/>
                  <a:gd name="T3" fmla="*/ 130175 h 21600"/>
                  <a:gd name="T4" fmla="*/ 27186 w 21600"/>
                  <a:gd name="T5" fmla="*/ 65088 h 21600"/>
                  <a:gd name="T6" fmla="*/ 10874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08" name="AutoShape 46"/>
              <p:cNvSpPr>
                <a:spLocks noChangeAspect="1" noChangeArrowheads="1"/>
              </p:cNvSpPr>
              <p:nvPr/>
            </p:nvSpPr>
            <p:spPr bwMode="auto">
              <a:xfrm rot="6853314">
                <a:off x="2689226" y="1816100"/>
                <a:ext cx="215900" cy="130175"/>
              </a:xfrm>
              <a:custGeom>
                <a:avLst/>
                <a:gdLst>
                  <a:gd name="T0" fmla="*/ 188913 w 21600"/>
                  <a:gd name="T1" fmla="*/ 65088 h 21600"/>
                  <a:gd name="T2" fmla="*/ 107950 w 21600"/>
                  <a:gd name="T3" fmla="*/ 130175 h 21600"/>
                  <a:gd name="T4" fmla="*/ 26988 w 21600"/>
                  <a:gd name="T5" fmla="*/ 65088 h 21600"/>
                  <a:gd name="T6" fmla="*/ 10795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09" name="AutoShape 47"/>
              <p:cNvSpPr>
                <a:spLocks noChangeAspect="1" noChangeArrowheads="1"/>
              </p:cNvSpPr>
              <p:nvPr/>
            </p:nvSpPr>
            <p:spPr bwMode="auto">
              <a:xfrm rot="6181457">
                <a:off x="2492376" y="2130425"/>
                <a:ext cx="217487" cy="130175"/>
              </a:xfrm>
              <a:custGeom>
                <a:avLst/>
                <a:gdLst>
                  <a:gd name="T0" fmla="*/ 190301 w 21600"/>
                  <a:gd name="T1" fmla="*/ 65088 h 21600"/>
                  <a:gd name="T2" fmla="*/ 108744 w 21600"/>
                  <a:gd name="T3" fmla="*/ 130175 h 21600"/>
                  <a:gd name="T4" fmla="*/ 27186 w 21600"/>
                  <a:gd name="T5" fmla="*/ 65088 h 21600"/>
                  <a:gd name="T6" fmla="*/ 10874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10" name="AutoShape 48"/>
              <p:cNvSpPr>
                <a:spLocks noChangeAspect="1" noChangeArrowheads="1"/>
              </p:cNvSpPr>
              <p:nvPr/>
            </p:nvSpPr>
            <p:spPr bwMode="auto">
              <a:xfrm rot="5452328">
                <a:off x="2439988" y="2433638"/>
                <a:ext cx="217487" cy="130175"/>
              </a:xfrm>
              <a:custGeom>
                <a:avLst/>
                <a:gdLst>
                  <a:gd name="T0" fmla="*/ 190301 w 21600"/>
                  <a:gd name="T1" fmla="*/ 65088 h 21600"/>
                  <a:gd name="T2" fmla="*/ 108744 w 21600"/>
                  <a:gd name="T3" fmla="*/ 130175 h 21600"/>
                  <a:gd name="T4" fmla="*/ 27186 w 21600"/>
                  <a:gd name="T5" fmla="*/ 65088 h 21600"/>
                  <a:gd name="T6" fmla="*/ 10874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614449" name="Group 49"/>
          <p:cNvGrpSpPr>
            <a:grpSpLocks/>
          </p:cNvGrpSpPr>
          <p:nvPr/>
        </p:nvGrpSpPr>
        <p:grpSpPr bwMode="auto">
          <a:xfrm>
            <a:off x="3492500" y="4581525"/>
            <a:ext cx="2230438" cy="574675"/>
            <a:chOff x="2200" y="2886"/>
            <a:chExt cx="1405" cy="362"/>
          </a:xfrm>
        </p:grpSpPr>
        <p:sp>
          <p:nvSpPr>
            <p:cNvPr id="35885" name="Oval 50"/>
            <p:cNvSpPr>
              <a:spLocks noChangeArrowheads="1"/>
            </p:cNvSpPr>
            <p:nvPr/>
          </p:nvSpPr>
          <p:spPr bwMode="auto">
            <a:xfrm rot="1535447">
              <a:off x="2200" y="3022"/>
              <a:ext cx="181" cy="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86" name="Oval 51"/>
            <p:cNvSpPr>
              <a:spLocks noChangeArrowheads="1"/>
            </p:cNvSpPr>
            <p:nvPr/>
          </p:nvSpPr>
          <p:spPr bwMode="auto">
            <a:xfrm rot="1230222">
              <a:off x="2472" y="3113"/>
              <a:ext cx="181" cy="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87" name="Oval 52"/>
            <p:cNvSpPr>
              <a:spLocks noChangeArrowheads="1"/>
            </p:cNvSpPr>
            <p:nvPr/>
          </p:nvSpPr>
          <p:spPr bwMode="auto">
            <a:xfrm rot="-548760">
              <a:off x="2880" y="3158"/>
              <a:ext cx="181" cy="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88" name="Oval 53"/>
            <p:cNvSpPr>
              <a:spLocks noChangeArrowheads="1"/>
            </p:cNvSpPr>
            <p:nvPr/>
          </p:nvSpPr>
          <p:spPr bwMode="auto">
            <a:xfrm rot="-1446281">
              <a:off x="3152" y="3067"/>
              <a:ext cx="181" cy="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89" name="Oval 54"/>
            <p:cNvSpPr>
              <a:spLocks noChangeArrowheads="1"/>
            </p:cNvSpPr>
            <p:nvPr/>
          </p:nvSpPr>
          <p:spPr bwMode="auto">
            <a:xfrm rot="-1926237">
              <a:off x="3424" y="2886"/>
              <a:ext cx="181" cy="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4455" name="Text Box 55"/>
          <p:cNvSpPr txBox="1">
            <a:spLocks noChangeArrowheads="1"/>
          </p:cNvSpPr>
          <p:nvPr/>
        </p:nvSpPr>
        <p:spPr bwMode="auto">
          <a:xfrm>
            <a:off x="0" y="5373688"/>
            <a:ext cx="20875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rgbClr val="66FF66"/>
                </a:solidFill>
              </a:rPr>
              <a:t> </a:t>
            </a:r>
            <a:r>
              <a:rPr lang="en-GB" sz="2400" dirty="0">
                <a:solidFill>
                  <a:srgbClr val="92D050"/>
                </a:solidFill>
              </a:rPr>
              <a:t>Everlasting Doors</a:t>
            </a:r>
          </a:p>
        </p:txBody>
      </p:sp>
      <p:sp>
        <p:nvSpPr>
          <p:cNvPr id="614456" name="Line 56"/>
          <p:cNvSpPr>
            <a:spLocks noChangeShapeType="1"/>
          </p:cNvSpPr>
          <p:nvPr/>
        </p:nvSpPr>
        <p:spPr bwMode="auto">
          <a:xfrm flipV="1">
            <a:off x="1835150" y="4797425"/>
            <a:ext cx="165735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14457" name="Group 57"/>
          <p:cNvGrpSpPr>
            <a:grpSpLocks/>
          </p:cNvGrpSpPr>
          <p:nvPr/>
        </p:nvGrpSpPr>
        <p:grpSpPr bwMode="auto">
          <a:xfrm>
            <a:off x="3276600" y="4508500"/>
            <a:ext cx="2951163" cy="1079500"/>
            <a:chOff x="2064" y="2840"/>
            <a:chExt cx="1859" cy="680"/>
          </a:xfrm>
        </p:grpSpPr>
        <p:sp>
          <p:nvSpPr>
            <p:cNvPr id="35878" name="AutoShape 58"/>
            <p:cNvSpPr>
              <a:spLocks noChangeArrowheads="1"/>
            </p:cNvSpPr>
            <p:nvPr/>
          </p:nvSpPr>
          <p:spPr bwMode="auto">
            <a:xfrm rot="2416426">
              <a:off x="2064" y="3157"/>
              <a:ext cx="227" cy="181"/>
            </a:xfrm>
            <a:custGeom>
              <a:avLst/>
              <a:gdLst>
                <a:gd name="T0" fmla="*/ 199 w 21600"/>
                <a:gd name="T1" fmla="*/ 91 h 21600"/>
                <a:gd name="T2" fmla="*/ 114 w 21600"/>
                <a:gd name="T3" fmla="*/ 181 h 21600"/>
                <a:gd name="T4" fmla="*/ 28 w 21600"/>
                <a:gd name="T5" fmla="*/ 91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79" name="AutoShape 59"/>
            <p:cNvSpPr>
              <a:spLocks noChangeArrowheads="1"/>
            </p:cNvSpPr>
            <p:nvPr/>
          </p:nvSpPr>
          <p:spPr bwMode="auto">
            <a:xfrm rot="1275569">
              <a:off x="2381" y="3294"/>
              <a:ext cx="227" cy="181"/>
            </a:xfrm>
            <a:custGeom>
              <a:avLst/>
              <a:gdLst>
                <a:gd name="T0" fmla="*/ 199 w 21600"/>
                <a:gd name="T1" fmla="*/ 91 h 21600"/>
                <a:gd name="T2" fmla="*/ 114 w 21600"/>
                <a:gd name="T3" fmla="*/ 181 h 21600"/>
                <a:gd name="T4" fmla="*/ 28 w 21600"/>
                <a:gd name="T5" fmla="*/ 91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80" name="AutoShape 60"/>
            <p:cNvSpPr>
              <a:spLocks noChangeArrowheads="1"/>
            </p:cNvSpPr>
            <p:nvPr/>
          </p:nvSpPr>
          <p:spPr bwMode="auto">
            <a:xfrm rot="-1049348">
              <a:off x="2971" y="3294"/>
              <a:ext cx="227" cy="181"/>
            </a:xfrm>
            <a:custGeom>
              <a:avLst/>
              <a:gdLst>
                <a:gd name="T0" fmla="*/ 199 w 21600"/>
                <a:gd name="T1" fmla="*/ 91 h 21600"/>
                <a:gd name="T2" fmla="*/ 114 w 21600"/>
                <a:gd name="T3" fmla="*/ 181 h 21600"/>
                <a:gd name="T4" fmla="*/ 28 w 21600"/>
                <a:gd name="T5" fmla="*/ 91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81" name="AutoShape 61"/>
            <p:cNvSpPr>
              <a:spLocks noChangeArrowheads="1"/>
            </p:cNvSpPr>
            <p:nvPr/>
          </p:nvSpPr>
          <p:spPr bwMode="auto">
            <a:xfrm rot="-1721205">
              <a:off x="3288" y="3203"/>
              <a:ext cx="227" cy="181"/>
            </a:xfrm>
            <a:custGeom>
              <a:avLst/>
              <a:gdLst>
                <a:gd name="T0" fmla="*/ 199 w 21600"/>
                <a:gd name="T1" fmla="*/ 91 h 21600"/>
                <a:gd name="T2" fmla="*/ 114 w 21600"/>
                <a:gd name="T3" fmla="*/ 181 h 21600"/>
                <a:gd name="T4" fmla="*/ 28 w 21600"/>
                <a:gd name="T5" fmla="*/ 91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82" name="AutoShape 62"/>
            <p:cNvSpPr>
              <a:spLocks noChangeArrowheads="1"/>
            </p:cNvSpPr>
            <p:nvPr/>
          </p:nvSpPr>
          <p:spPr bwMode="auto">
            <a:xfrm rot="-2450334">
              <a:off x="3515" y="3022"/>
              <a:ext cx="227" cy="181"/>
            </a:xfrm>
            <a:custGeom>
              <a:avLst/>
              <a:gdLst>
                <a:gd name="T0" fmla="*/ 199 w 21600"/>
                <a:gd name="T1" fmla="*/ 91 h 21600"/>
                <a:gd name="T2" fmla="*/ 114 w 21600"/>
                <a:gd name="T3" fmla="*/ 181 h 21600"/>
                <a:gd name="T4" fmla="*/ 28 w 21600"/>
                <a:gd name="T5" fmla="*/ 91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83" name="AutoShape 63"/>
            <p:cNvSpPr>
              <a:spLocks noChangeArrowheads="1"/>
            </p:cNvSpPr>
            <p:nvPr/>
          </p:nvSpPr>
          <p:spPr bwMode="auto">
            <a:xfrm rot="-358146">
              <a:off x="2699" y="3339"/>
              <a:ext cx="227" cy="181"/>
            </a:xfrm>
            <a:custGeom>
              <a:avLst/>
              <a:gdLst>
                <a:gd name="T0" fmla="*/ 199 w 21600"/>
                <a:gd name="T1" fmla="*/ 91 h 21600"/>
                <a:gd name="T2" fmla="*/ 114 w 21600"/>
                <a:gd name="T3" fmla="*/ 181 h 21600"/>
                <a:gd name="T4" fmla="*/ 28 w 21600"/>
                <a:gd name="T5" fmla="*/ 91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84" name="AutoShape 64"/>
            <p:cNvSpPr>
              <a:spLocks noChangeArrowheads="1"/>
            </p:cNvSpPr>
            <p:nvPr/>
          </p:nvSpPr>
          <p:spPr bwMode="auto">
            <a:xfrm rot="-2450334">
              <a:off x="3696" y="2840"/>
              <a:ext cx="227" cy="181"/>
            </a:xfrm>
            <a:custGeom>
              <a:avLst/>
              <a:gdLst>
                <a:gd name="T0" fmla="*/ 199 w 21600"/>
                <a:gd name="T1" fmla="*/ 91 h 21600"/>
                <a:gd name="T2" fmla="*/ 114 w 21600"/>
                <a:gd name="T3" fmla="*/ 181 h 21600"/>
                <a:gd name="T4" fmla="*/ 28 w 21600"/>
                <a:gd name="T5" fmla="*/ 91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4465" name="Group 65"/>
          <p:cNvGrpSpPr>
            <a:grpSpLocks/>
          </p:cNvGrpSpPr>
          <p:nvPr/>
        </p:nvGrpSpPr>
        <p:grpSpPr bwMode="auto">
          <a:xfrm>
            <a:off x="3046413" y="4941888"/>
            <a:ext cx="3435350" cy="1079500"/>
            <a:chOff x="1919" y="3113"/>
            <a:chExt cx="2164" cy="680"/>
          </a:xfrm>
        </p:grpSpPr>
        <p:sp>
          <p:nvSpPr>
            <p:cNvPr id="35871" name="AutoShape 66"/>
            <p:cNvSpPr>
              <a:spLocks noChangeArrowheads="1"/>
            </p:cNvSpPr>
            <p:nvPr/>
          </p:nvSpPr>
          <p:spPr bwMode="auto">
            <a:xfrm rot="1990716">
              <a:off x="1919" y="3334"/>
              <a:ext cx="227" cy="181"/>
            </a:xfrm>
            <a:custGeom>
              <a:avLst/>
              <a:gdLst>
                <a:gd name="T0" fmla="*/ 199 w 21600"/>
                <a:gd name="T1" fmla="*/ 91 h 21600"/>
                <a:gd name="T2" fmla="*/ 114 w 21600"/>
                <a:gd name="T3" fmla="*/ 181 h 21600"/>
                <a:gd name="T4" fmla="*/ 28 w 21600"/>
                <a:gd name="T5" fmla="*/ 91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72" name="AutoShape 67"/>
            <p:cNvSpPr>
              <a:spLocks noChangeArrowheads="1"/>
            </p:cNvSpPr>
            <p:nvPr/>
          </p:nvSpPr>
          <p:spPr bwMode="auto">
            <a:xfrm rot="1072250">
              <a:off x="2517" y="3566"/>
              <a:ext cx="227" cy="181"/>
            </a:xfrm>
            <a:custGeom>
              <a:avLst/>
              <a:gdLst>
                <a:gd name="T0" fmla="*/ 199 w 21600"/>
                <a:gd name="T1" fmla="*/ 91 h 21600"/>
                <a:gd name="T2" fmla="*/ 114 w 21600"/>
                <a:gd name="T3" fmla="*/ 181 h 21600"/>
                <a:gd name="T4" fmla="*/ 28 w 21600"/>
                <a:gd name="T5" fmla="*/ 91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73" name="AutoShape 68"/>
            <p:cNvSpPr>
              <a:spLocks noChangeArrowheads="1"/>
            </p:cNvSpPr>
            <p:nvPr/>
          </p:nvSpPr>
          <p:spPr bwMode="auto">
            <a:xfrm rot="-1283310">
              <a:off x="3243" y="3521"/>
              <a:ext cx="227" cy="181"/>
            </a:xfrm>
            <a:custGeom>
              <a:avLst/>
              <a:gdLst>
                <a:gd name="T0" fmla="*/ 199 w 21600"/>
                <a:gd name="T1" fmla="*/ 91 h 21600"/>
                <a:gd name="T2" fmla="*/ 114 w 21600"/>
                <a:gd name="T3" fmla="*/ 181 h 21600"/>
                <a:gd name="T4" fmla="*/ 28 w 21600"/>
                <a:gd name="T5" fmla="*/ 91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74" name="AutoShape 69"/>
            <p:cNvSpPr>
              <a:spLocks noChangeArrowheads="1"/>
            </p:cNvSpPr>
            <p:nvPr/>
          </p:nvSpPr>
          <p:spPr bwMode="auto">
            <a:xfrm rot="-2049182">
              <a:off x="3560" y="3339"/>
              <a:ext cx="227" cy="181"/>
            </a:xfrm>
            <a:custGeom>
              <a:avLst/>
              <a:gdLst>
                <a:gd name="T0" fmla="*/ 199 w 21600"/>
                <a:gd name="T1" fmla="*/ 91 h 21600"/>
                <a:gd name="T2" fmla="*/ 114 w 21600"/>
                <a:gd name="T3" fmla="*/ 181 h 21600"/>
                <a:gd name="T4" fmla="*/ 28 w 21600"/>
                <a:gd name="T5" fmla="*/ 91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75" name="AutoShape 70"/>
            <p:cNvSpPr>
              <a:spLocks noChangeArrowheads="1"/>
            </p:cNvSpPr>
            <p:nvPr/>
          </p:nvSpPr>
          <p:spPr bwMode="auto">
            <a:xfrm rot="-2296859">
              <a:off x="3856" y="3113"/>
              <a:ext cx="227" cy="181"/>
            </a:xfrm>
            <a:custGeom>
              <a:avLst/>
              <a:gdLst>
                <a:gd name="T0" fmla="*/ 199 w 21600"/>
                <a:gd name="T1" fmla="*/ 91 h 21600"/>
                <a:gd name="T2" fmla="*/ 114 w 21600"/>
                <a:gd name="T3" fmla="*/ 181 h 21600"/>
                <a:gd name="T4" fmla="*/ 28 w 21600"/>
                <a:gd name="T5" fmla="*/ 91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76" name="AutoShape 71"/>
            <p:cNvSpPr>
              <a:spLocks noChangeArrowheads="1"/>
            </p:cNvSpPr>
            <p:nvPr/>
          </p:nvSpPr>
          <p:spPr bwMode="auto">
            <a:xfrm rot="-640821">
              <a:off x="2880" y="3612"/>
              <a:ext cx="227" cy="181"/>
            </a:xfrm>
            <a:custGeom>
              <a:avLst/>
              <a:gdLst>
                <a:gd name="T0" fmla="*/ 199 w 21600"/>
                <a:gd name="T1" fmla="*/ 91 h 21600"/>
                <a:gd name="T2" fmla="*/ 114 w 21600"/>
                <a:gd name="T3" fmla="*/ 181 h 21600"/>
                <a:gd name="T4" fmla="*/ 28 w 21600"/>
                <a:gd name="T5" fmla="*/ 91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77" name="AutoShape 72"/>
            <p:cNvSpPr>
              <a:spLocks noChangeArrowheads="1"/>
            </p:cNvSpPr>
            <p:nvPr/>
          </p:nvSpPr>
          <p:spPr bwMode="auto">
            <a:xfrm rot="1602214">
              <a:off x="2200" y="3475"/>
              <a:ext cx="227" cy="181"/>
            </a:xfrm>
            <a:custGeom>
              <a:avLst/>
              <a:gdLst>
                <a:gd name="T0" fmla="*/ 199 w 21600"/>
                <a:gd name="T1" fmla="*/ 91 h 21600"/>
                <a:gd name="T2" fmla="*/ 114 w 21600"/>
                <a:gd name="T3" fmla="*/ 181 h 21600"/>
                <a:gd name="T4" fmla="*/ 28 w 21600"/>
                <a:gd name="T5" fmla="*/ 91 h 21600"/>
                <a:gd name="T6" fmla="*/ 1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72 w 21600"/>
                <a:gd name="T13" fmla="*/ 4535 h 21600"/>
                <a:gd name="T14" fmla="*/ 17128 w 21600"/>
                <a:gd name="T15" fmla="*/ 170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90838" y="1820863"/>
            <a:ext cx="2330450" cy="1268412"/>
            <a:chOff x="2890978" y="1821481"/>
            <a:chExt cx="2329516" cy="1268157"/>
          </a:xfrm>
        </p:grpSpPr>
        <p:sp>
          <p:nvSpPr>
            <p:cNvPr id="35865" name="Oval 50"/>
            <p:cNvSpPr>
              <a:spLocks noChangeArrowheads="1"/>
            </p:cNvSpPr>
            <p:nvPr/>
          </p:nvSpPr>
          <p:spPr bwMode="auto">
            <a:xfrm rot="1500000">
              <a:off x="4933156" y="1958583"/>
              <a:ext cx="287338" cy="1441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66" name="Oval 53"/>
            <p:cNvSpPr>
              <a:spLocks noChangeArrowheads="1"/>
            </p:cNvSpPr>
            <p:nvPr/>
          </p:nvSpPr>
          <p:spPr bwMode="auto">
            <a:xfrm rot="10800000">
              <a:off x="4321175" y="1821481"/>
              <a:ext cx="287338" cy="1428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67" name="Oval 54"/>
            <p:cNvSpPr>
              <a:spLocks noChangeArrowheads="1"/>
            </p:cNvSpPr>
            <p:nvPr/>
          </p:nvSpPr>
          <p:spPr bwMode="auto">
            <a:xfrm rot="-900000">
              <a:off x="3724389" y="1920414"/>
              <a:ext cx="287338" cy="1428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68" name="Oval 54"/>
            <p:cNvSpPr>
              <a:spLocks noChangeArrowheads="1"/>
            </p:cNvSpPr>
            <p:nvPr/>
          </p:nvSpPr>
          <p:spPr bwMode="auto">
            <a:xfrm rot="-1800000">
              <a:off x="3371750" y="2137286"/>
              <a:ext cx="287338" cy="1428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69" name="Oval 54"/>
            <p:cNvSpPr>
              <a:spLocks noChangeArrowheads="1"/>
            </p:cNvSpPr>
            <p:nvPr/>
          </p:nvSpPr>
          <p:spPr bwMode="auto">
            <a:xfrm rot="-2220000">
              <a:off x="3034134" y="2459212"/>
              <a:ext cx="287338" cy="1428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70" name="Oval 54"/>
            <p:cNvSpPr>
              <a:spLocks noChangeArrowheads="1"/>
            </p:cNvSpPr>
            <p:nvPr/>
          </p:nvSpPr>
          <p:spPr bwMode="auto">
            <a:xfrm rot="-3780000">
              <a:off x="2818747" y="2874531"/>
              <a:ext cx="287338" cy="1428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0.0368 L 0.03941 -0.04723 " pathEditMode="relative" rAng="0" ptsTypes="AA">
                                      <p:cBhvr>
                                        <p:cTn id="57" dur="2000" spd="-100000" fill="hold"/>
                                        <p:tgtEl>
                                          <p:spTgt spid="614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421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6144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05 0.00532 L 0.14966 -0.005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14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53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614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3" dur="2000" fill="hold"/>
                                        <p:tgtEl>
                                          <p:spTgt spid="614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7" dur="2000" fill="hold"/>
                                        <p:tgtEl>
                                          <p:spTgt spid="614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9" dur="2000" fill="hold"/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1" dur="2000" fill="hold"/>
                                        <p:tgtEl>
                                          <p:spTgt spid="614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614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614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14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14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61440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4" grpId="0" animBg="1"/>
      <p:bldP spid="614405" grpId="0" animBg="1"/>
      <p:bldP spid="614405" grpId="1" animBg="1"/>
      <p:bldP spid="614411" grpId="0" animBg="1"/>
      <p:bldP spid="614411" grpId="1" animBg="1"/>
      <p:bldP spid="614416" grpId="0"/>
      <p:bldP spid="614417" grpId="0"/>
      <p:bldP spid="614418" grpId="0"/>
      <p:bldP spid="614419" grpId="0"/>
      <p:bldP spid="614420" grpId="0" animBg="1"/>
      <p:bldP spid="614420" grpId="1" animBg="1"/>
      <p:bldP spid="614420" grpId="2" animBg="1"/>
      <p:bldP spid="614421" grpId="0" animBg="1"/>
      <p:bldP spid="614422" grpId="0" animBg="1"/>
      <p:bldP spid="614423" grpId="0" animBg="1"/>
      <p:bldP spid="614423" grpId="1" animBg="1"/>
      <p:bldP spid="614424" grpId="0" animBg="1"/>
      <p:bldP spid="614424" grpId="1" animBg="1"/>
      <p:bldP spid="614424" grpId="2" animBg="1"/>
      <p:bldP spid="614455" grpId="0"/>
      <p:bldP spid="6144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750" y="20638"/>
            <a:ext cx="8229600" cy="96009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Calls to Deep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7954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 lIns="18000" tIns="0" rIns="18000" bIns="0">
            <a:noAutofit/>
          </a:bodyPr>
          <a:lstStyle/>
          <a:p>
            <a:pPr marL="360000" indent="-360000">
              <a:spcBef>
                <a:spcPts val="600"/>
              </a:spcBef>
              <a:defRPr/>
            </a:pPr>
            <a:r>
              <a:rPr lang="en-GB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GB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 Then he showed me Joshua the high priest standing before the angel of the LORD, and Satan standing at his right hand to accuse him. 2 The LORD said to Satan, “The LORD rebuke you, Satan!.. 3 Now Joshua was clothed with filthy garments and standing before the angel. 4 He spoke and said to those who were standing before him, saying, “Remove the filthy garments from him.” Again he said to him, “See, I have taken your iniquity away from you and will clothe you with festal robes.”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Calls to Deep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000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 lIns="18000" tIns="0" rIns="18000" bIns="0">
            <a:noAutofit/>
          </a:bodyPr>
          <a:lstStyle/>
          <a:p>
            <a:pPr marL="252000" indent="-252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1:6 Now there was a day when the sons (the angels) of God came to present themselves before the Lord, and Satan (the adversary and accuser) also came among them. </a:t>
            </a:r>
          </a:p>
          <a:p>
            <a:pPr marL="252000" indent="-252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 82:1 GOD STANDS in the assembly [of the representatives] of God; in the midst of the magistrates or judges He gives judgment [as] among the gods.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0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0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840"/>
            <a:ext cx="8229600" cy="93583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Calls to Deep</a:t>
            </a:r>
            <a:endParaRPr lang="en-GB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229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 lIns="18000" tIns="0" rIns="18000" bIns="0">
            <a:noAutofit/>
          </a:bodyPr>
          <a:lstStyle/>
          <a:p>
            <a:pPr marL="360000" indent="-360000">
              <a:spcBef>
                <a:spcPts val="600"/>
              </a:spcBef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 82:1 God takes His place in His divine council, in the midst of the gods he holds judgment</a:t>
            </a:r>
          </a:p>
          <a:p>
            <a:pPr marL="360000" indent="-360000">
              <a:spcBef>
                <a:spcPts val="600"/>
              </a:spcBef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89:7 A God greatly feared and revered in the council of the holy (angelic) ones, and to be feared and worshipfully revered above all those who are round about Him?</a:t>
            </a:r>
          </a:p>
          <a:p>
            <a:pPr marL="360000" indent="-360000">
              <a:spcBef>
                <a:spcPts val="600"/>
              </a:spcBef>
              <a:defRPr/>
            </a:pP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23:18 “But who has stood in the council of the LORD, That he should see and hear His word? 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Calls to Deep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effectLst/>
        </p:spPr>
        <p:txBody>
          <a:bodyPr lIns="0" tIns="0" rIns="0" bIns="0">
            <a:normAutofit/>
          </a:bodyPr>
          <a:lstStyle/>
          <a:p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God is raising up a new order in the kingdom</a:t>
            </a:r>
          </a:p>
          <a:p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Order of Melchizedec – no genealogy </a:t>
            </a:r>
          </a:p>
          <a:p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Transition from the Moses generation into the Joshua generation</a:t>
            </a:r>
          </a:p>
          <a:p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Joshua generation will be forerunners in possessing their inheritance out of relationship, intimacy, identity</a:t>
            </a:r>
          </a:p>
        </p:txBody>
      </p:sp>
    </p:spTree>
    <p:extLst>
      <p:ext uri="{BB962C8B-B14F-4D97-AF65-F5344CB8AC3E}">
        <p14:creationId xmlns:p14="http://schemas.microsoft.com/office/powerpoint/2010/main" val="34343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15888"/>
            <a:ext cx="8964488" cy="7096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Calls to Deep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048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 lIns="18000" tIns="0" rIns="18000" bIns="0">
            <a:normAutofit/>
          </a:bodyPr>
          <a:lstStyle/>
          <a:p>
            <a:pPr marL="360000" indent="-360000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- Peter – Satan has desired to sift you how did he know?</a:t>
            </a:r>
          </a:p>
          <a:p>
            <a:pPr marL="360000" indent="-360000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22:31 “Simon, Simon, behold, Satan has demanded permission to sift you like wheat; 32 but I have prayed for you, that your faith may not fail</a:t>
            </a:r>
          </a:p>
          <a:p>
            <a:pPr marL="360000" indent="-360000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was living in dual realms</a:t>
            </a:r>
          </a:p>
          <a:p>
            <a:pPr marL="360000" indent="-360000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is a legalist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90872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Calls to Deep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 lIns="0" tIns="0" rIns="0" bIns="0">
            <a:normAutofit/>
          </a:bodyPr>
          <a:lstStyle/>
          <a:p>
            <a:pPr marL="252000" indent="-252000">
              <a:spcBef>
                <a:spcPts val="600"/>
              </a:spcBef>
              <a:defRPr/>
            </a:pP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Close your eyes relax</a:t>
            </a:r>
          </a:p>
          <a:p>
            <a:pPr marL="252000" indent="-252000">
              <a:spcBef>
                <a:spcPts val="600"/>
              </a:spcBef>
              <a:defRPr/>
            </a:pP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Activate 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imaginations open the eyes of our spirit</a:t>
            </a:r>
          </a:p>
          <a:p>
            <a:pPr marL="252000" indent="-252000">
              <a:spcBef>
                <a:spcPts val="600"/>
              </a:spcBef>
              <a:defRPr/>
            </a:pP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 your first love gate</a:t>
            </a:r>
          </a:p>
          <a:p>
            <a:pPr marL="252000" indent="-252000">
              <a:spcBef>
                <a:spcPts val="600"/>
              </a:spcBef>
              <a:defRPr/>
            </a:pP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Engage the river of life in Eden the garden of God</a:t>
            </a:r>
          </a:p>
        </p:txBody>
      </p:sp>
      <p:pic>
        <p:nvPicPr>
          <p:cNvPr id="4" name="10 Track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39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10 Track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161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n>
                  <a:solidFill>
                    <a:schemeClr val="tx1"/>
                  </a:solidFill>
                </a:ln>
              </a:rPr>
              <a:t>Deep Calls to Deep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980728"/>
            <a:ext cx="8229600" cy="70868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1" dirty="0" smtClean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Apostolic Resources </a:t>
            </a:r>
            <a:endParaRPr lang="en-GB" b="1" dirty="0">
              <a:ln>
                <a:solidFill>
                  <a:prstClr val="black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7848" y="3429000"/>
            <a:ext cx="8229600" cy="70868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1" dirty="0" smtClean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www.freedomtrust.org.uk/AR</a:t>
            </a:r>
            <a:endParaRPr lang="en-GB" b="1" dirty="0">
              <a:ln>
                <a:solidFill>
                  <a:prstClr val="white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2999" y="4293096"/>
            <a:ext cx="8229600" cy="70868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GB" b="1" dirty="0" smtClean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www.freedomarc.wordpress.com</a:t>
            </a:r>
            <a:endParaRPr lang="en-GB" b="1" dirty="0">
              <a:ln>
                <a:solidFill>
                  <a:prstClr val="white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5462426"/>
            <a:ext cx="8229600" cy="70868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GB" b="1" dirty="0" smtClean="0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mike@freedomarc.org</a:t>
            </a:r>
            <a:endParaRPr lang="en-GB" b="1" dirty="0">
              <a:ln>
                <a:solidFill>
                  <a:prstClr val="white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4920" y="116632"/>
            <a:ext cx="8229600" cy="70802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4800" smtClean="0"/>
              <a:t>Deep Calls to Deep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9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Calls to Deep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effectLst/>
        </p:spPr>
        <p:txBody>
          <a:bodyPr lIns="0" tIns="0" rIns="0" bIns="0">
            <a:normAutofit lnSpcReduction="10000"/>
          </a:bodyPr>
          <a:lstStyle/>
          <a:p>
            <a:r>
              <a:rPr lang="en-GB" sz="4400" dirty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T</a:t>
            </a:r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he </a:t>
            </a:r>
            <a:r>
              <a:rPr lang="en-GB" sz="4400" dirty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pathway of responsibility </a:t>
            </a:r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is about taking responsibility as LORDS, KINGS, SONS for the spheres of authority (mountains) that are assigned to us in our eternal destiny scroll</a:t>
            </a:r>
          </a:p>
          <a:p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Kingdom is about government, rule, dominion justice in righteousness</a:t>
            </a:r>
            <a:r>
              <a:rPr lang="en-GB" sz="4400" dirty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 </a:t>
            </a:r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&amp; love</a:t>
            </a:r>
          </a:p>
          <a:p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Gen 1:28 fill, subdue, rule mandate</a:t>
            </a:r>
          </a:p>
          <a:p>
            <a:endParaRPr lang="en-GB" sz="4400" dirty="0">
              <a:effectLst>
                <a:outerShdw blurRad="38100" dist="38100" dir="2700000" algn="ctr" rotWithShape="0">
                  <a:schemeClr val="tx1"/>
                </a:outerShdw>
              </a:effectLst>
            </a:endParaRPr>
          </a:p>
          <a:p>
            <a:endParaRPr lang="en-GB" sz="4400" dirty="0" smtClean="0">
              <a:effectLst>
                <a:outerShdw blurRad="38100" dist="38100" dir="2700000" algn="ctr" rotWithShape="0">
                  <a:schemeClr val="tx1"/>
                </a:outerShdw>
              </a:effectLst>
            </a:endParaRPr>
          </a:p>
          <a:p>
            <a:endParaRPr lang="en-GB" sz="4400" dirty="0" smtClean="0">
              <a:effectLst>
                <a:outerShdw blurRad="38100" dist="38100" dir="27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02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58011"/>
            <a:ext cx="8784976" cy="922717"/>
          </a:xfrm>
        </p:spPr>
        <p:txBody>
          <a:bodyPr>
            <a:normAutofit/>
          </a:bodyPr>
          <a:lstStyle/>
          <a:p>
            <a:r>
              <a:rPr lang="en-GB" dirty="0"/>
              <a:t>Deep Calls to Deep</a:t>
            </a:r>
            <a:endParaRPr lang="en-GB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5400" dirty="0"/>
              <a:t>Rom 8:19 For the anxious longing of the creation waits eagerly for the </a:t>
            </a:r>
            <a:r>
              <a:rPr lang="en-GB" sz="5400" dirty="0">
                <a:solidFill>
                  <a:srgbClr val="FFFF00"/>
                </a:solidFill>
              </a:rPr>
              <a:t>revealing of the sons of God</a:t>
            </a:r>
            <a:r>
              <a:rPr lang="en-GB" sz="5400" dirty="0"/>
              <a:t>. </a:t>
            </a:r>
            <a:r>
              <a:rPr lang="en-GB" sz="5400" dirty="0" smtClean="0"/>
              <a:t>21 </a:t>
            </a:r>
            <a:r>
              <a:rPr lang="en-GB" sz="5400" dirty="0"/>
              <a:t>that the creation itself also will be set free from its slavery to corruption into the </a:t>
            </a:r>
            <a:r>
              <a:rPr lang="en-GB" sz="5400" dirty="0">
                <a:solidFill>
                  <a:srgbClr val="FFFF00"/>
                </a:solidFill>
              </a:rPr>
              <a:t>freedom of the glory of the children of God</a:t>
            </a:r>
            <a:r>
              <a:rPr lang="en-GB" sz="5400" dirty="0"/>
              <a:t>. </a:t>
            </a:r>
            <a:endParaRPr lang="en-GB" sz="5400" dirty="0" smtClean="0"/>
          </a:p>
        </p:txBody>
      </p:sp>
    </p:spTree>
    <p:extLst>
      <p:ext uri="{BB962C8B-B14F-4D97-AF65-F5344CB8AC3E}">
        <p14:creationId xmlns:p14="http://schemas.microsoft.com/office/powerpoint/2010/main" val="1963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4646" y="2332"/>
            <a:ext cx="1589346" cy="5539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Bench of 3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Father Son Spirit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347034" y="1556792"/>
            <a:ext cx="1104571" cy="288032"/>
          </a:xfrm>
          <a:prstGeom prst="horizontalScroll">
            <a:avLst/>
          </a:prstGeom>
          <a:solidFill>
            <a:srgbClr val="5C0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15062" y="2204864"/>
            <a:ext cx="5544616" cy="0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016893" y="831807"/>
            <a:ext cx="1882800" cy="2268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99320" y="841769"/>
            <a:ext cx="1882800" cy="2268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171501" y="2964953"/>
            <a:ext cx="3456384" cy="2896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016892" y="3099807"/>
            <a:ext cx="3765229" cy="3497545"/>
            <a:chOff x="2016892" y="3099807"/>
            <a:chExt cx="3765229" cy="349754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016892" y="3099807"/>
              <a:ext cx="1882800" cy="226929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899694" y="3101103"/>
              <a:ext cx="1882427" cy="22680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843808" y="5369102"/>
              <a:ext cx="2376264" cy="1228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black"/>
                  </a:solidFill>
                  <a:latin typeface="Calibri"/>
                </a:rPr>
                <a:t>Bench of 3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black"/>
                  </a:solidFill>
                  <a:latin typeface="Calibri"/>
                </a:rPr>
                <a:t> Spirit Soul Body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black"/>
                  </a:solidFill>
                  <a:latin typeface="Calibri"/>
                </a:rPr>
                <a:t>Church, City, Region, Nation</a:t>
              </a:r>
              <a:endParaRPr lang="en-GB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092280" y="1435574"/>
            <a:ext cx="1589346" cy="553998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Heavenlies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92280" y="2832770"/>
            <a:ext cx="1589346" cy="553998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Earth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84" y="1158575"/>
            <a:ext cx="1589346" cy="553998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North Gate</a:t>
            </a:r>
            <a:br>
              <a:rPr lang="en-GB" dirty="0" smtClean="0">
                <a:solidFill>
                  <a:prstClr val="black"/>
                </a:solidFill>
                <a:latin typeface="Calibri"/>
              </a:rPr>
            </a:br>
            <a:r>
              <a:rPr lang="en-GB" dirty="0" smtClean="0">
                <a:solidFill>
                  <a:prstClr val="black"/>
                </a:solidFill>
                <a:latin typeface="Calibri"/>
              </a:rPr>
              <a:t>Man Priestly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447" y="1136985"/>
            <a:ext cx="1589346" cy="553998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East Gate</a:t>
            </a:r>
            <a:br>
              <a:rPr lang="en-GB" dirty="0" smtClean="0">
                <a:solidFill>
                  <a:prstClr val="black"/>
                </a:solidFill>
                <a:latin typeface="Calibri"/>
              </a:rPr>
            </a:br>
            <a:r>
              <a:rPr lang="en-GB" dirty="0" smtClean="0">
                <a:solidFill>
                  <a:prstClr val="black"/>
                </a:solidFill>
                <a:latin typeface="Calibri"/>
              </a:rPr>
              <a:t>Lion Kingly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7584" y="4830680"/>
            <a:ext cx="1589346" cy="553998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West Gate</a:t>
            </a:r>
            <a:br>
              <a:rPr lang="en-GB" dirty="0" smtClean="0">
                <a:solidFill>
                  <a:prstClr val="black"/>
                </a:solidFill>
                <a:latin typeface="Calibri"/>
              </a:rPr>
            </a:br>
            <a:r>
              <a:rPr lang="en-GB" dirty="0" smtClean="0">
                <a:solidFill>
                  <a:prstClr val="black"/>
                </a:solidFill>
                <a:latin typeface="Calibri"/>
              </a:rPr>
              <a:t>Eagle Apostolic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20072" y="4830680"/>
            <a:ext cx="1589346" cy="553998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South Gate</a:t>
            </a:r>
            <a:br>
              <a:rPr lang="en-GB" dirty="0" smtClean="0">
                <a:solidFill>
                  <a:prstClr val="black"/>
                </a:solidFill>
                <a:latin typeface="Calibri"/>
              </a:rPr>
            </a:br>
            <a:r>
              <a:rPr lang="en-GB" dirty="0" smtClean="0">
                <a:solidFill>
                  <a:prstClr val="black"/>
                </a:solidFill>
                <a:latin typeface="Calibri"/>
              </a:rPr>
              <a:t>Ox Prophetic</a:t>
            </a:r>
          </a:p>
        </p:txBody>
      </p:sp>
    </p:spTree>
    <p:extLst>
      <p:ext uri="{BB962C8B-B14F-4D97-AF65-F5344CB8AC3E}">
        <p14:creationId xmlns:p14="http://schemas.microsoft.com/office/powerpoint/2010/main" val="28170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Calls to Deep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effectLst/>
        </p:spPr>
        <p:txBody>
          <a:bodyPr lIns="0" tIns="0" rIns="0" bIns="0">
            <a:normAutofit/>
          </a:bodyPr>
          <a:lstStyle/>
          <a:p>
            <a:r>
              <a:rPr lang="en-GB" sz="4400" dirty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Following the pathway of responsibility </a:t>
            </a:r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begins with presenting </a:t>
            </a:r>
            <a:r>
              <a:rPr lang="en-GB" sz="4400" dirty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ourselves daily as a living </a:t>
            </a:r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sacrifice</a:t>
            </a:r>
          </a:p>
          <a:p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Surrender of our agendas</a:t>
            </a:r>
          </a:p>
          <a:p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Step </a:t>
            </a:r>
            <a:r>
              <a:rPr lang="en-GB" sz="4400" dirty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in by faith </a:t>
            </a:r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so our spirit’s </a:t>
            </a:r>
            <a:r>
              <a:rPr lang="en-GB" sz="4400" dirty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engage the heavenly </a:t>
            </a:r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realms</a:t>
            </a:r>
          </a:p>
          <a:p>
            <a:r>
              <a:rPr lang="en-GB" sz="4400" dirty="0" smtClean="0">
                <a:effectLst>
                  <a:outerShdw blurRad="38100" dist="38100" dir="2700000" algn="ctr" rotWithShape="0">
                    <a:schemeClr val="tx1"/>
                  </a:outerShdw>
                </a:effectLst>
              </a:rPr>
              <a:t>To engage His agenda for His purposes for His glory</a:t>
            </a:r>
            <a:endParaRPr lang="en-GB" sz="4400" dirty="0">
              <a:effectLst>
                <a:outerShdw blurRad="38100" dist="38100" dir="2700000" algn="ctr" rotWithShape="0">
                  <a:schemeClr val="tx1"/>
                </a:outerShdw>
              </a:effectLst>
            </a:endParaRPr>
          </a:p>
          <a:p>
            <a:endParaRPr lang="en-GB" sz="4400" dirty="0" smtClean="0">
              <a:effectLst>
                <a:outerShdw blurRad="38100" dist="38100" dir="2700000" algn="ctr" rotWithShape="0">
                  <a:schemeClr val="tx1"/>
                </a:outerShdw>
              </a:effectLst>
            </a:endParaRPr>
          </a:p>
          <a:p>
            <a:endParaRPr lang="en-GB" sz="4400" dirty="0" smtClean="0">
              <a:effectLst>
                <a:outerShdw blurRad="38100" dist="38100" dir="27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1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9412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Calls to Deep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effectLst/>
        </p:spPr>
        <p:txBody>
          <a:bodyPr lIns="0" tIns="0" rIns="0" bIns="0">
            <a:normAutofit fontScale="92500" lnSpcReduction="10000"/>
          </a:bodyPr>
          <a:lstStyle/>
          <a:p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12:1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Therefore I urge you, brethren, </a:t>
            </a: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mercies of God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 </a:t>
            </a: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bodies a </a:t>
            </a: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and holy sacrifice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acceptable to God, </a:t>
            </a:r>
            <a:r>
              <a:rPr lang="en-GB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spiritual service of worship. </a:t>
            </a:r>
            <a:r>
              <a:rPr lang="en-GB" sz="4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be conformed to this world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be </a:t>
            </a: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transformed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renewing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your </a:t>
            </a: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 that you may prove what the will of God is, that which is good and acceptable and perfect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784976" cy="7477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Calls to Deep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1"/>
            <a:ext cx="9144000" cy="594928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Sacrificial lamb was prepared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29:16 And you shall kill the ram  17 And you shall cut the ram in pieces and wash its entrails and legs and put them with its pieces and its head,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Slit its throat (dead) drained blood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Chopped off its head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Skinned 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Split it open down to bone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Washed it’s inner organs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 off its legs</a:t>
            </a:r>
          </a:p>
        </p:txBody>
      </p:sp>
    </p:spTree>
    <p:extLst>
      <p:ext uri="{BB962C8B-B14F-4D97-AF65-F5344CB8AC3E}">
        <p14:creationId xmlns:p14="http://schemas.microsoft.com/office/powerpoint/2010/main" val="20218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5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me1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heme1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Heavenly pathways</Template>
  <TotalTime>31904</TotalTime>
  <Words>956</Words>
  <Application>Microsoft Office PowerPoint</Application>
  <PresentationFormat>On-screen Show (4:3)</PresentationFormat>
  <Paragraphs>152</Paragraphs>
  <Slides>23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Office Theme</vt:lpstr>
      <vt:lpstr>Theme1</vt:lpstr>
      <vt:lpstr>1_Office Theme</vt:lpstr>
      <vt:lpstr>2_Office Theme</vt:lpstr>
      <vt:lpstr>1_Theme1</vt:lpstr>
      <vt:lpstr>2_Theme1</vt:lpstr>
      <vt:lpstr>Deep Calls to Deep</vt:lpstr>
      <vt:lpstr>Deep Calls to Deep</vt:lpstr>
      <vt:lpstr>Deep Calls to Deep</vt:lpstr>
      <vt:lpstr>Deep Calls to Deep</vt:lpstr>
      <vt:lpstr>PowerPoint Presentation</vt:lpstr>
      <vt:lpstr>Deep Calls to Deep</vt:lpstr>
      <vt:lpstr>Deep Calls to Deep</vt:lpstr>
      <vt:lpstr>Deep Calls to Deep</vt:lpstr>
      <vt:lpstr>PowerPoint Presentation</vt:lpstr>
      <vt:lpstr>PowerPoint Presentation</vt:lpstr>
      <vt:lpstr> Deep Calls to Deep</vt:lpstr>
      <vt:lpstr> Deep Calls to Deep</vt:lpstr>
      <vt:lpstr>Deep Calls to Deep</vt:lpstr>
      <vt:lpstr>Deep Calls to Deep</vt:lpstr>
      <vt:lpstr>Deep Calls to Deep</vt:lpstr>
      <vt:lpstr>PowerPoint Presentation</vt:lpstr>
      <vt:lpstr>Deep Calls to Deep</vt:lpstr>
      <vt:lpstr>Deep Calls to Deep</vt:lpstr>
      <vt:lpstr>Deep Calls to Deep</vt:lpstr>
      <vt:lpstr>Deep Calls to Deep</vt:lpstr>
      <vt:lpstr>Deep Calls to Deep</vt:lpstr>
      <vt:lpstr>PowerPoint Presentation</vt:lpstr>
      <vt:lpstr>Deep Calls to Deep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Ambassadors of Heaven</dc:title>
  <dc:creator>Mike Parsons</dc:creator>
  <cp:lastModifiedBy>Mike Parsons</cp:lastModifiedBy>
  <cp:revision>193</cp:revision>
  <dcterms:created xsi:type="dcterms:W3CDTF">2012-03-08T14:15:28Z</dcterms:created>
  <dcterms:modified xsi:type="dcterms:W3CDTF">2014-08-02T13:05:25Z</dcterms:modified>
</cp:coreProperties>
</file>