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60" r:id="rId3"/>
  </p:sldMasterIdLst>
  <p:notesMasterIdLst>
    <p:notesMasterId r:id="rId27"/>
  </p:notesMasterIdLst>
  <p:sldIdLst>
    <p:sldId id="700" r:id="rId4"/>
    <p:sldId id="664" r:id="rId5"/>
    <p:sldId id="665" r:id="rId6"/>
    <p:sldId id="666" r:id="rId7"/>
    <p:sldId id="667" r:id="rId8"/>
    <p:sldId id="669" r:id="rId9"/>
    <p:sldId id="677" r:id="rId10"/>
    <p:sldId id="671" r:id="rId11"/>
    <p:sldId id="672" r:id="rId12"/>
    <p:sldId id="673" r:id="rId13"/>
    <p:sldId id="674" r:id="rId14"/>
    <p:sldId id="675" r:id="rId15"/>
    <p:sldId id="626" r:id="rId16"/>
    <p:sldId id="683" r:id="rId17"/>
    <p:sldId id="684" r:id="rId18"/>
    <p:sldId id="685" r:id="rId19"/>
    <p:sldId id="686" r:id="rId20"/>
    <p:sldId id="687" r:id="rId21"/>
    <p:sldId id="688" r:id="rId22"/>
    <p:sldId id="737" r:id="rId23"/>
    <p:sldId id="738" r:id="rId24"/>
    <p:sldId id="739" r:id="rId25"/>
    <p:sldId id="6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595370-A736-4B65-AE93-F2745C763627}">
          <p14:sldIdLst>
            <p14:sldId id="700"/>
            <p14:sldId id="664"/>
            <p14:sldId id="665"/>
            <p14:sldId id="666"/>
            <p14:sldId id="667"/>
            <p14:sldId id="669"/>
            <p14:sldId id="677"/>
            <p14:sldId id="671"/>
            <p14:sldId id="672"/>
            <p14:sldId id="673"/>
            <p14:sldId id="674"/>
            <p14:sldId id="675"/>
            <p14:sldId id="626"/>
            <p14:sldId id="683"/>
            <p14:sldId id="684"/>
            <p14:sldId id="685"/>
            <p14:sldId id="686"/>
            <p14:sldId id="687"/>
            <p14:sldId id="688"/>
          </p14:sldIdLst>
        </p14:section>
        <p14:section name="Untitled Section" id="{A3F16772-4661-4E18-AE54-A8E6F14FEA0F}">
          <p14:sldIdLst>
            <p14:sldId id="737"/>
            <p14:sldId id="738"/>
            <p14:sldId id="739"/>
            <p14:sldId id="6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7" autoAdjust="0"/>
    <p:restoredTop sz="94660"/>
  </p:normalViewPr>
  <p:slideViewPr>
    <p:cSldViewPr>
      <p:cViewPr varScale="1">
        <p:scale>
          <a:sx n="74" d="100"/>
          <a:sy n="74" d="100"/>
        </p:scale>
        <p:origin x="-5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27/07/2014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7/27/2014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3959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7/27/2014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0176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7/27/2014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78350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1003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790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6668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947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3057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70604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425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10607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9746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07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8068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9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89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4184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3023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0225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1464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203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271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741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7/27/2014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7/27/2014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297637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27/07/2014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133894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2" name="Title 1"/>
          <p:cNvSpPr>
            <a:spLocks noGrp="1"/>
          </p:cNvSpPr>
          <p:nvPr>
            <p:ph type="title"/>
          </p:nvPr>
        </p:nvSpPr>
        <p:spPr>
          <a:xfrm>
            <a:off x="467544" y="17161"/>
            <a:ext cx="8229600" cy="708688"/>
          </a:xfrm>
        </p:spPr>
        <p:txBody>
          <a:bodyPr>
            <a:normAutofit fontScale="90000"/>
          </a:bodyPr>
          <a:lstStyle/>
          <a:p>
            <a:r>
              <a:rPr lang="en-GB" b="1" dirty="0">
                <a:ln>
                  <a:solidFill>
                    <a:schemeClr val="tx1"/>
                  </a:solidFill>
                </a:ln>
              </a:rPr>
              <a:t>Deep Calls to Deep</a:t>
            </a:r>
          </a:p>
        </p:txBody>
      </p:sp>
      <p:sp>
        <p:nvSpPr>
          <p:cNvPr id="5" name="Title 1"/>
          <p:cNvSpPr txBox="1">
            <a:spLocks/>
          </p:cNvSpPr>
          <p:nvPr/>
        </p:nvSpPr>
        <p:spPr>
          <a:xfrm>
            <a:off x="395536" y="980728"/>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tx1"/>
                  </a:solidFill>
                </a:ln>
                <a:effectLst>
                  <a:outerShdw blurRad="38100" dist="38100" dir="2700000" algn="tl">
                    <a:srgbClr val="000000">
                      <a:alpha val="43137"/>
                    </a:srgbClr>
                  </a:outerShdw>
                </a:effectLst>
              </a:rPr>
              <a:t>Freedom Apostolic Resources </a:t>
            </a:r>
            <a:endParaRPr lang="en-GB"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517848" y="3429000"/>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bg1"/>
                  </a:solidFill>
                </a:ln>
                <a:solidFill>
                  <a:srgbClr val="002060"/>
                </a:solidFill>
                <a:effectLst>
                  <a:outerShdw blurRad="38100" dist="38100" dir="2700000" algn="tl">
                    <a:srgbClr val="000000">
                      <a:alpha val="43137"/>
                    </a:srgbClr>
                  </a:outerShdw>
                </a:effectLst>
              </a:rPr>
              <a:t>www.freedomtrust.org.uk/AR</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7" name="Title 1"/>
          <p:cNvSpPr txBox="1">
            <a:spLocks/>
          </p:cNvSpPr>
          <p:nvPr/>
        </p:nvSpPr>
        <p:spPr>
          <a:xfrm>
            <a:off x="552999" y="4293096"/>
            <a:ext cx="8229600" cy="708688"/>
          </a:xfrm>
          <a:prstGeom prst="rect">
            <a:avLst/>
          </a:prstGeom>
        </p:spPr>
        <p:txBody>
          <a:bodyPr vert="horz" lIns="0" tIns="0" rIns="0" bIns="0" rtlCol="0" anchor="t" anchorCtr="0">
            <a:normAutofit fontScale="825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www.freedomarc.wordpress.com</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9" name="Title 1"/>
          <p:cNvSpPr txBox="1">
            <a:spLocks/>
          </p:cNvSpPr>
          <p:nvPr/>
        </p:nvSpPr>
        <p:spPr>
          <a:xfrm>
            <a:off x="539552" y="5462426"/>
            <a:ext cx="8229600" cy="708688"/>
          </a:xfrm>
          <a:prstGeom prst="rect">
            <a:avLst/>
          </a:prstGeom>
        </p:spPr>
        <p:txBody>
          <a:bodyPr vert="horz" lIns="0" tIns="0" rIns="0" bIns="0" rtlCol="0" anchor="t" anchorCtr="0">
            <a:normAutofit fontScale="90000" lnSpcReduction="2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mike@freedomarc.org</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7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Old ways like the wilderness </a:t>
            </a:r>
            <a:r>
              <a:rPr lang="en-GB" sz="4400" dirty="0">
                <a:effectLst>
                  <a:outerShdw blurRad="38100" dist="38100" dir="2700000" algn="ctr" rotWithShape="0">
                    <a:schemeClr val="tx1"/>
                  </a:outerShdw>
                </a:effectLst>
              </a:rPr>
              <a:t>expecting God to do it for us from </a:t>
            </a:r>
            <a:r>
              <a:rPr lang="en-GB" sz="4400" dirty="0" smtClean="0">
                <a:effectLst>
                  <a:outerShdw blurRad="38100" dist="38100" dir="2700000" algn="ctr" rotWithShape="0">
                    <a:schemeClr val="tx1"/>
                  </a:outerShdw>
                </a:effectLst>
              </a:rPr>
              <a:t>heaven</a:t>
            </a:r>
          </a:p>
          <a:p>
            <a:pPr>
              <a:lnSpc>
                <a:spcPct val="120000"/>
              </a:lnSpc>
              <a:spcBef>
                <a:spcPts val="600"/>
              </a:spcBef>
            </a:pPr>
            <a:r>
              <a:rPr lang="en-GB" sz="4400" dirty="0" smtClean="0">
                <a:effectLst>
                  <a:outerShdw blurRad="38100" dist="38100" dir="2700000" algn="ctr" rotWithShape="0">
                    <a:schemeClr val="tx1"/>
                  </a:outerShdw>
                </a:effectLst>
              </a:rPr>
              <a:t>New ways God </a:t>
            </a:r>
            <a:r>
              <a:rPr lang="en-GB" sz="4400" dirty="0">
                <a:effectLst>
                  <a:outerShdw blurRad="38100" dist="38100" dir="2700000" algn="ctr" rotWithShape="0">
                    <a:schemeClr val="tx1"/>
                  </a:outerShdw>
                </a:effectLst>
              </a:rPr>
              <a:t>has given us responsibility to </a:t>
            </a:r>
            <a:r>
              <a:rPr lang="en-GB" sz="4400" dirty="0" smtClean="0">
                <a:effectLst>
                  <a:outerShdw blurRad="38100" dist="38100" dir="2700000" algn="ctr" rotWithShape="0">
                    <a:schemeClr val="tx1"/>
                  </a:outerShdw>
                </a:effectLst>
              </a:rPr>
              <a:t>be coheirs, partners in </a:t>
            </a:r>
            <a:r>
              <a:rPr lang="en-GB" sz="4400" dirty="0">
                <a:effectLst>
                  <a:outerShdw blurRad="38100" dist="38100" dir="2700000" algn="ctr" rotWithShape="0">
                    <a:schemeClr val="tx1"/>
                  </a:outerShdw>
                </a:effectLst>
              </a:rPr>
              <a:t>heaven </a:t>
            </a:r>
            <a:r>
              <a:rPr lang="en-GB" sz="4400" dirty="0" smtClean="0">
                <a:effectLst>
                  <a:outerShdw blurRad="38100" dist="38100" dir="2700000" algn="ctr" rotWithShape="0">
                    <a:schemeClr val="tx1"/>
                  </a:outerShdw>
                </a:effectLst>
              </a:rPr>
              <a:t>operating as lords, </a:t>
            </a:r>
            <a:r>
              <a:rPr lang="en-GB" sz="4400" dirty="0">
                <a:effectLst>
                  <a:outerShdw blurRad="38100" dist="38100" dir="2700000" algn="ctr" rotWithShape="0">
                    <a:schemeClr val="tx1"/>
                  </a:outerShdw>
                </a:effectLst>
              </a:rPr>
              <a:t>kings and sons.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Your </a:t>
            </a:r>
            <a:r>
              <a:rPr lang="en-GB" sz="4400" dirty="0">
                <a:effectLst>
                  <a:outerShdw blurRad="38100" dist="38100" dir="2700000" algn="ctr" rotWithShape="0">
                    <a:schemeClr val="tx1"/>
                  </a:outerShdw>
                </a:effectLst>
              </a:rPr>
              <a:t>Kingdom come on earth as it is in heaven old way thinking God administers from His throne we just obey </a:t>
            </a:r>
            <a:r>
              <a:rPr lang="en-GB" sz="4400" dirty="0" smtClean="0">
                <a:effectLst>
                  <a:outerShdw blurRad="38100" dist="38100" dir="2700000" algn="ctr" rotWithShape="0">
                    <a:schemeClr val="tx1"/>
                  </a:outerShdw>
                </a:effectLst>
              </a:rPr>
              <a:t>here</a:t>
            </a:r>
          </a:p>
          <a:p>
            <a:pPr>
              <a:lnSpc>
                <a:spcPct val="12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 thinking we are given thrones to administer from in heaven.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10611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Old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like </a:t>
            </a:r>
            <a:r>
              <a:rPr lang="en-GB" sz="4400" dirty="0">
                <a:effectLst>
                  <a:outerShdw blurRad="38100" dist="38100" dir="2700000" algn="ctr" rotWithShape="0">
                    <a:schemeClr val="tx1"/>
                  </a:outerShdw>
                </a:effectLst>
              </a:rPr>
              <a:t>being children where the parent does many things for and on behalf of the </a:t>
            </a:r>
            <a:r>
              <a:rPr lang="en-GB" sz="4400" dirty="0" smtClean="0">
                <a:effectLst>
                  <a:outerShdw blurRad="38100" dist="38100" dir="2700000" algn="ctr" rotWithShape="0">
                    <a:schemeClr val="tx1"/>
                  </a:outerShdw>
                </a:effectLst>
              </a:rPr>
              <a:t>child</a:t>
            </a:r>
          </a:p>
          <a:p>
            <a:r>
              <a:rPr lang="en-GB" sz="4400" dirty="0">
                <a:effectLst>
                  <a:outerShdw blurRad="38100" dist="38100" dir="2700000" algn="ctr" rotWithShape="0">
                    <a:schemeClr val="tx1"/>
                  </a:outerShdw>
                </a:effectLst>
              </a:rPr>
              <a:t>B</a:t>
            </a:r>
            <a:r>
              <a:rPr lang="en-GB" sz="4400" dirty="0" smtClean="0">
                <a:effectLst>
                  <a:outerShdw blurRad="38100" dist="38100" dir="2700000" algn="ctr" rotWithShape="0">
                    <a:schemeClr val="tx1"/>
                  </a:outerShdw>
                </a:effectLst>
              </a:rPr>
              <a:t>ut </a:t>
            </a:r>
            <a:r>
              <a:rPr lang="en-GB" sz="4400" dirty="0">
                <a:effectLst>
                  <a:outerShdw blurRad="38100" dist="38100" dir="2700000" algn="ctr" rotWithShape="0">
                    <a:schemeClr val="tx1"/>
                  </a:outerShdw>
                </a:effectLst>
              </a:rPr>
              <a:t>there comes a time when </a:t>
            </a:r>
            <a:r>
              <a:rPr lang="en-GB" sz="4400" dirty="0" smtClean="0">
                <a:effectLst>
                  <a:outerShdw blurRad="38100" dist="38100" dir="2700000" algn="ctr" rotWithShape="0">
                    <a:schemeClr val="tx1"/>
                  </a:outerShdw>
                </a:effectLst>
              </a:rPr>
              <a:t>children become responsible adults</a:t>
            </a:r>
          </a:p>
          <a:p>
            <a:r>
              <a:rPr lang="en-GB" sz="4400" dirty="0" smtClean="0">
                <a:effectLst>
                  <a:outerShdw blurRad="38100" dist="38100" dir="2700000" algn="ctr" rotWithShape="0">
                    <a:schemeClr val="tx1"/>
                  </a:outerShdw>
                </a:effectLst>
              </a:rPr>
              <a:t>God is withdrawing His support for old </a:t>
            </a:r>
          </a:p>
          <a:p>
            <a:r>
              <a:rPr lang="en-GB" sz="4400" dirty="0" smtClean="0">
                <a:effectLst>
                  <a:outerShdw blurRad="38100" dist="38100" dir="2700000" algn="ctr" rotWithShape="0">
                    <a:schemeClr val="tx1"/>
                  </a:outerShdw>
                </a:effectLst>
              </a:rPr>
              <a:t>As </a:t>
            </a:r>
            <a:r>
              <a:rPr lang="en-GB" sz="4400" dirty="0">
                <a:effectLst>
                  <a:outerShdw blurRad="38100" dist="38100" dir="2700000" algn="ctr" rotWithShape="0">
                    <a:schemeClr val="tx1"/>
                  </a:outerShdw>
                </a:effectLst>
              </a:rPr>
              <a:t>this happens if we don't embrace </a:t>
            </a:r>
            <a:r>
              <a:rPr lang="en-GB" sz="4400" dirty="0" smtClean="0">
                <a:effectLst>
                  <a:outerShdw blurRad="38100" dist="38100" dir="2700000" algn="ctr" rotWithShape="0">
                    <a:schemeClr val="tx1"/>
                  </a:outerShdw>
                </a:effectLst>
              </a:rPr>
              <a:t>the new </a:t>
            </a:r>
            <a:r>
              <a:rPr lang="en-GB" sz="4400" dirty="0">
                <a:effectLst>
                  <a:outerShdw blurRad="38100" dist="38100" dir="2700000" algn="ctr" rotWithShape="0">
                    <a:schemeClr val="tx1"/>
                  </a:outerShdw>
                </a:effectLst>
              </a:rPr>
              <a:t>the old will slowly stop being effective.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3014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God wants us to grow up to become mature</a:t>
            </a:r>
          </a:p>
          <a:p>
            <a:r>
              <a:rPr lang="en-GB" sz="4400" dirty="0" smtClean="0">
                <a:effectLst>
                  <a:outerShdw blurRad="38100" dist="38100" dir="2700000" algn="ctr" rotWithShape="0">
                    <a:schemeClr val="tx1"/>
                  </a:outerShdw>
                </a:effectLst>
              </a:rPr>
              <a:t>He is starting to withdraw from doing everything for us to enable us to become adults</a:t>
            </a:r>
          </a:p>
          <a:p>
            <a:r>
              <a:rPr lang="en-GB" sz="4400" dirty="0" smtClean="0">
                <a:effectLst>
                  <a:outerShdw blurRad="38100" dist="38100" dir="2700000" algn="ctr" rotWithShape="0">
                    <a:schemeClr val="tx1"/>
                  </a:outerShdw>
                </a:effectLst>
              </a:rPr>
              <a:t>He wants to manifest His mature sons on the earth</a:t>
            </a:r>
          </a:p>
          <a:p>
            <a:r>
              <a:rPr lang="en-GB" sz="4400" dirty="0" smtClean="0">
                <a:effectLst>
                  <a:outerShdw blurRad="38100" dist="38100" dir="2700000" algn="ctr" rotWithShape="0">
                    <a:schemeClr val="tx1"/>
                  </a:outerShdw>
                </a:effectLst>
              </a:rPr>
              <a:t>To fulfil their destinies </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9851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Why can’t I keep the old ways?</a:t>
            </a:r>
          </a:p>
          <a:p>
            <a:r>
              <a:rPr lang="en-GB" sz="4400" dirty="0" smtClean="0">
                <a:effectLst>
                  <a:outerShdw blurRad="38100" dist="38100" dir="2700000" algn="ctr" rotWithShape="0">
                    <a:schemeClr val="tx1"/>
                  </a:outerShdw>
                </a:effectLst>
              </a:rPr>
              <a:t>2.5 tribes did but there is no record of them and no evidence that the old ways continued to work for them</a:t>
            </a:r>
          </a:p>
          <a:p>
            <a:r>
              <a:rPr lang="en-GB" sz="4400" dirty="0" smtClean="0">
                <a:effectLst>
                  <a:outerShdw blurRad="38100" dist="38100" dir="2700000" algn="ctr" rotWithShape="0">
                    <a:schemeClr val="tx1"/>
                  </a:outerShdw>
                </a:effectLst>
              </a:rPr>
              <a:t>We can all desire the simplicity of childhood with few responsibilities</a:t>
            </a:r>
          </a:p>
          <a:p>
            <a:r>
              <a:rPr lang="en-GB" sz="4400" dirty="0" smtClean="0">
                <a:effectLst>
                  <a:outerShdw blurRad="38100" dist="38100" dir="2700000" algn="ctr" rotWithShape="0">
                    <a:schemeClr val="tx1"/>
                  </a:outerShdw>
                </a:effectLst>
              </a:rPr>
              <a:t>We are called to grow up we can’t just keep drinking milk if we want to be true sons</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0384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There is coming another sound of a mighty rushing wind that will be  a sound that is on a higher frequency.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sound will be like when I hovered and vibrated over the matter and space and caused cohesion to take place. </a:t>
            </a:r>
          </a:p>
        </p:txBody>
      </p:sp>
    </p:spTree>
    <p:extLst>
      <p:ext uri="{BB962C8B-B14F-4D97-AF65-F5344CB8AC3E}">
        <p14:creationId xmlns:p14="http://schemas.microsoft.com/office/powerpoint/2010/main" val="122397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sound will be vibrating at a frequency that will shake the very particles of your beings.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will be shaken from the central core of your physical and spiritual structure and you will be transformed by this new and infinitely more powerful Pentecost. </a:t>
            </a:r>
          </a:p>
        </p:txBody>
      </p:sp>
    </p:spTree>
    <p:extLst>
      <p:ext uri="{BB962C8B-B14F-4D97-AF65-F5344CB8AC3E}">
        <p14:creationId xmlns:p14="http://schemas.microsoft.com/office/powerpoint/2010/main" val="3916941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There will be a new order of being established restored to My original </a:t>
            </a:r>
            <a:r>
              <a:rPr lang="en-GB" sz="4400" dirty="0" smtClean="0">
                <a:effectLst>
                  <a:outerShdw blurRad="38100" dist="38100" dir="2700000" algn="ctr" rotWithShape="0">
                    <a:schemeClr val="tx1"/>
                  </a:outerShdw>
                </a:effectLst>
              </a:rPr>
              <a:t>specification. </a:t>
            </a:r>
            <a:r>
              <a:rPr lang="en-GB" sz="4400" dirty="0">
                <a:effectLst>
                  <a:outerShdw blurRad="38100" dist="38100" dir="2700000" algn="ctr" rotWithShape="0">
                    <a:schemeClr val="tx1"/>
                  </a:outerShdw>
                </a:effectLst>
              </a:rPr>
              <a:t>L</a:t>
            </a:r>
            <a:r>
              <a:rPr lang="en-GB" sz="4400" dirty="0" smtClean="0">
                <a:effectLst>
                  <a:outerShdw blurRad="38100" dist="38100" dir="2700000" algn="ctr" rotWithShape="0">
                    <a:schemeClr val="tx1"/>
                  </a:outerShdw>
                </a:effectLst>
              </a:rPr>
              <a:t>iving </a:t>
            </a:r>
            <a:r>
              <a:rPr lang="en-GB" sz="4400" dirty="0">
                <a:effectLst>
                  <a:outerShdw blurRad="38100" dist="38100" dir="2700000" algn="ctr" rotWithShape="0">
                    <a:schemeClr val="tx1"/>
                  </a:outerShdw>
                </a:effectLst>
              </a:rPr>
              <a:t>beings containing the very essence of I am will take transformational order.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Creation </a:t>
            </a:r>
            <a:r>
              <a:rPr lang="en-GB" sz="4400" dirty="0">
                <a:effectLst>
                  <a:outerShdw blurRad="38100" dist="38100" dir="2700000" algn="ctr" rotWithShape="0">
                    <a:schemeClr val="tx1"/>
                  </a:outerShdw>
                </a:effectLst>
              </a:rPr>
              <a:t>itself will be shaken violently as I come closer and the spiritual and the natural orders once again overlap. </a:t>
            </a:r>
          </a:p>
        </p:txBody>
      </p:sp>
    </p:spTree>
    <p:extLst>
      <p:ext uri="{BB962C8B-B14F-4D97-AF65-F5344CB8AC3E}">
        <p14:creationId xmlns:p14="http://schemas.microsoft.com/office/powerpoint/2010/main" val="481524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releasing the sound frequency that is calling deep to deep and many are being drawn into </a:t>
            </a:r>
            <a:r>
              <a:rPr lang="en-GB" sz="4400" dirty="0" smtClean="0">
                <a:effectLst>
                  <a:outerShdw blurRad="38100" dist="38100" dir="2700000" algn="ctr" rotWithShape="0">
                    <a:schemeClr val="tx1"/>
                  </a:outerShdw>
                </a:effectLst>
              </a:rPr>
              <a:t>position </a:t>
            </a:r>
            <a:r>
              <a:rPr lang="en-GB" sz="4400" dirty="0">
                <a:effectLst>
                  <a:outerShdw blurRad="38100" dist="38100" dir="2700000" algn="ctr" rotWithShape="0">
                    <a:schemeClr val="tx1"/>
                  </a:outerShdw>
                </a:effectLst>
              </a:rPr>
              <a:t>being made ready for the great vibrational wind that is </a:t>
            </a:r>
            <a:r>
              <a:rPr lang="en-GB" sz="4400" dirty="0" smtClean="0">
                <a:effectLst>
                  <a:outerShdw blurRad="38100" dist="38100" dir="2700000" algn="ctr" rotWithShape="0">
                    <a:schemeClr val="tx1"/>
                  </a:outerShdw>
                </a:effectLst>
              </a:rPr>
              <a:t>coming.</a:t>
            </a:r>
          </a:p>
          <a:p>
            <a:pPr>
              <a:lnSpc>
                <a:spcPct val="120000"/>
              </a:lnSpc>
              <a:spcBef>
                <a:spcPts val="600"/>
              </a:spcBef>
            </a:pPr>
            <a:r>
              <a:rPr lang="en-GB" sz="4400" dirty="0" smtClean="0">
                <a:effectLst>
                  <a:outerShdw blurRad="38100" dist="38100" dir="2700000" algn="ctr" rotWithShape="0">
                    <a:schemeClr val="tx1"/>
                  </a:outerShdw>
                </a:effectLst>
              </a:rPr>
              <a:t>For </a:t>
            </a:r>
            <a:r>
              <a:rPr lang="en-GB" sz="4400" dirty="0">
                <a:effectLst>
                  <a:outerShdw blurRad="38100" dist="38100" dir="2700000" algn="ctr" rotWithShape="0">
                    <a:schemeClr val="tx1"/>
                  </a:outerShdw>
                </a:effectLst>
              </a:rPr>
              <a:t>the new order to be established the old order must fall away and die. Those who cling to the old will die along with it just as Moses and his disobedient faithless generation died in the wilderness. </a:t>
            </a:r>
          </a:p>
        </p:txBody>
      </p:sp>
    </p:spTree>
    <p:extLst>
      <p:ext uri="{BB962C8B-B14F-4D97-AF65-F5344CB8AC3E}">
        <p14:creationId xmlns:p14="http://schemas.microsoft.com/office/powerpoint/2010/main" val="124805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Son I am giving this warning again because many are not heeding My wooing.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releasing the harbingers I will remove the stumbling blocks and obstacles.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Lawlessness </a:t>
            </a:r>
            <a:r>
              <a:rPr lang="en-GB" sz="4400" dirty="0">
                <a:effectLst>
                  <a:outerShdw blurRad="38100" dist="38100" dir="2700000" algn="ctr" rotWithShape="0">
                    <a:schemeClr val="tx1"/>
                  </a:outerShdw>
                </a:effectLst>
              </a:rPr>
              <a:t>will be removed from My kingdom there is no room for discord</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7894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must prepare and be ready as the sound of the mighty rushing wind that will shake the created order will destroy as well as transform. The frequency of the created order itself will be changed by the power of My voice. </a:t>
            </a:r>
          </a:p>
          <a:p>
            <a:r>
              <a:rPr lang="en-GB" sz="4400" dirty="0">
                <a:effectLst>
                  <a:outerShdw blurRad="38100" dist="38100" dir="2700000" algn="ctr" rotWithShape="0">
                    <a:schemeClr val="tx1"/>
                  </a:outerShdw>
                </a:effectLst>
              </a:rPr>
              <a:t>Use this warning to shake people out of their complacency and call for a heavenly and earthy alignment. </a:t>
            </a:r>
          </a:p>
        </p:txBody>
      </p:sp>
    </p:spTree>
    <p:extLst>
      <p:ext uri="{BB962C8B-B14F-4D97-AF65-F5344CB8AC3E}">
        <p14:creationId xmlns:p14="http://schemas.microsoft.com/office/powerpoint/2010/main" val="185320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effectLst>
                  <a:outerShdw blurRad="38100" dist="38100" dir="2700000" algn="ctr" rotWithShape="0">
                    <a:schemeClr val="tx1"/>
                  </a:outerShdw>
                </a:effectLst>
              </a:rPr>
              <a:t>What </a:t>
            </a:r>
            <a:r>
              <a:rPr lang="en-GB" sz="4400" dirty="0">
                <a:effectLst>
                  <a:outerShdw blurRad="38100" dist="38100" dir="2700000" algn="ctr" rotWithShape="0">
                    <a:schemeClr val="tx1"/>
                  </a:outerShdw>
                </a:effectLst>
              </a:rPr>
              <a:t>are </a:t>
            </a:r>
            <a:r>
              <a:rPr lang="en-GB" sz="4400" dirty="0" smtClean="0">
                <a:effectLst>
                  <a:outerShdw blurRad="38100" dist="38100" dir="2700000" algn="ctr" rotWithShape="0">
                    <a:schemeClr val="tx1"/>
                  </a:outerShdw>
                </a:effectLst>
              </a:rPr>
              <a:t>the new </a:t>
            </a:r>
            <a:r>
              <a:rPr lang="en-GB" sz="4400" dirty="0">
                <a:effectLst>
                  <a:outerShdw blurRad="38100" dist="38100" dir="2700000" algn="ctr" rotWithShape="0">
                    <a:schemeClr val="tx1"/>
                  </a:outerShdw>
                </a:effectLst>
              </a:rPr>
              <a:t>things</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governmental structure patterned after </a:t>
            </a:r>
            <a:r>
              <a:rPr lang="en-GB" sz="4400" dirty="0" smtClean="0">
                <a:effectLst>
                  <a:outerShdw blurRad="38100" dist="38100" dir="2700000" algn="ctr" rotWithShape="0">
                    <a:schemeClr val="tx1"/>
                  </a:outerShdw>
                </a:effectLst>
              </a:rPr>
              <a:t>heaven</a:t>
            </a:r>
          </a:p>
          <a:p>
            <a:pPr>
              <a:lnSpc>
                <a:spcPct val="110000"/>
              </a:lnSpc>
              <a:spcBef>
                <a:spcPts val="600"/>
              </a:spcBef>
            </a:pPr>
            <a:r>
              <a:rPr lang="en-GB" sz="4400" dirty="0" smtClean="0">
                <a:effectLst>
                  <a:outerShdw blurRad="38100" dist="38100" dir="2700000" algn="ctr" rotWithShape="0">
                    <a:schemeClr val="tx1"/>
                  </a:outerShdw>
                </a:effectLst>
              </a:rPr>
              <a:t>Both </a:t>
            </a:r>
            <a:r>
              <a:rPr lang="en-GB" sz="4400" dirty="0">
                <a:effectLst>
                  <a:outerShdw blurRad="38100" dist="38100" dir="2700000" algn="ctr" rotWithShape="0">
                    <a:schemeClr val="tx1"/>
                  </a:outerShdw>
                </a:effectLst>
              </a:rPr>
              <a:t>for the corporate and the </a:t>
            </a:r>
            <a:r>
              <a:rPr lang="en-GB" sz="4400" dirty="0" smtClean="0">
                <a:effectLst>
                  <a:outerShdw blurRad="38100" dist="38100" dir="2700000" algn="ctr" rotWithShape="0">
                    <a:schemeClr val="tx1"/>
                  </a:outerShdw>
                </a:effectLst>
              </a:rPr>
              <a:t>individual</a:t>
            </a:r>
          </a:p>
          <a:p>
            <a:pPr>
              <a:lnSpc>
                <a:spcPct val="110000"/>
              </a:lnSpc>
              <a:spcBef>
                <a:spcPts val="600"/>
              </a:spcBef>
            </a:pPr>
            <a:r>
              <a:rPr lang="en-GB" sz="4400" dirty="0" smtClean="0">
                <a:effectLst>
                  <a:outerShdw blurRad="38100" dist="38100" dir="2700000" algn="ctr" rotWithShape="0">
                    <a:schemeClr val="tx1"/>
                  </a:outerShdw>
                </a:effectLst>
              </a:rPr>
              <a:t>Body, Soul and Spirit in wholeness connected to heaven flowing from inside out</a:t>
            </a:r>
          </a:p>
          <a:p>
            <a:pPr>
              <a:lnSpc>
                <a:spcPct val="110000"/>
              </a:lnSpc>
              <a:spcBef>
                <a:spcPts val="600"/>
              </a:spcBef>
            </a:pPr>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revelations </a:t>
            </a:r>
            <a:r>
              <a:rPr lang="en-GB" sz="4400" dirty="0" smtClean="0">
                <a:effectLst>
                  <a:outerShdw blurRad="38100" dist="38100" dir="2700000" algn="ctr" rotWithShape="0">
                    <a:schemeClr val="tx1"/>
                  </a:outerShdw>
                </a:effectLst>
              </a:rPr>
              <a:t>and understanding of </a:t>
            </a:r>
            <a:r>
              <a:rPr lang="en-GB" sz="4400" dirty="0">
                <a:effectLst>
                  <a:outerShdw blurRad="38100" dist="38100" dir="2700000" algn="ctr" rotWithShape="0">
                    <a:schemeClr val="tx1"/>
                  </a:outerShdw>
                </a:effectLst>
              </a:rPr>
              <a:t>how to </a:t>
            </a:r>
            <a:r>
              <a:rPr lang="en-GB" sz="4400" dirty="0" smtClean="0">
                <a:effectLst>
                  <a:outerShdw blurRad="38100" dist="38100" dir="2700000" algn="ctr" rotWithShape="0">
                    <a:schemeClr val="tx1"/>
                  </a:outerShdw>
                </a:effectLst>
              </a:rPr>
              <a:t>expand kingdom, subdue and rule</a:t>
            </a:r>
          </a:p>
        </p:txBody>
      </p:sp>
    </p:spTree>
    <p:extLst>
      <p:ext uri="{BB962C8B-B14F-4D97-AF65-F5344CB8AC3E}">
        <p14:creationId xmlns:p14="http://schemas.microsoft.com/office/powerpoint/2010/main" val="35319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421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6" y="0"/>
            <a:ext cx="9258172" cy="6858000"/>
          </a:xfrm>
          <a:prstGeom prst="rect">
            <a:avLst/>
          </a:prstGeom>
        </p:spPr>
      </p:pic>
    </p:spTree>
    <p:extLst>
      <p:ext uri="{BB962C8B-B14F-4D97-AF65-F5344CB8AC3E}">
        <p14:creationId xmlns:p14="http://schemas.microsoft.com/office/powerpoint/2010/main" val="433403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53"/>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Yod He Vav H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3648" y="5301208"/>
            <a:ext cx="609600" cy="609600"/>
          </a:xfrm>
          <a:prstGeom prst="rect">
            <a:avLst/>
          </a:prstGeom>
        </p:spPr>
      </p:pic>
    </p:spTree>
    <p:extLst>
      <p:ext uri="{BB962C8B-B14F-4D97-AF65-F5344CB8AC3E}">
        <p14:creationId xmlns:p14="http://schemas.microsoft.com/office/powerpoint/2010/main" val="388271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3000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4906"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2" name="Title 1"/>
          <p:cNvSpPr>
            <a:spLocks noGrp="1"/>
          </p:cNvSpPr>
          <p:nvPr>
            <p:ph type="title"/>
          </p:nvPr>
        </p:nvSpPr>
        <p:spPr>
          <a:xfrm>
            <a:off x="467544" y="17161"/>
            <a:ext cx="8229600" cy="708688"/>
          </a:xfrm>
        </p:spPr>
        <p:txBody>
          <a:bodyPr>
            <a:normAutofit fontScale="90000"/>
          </a:bodyPr>
          <a:lstStyle/>
          <a:p>
            <a:r>
              <a:rPr lang="en-GB" b="1" dirty="0">
                <a:ln>
                  <a:solidFill>
                    <a:schemeClr val="tx1"/>
                  </a:solidFill>
                </a:ln>
                <a:solidFill>
                  <a:srgbClr val="FFFF00"/>
                </a:solidFill>
                <a:effectLst>
                  <a:outerShdw blurRad="50800" dist="38100" dir="5400000" algn="ctr" rotWithShape="0">
                    <a:schemeClr val="tx1"/>
                  </a:outerShdw>
                </a:effectLst>
              </a:rPr>
              <a:t>Deep Calls to Deep</a:t>
            </a:r>
          </a:p>
        </p:txBody>
      </p:sp>
      <p:sp>
        <p:nvSpPr>
          <p:cNvPr id="5" name="Title 1"/>
          <p:cNvSpPr txBox="1">
            <a:spLocks/>
          </p:cNvSpPr>
          <p:nvPr/>
        </p:nvSpPr>
        <p:spPr>
          <a:xfrm>
            <a:off x="395536" y="980728"/>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tx1"/>
                  </a:solidFill>
                </a:ln>
                <a:effectLst>
                  <a:outerShdw blurRad="38100" dist="38100" dir="2700000" algn="tl">
                    <a:srgbClr val="000000">
                      <a:alpha val="43137"/>
                    </a:srgbClr>
                  </a:outerShdw>
                </a:effectLst>
              </a:rPr>
              <a:t>Freedom Apostolic Resources </a:t>
            </a:r>
            <a:endParaRPr lang="en-GB" b="1" dirty="0">
              <a:ln>
                <a:solidFill>
                  <a:schemeClr val="tx1"/>
                </a:solidFill>
              </a:ln>
              <a:effectLst>
                <a:outerShdw blurRad="38100" dist="38100" dir="2700000" algn="tl">
                  <a:srgbClr val="000000">
                    <a:alpha val="43137"/>
                  </a:srgbClr>
                </a:outerShdw>
              </a:effectLst>
            </a:endParaRPr>
          </a:p>
        </p:txBody>
      </p:sp>
      <p:sp>
        <p:nvSpPr>
          <p:cNvPr id="6" name="Title 1"/>
          <p:cNvSpPr txBox="1">
            <a:spLocks/>
          </p:cNvSpPr>
          <p:nvPr/>
        </p:nvSpPr>
        <p:spPr>
          <a:xfrm>
            <a:off x="517848" y="3429000"/>
            <a:ext cx="8229600" cy="708688"/>
          </a:xfrm>
          <a:prstGeom prst="rect">
            <a:avLst/>
          </a:prstGeom>
        </p:spPr>
        <p:txBody>
          <a:bodyPr vert="horz" lIns="0" tIns="0" rIns="0" bIns="0" rtlCol="0" anchor="t" anchorCtr="0">
            <a:normAutofit fontScale="900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r>
              <a:rPr lang="en-GB" b="1" dirty="0" smtClean="0">
                <a:ln>
                  <a:solidFill>
                    <a:schemeClr val="bg1"/>
                  </a:solidFill>
                </a:ln>
                <a:solidFill>
                  <a:srgbClr val="002060"/>
                </a:solidFill>
                <a:effectLst>
                  <a:outerShdw blurRad="38100" dist="38100" dir="2700000" algn="tl">
                    <a:srgbClr val="000000">
                      <a:alpha val="43137"/>
                    </a:srgbClr>
                  </a:outerShdw>
                </a:effectLst>
              </a:rPr>
              <a:t>www.freedomtrust.org.uk/AR</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7" name="Title 1"/>
          <p:cNvSpPr txBox="1">
            <a:spLocks/>
          </p:cNvSpPr>
          <p:nvPr/>
        </p:nvSpPr>
        <p:spPr>
          <a:xfrm>
            <a:off x="552999" y="4293096"/>
            <a:ext cx="8229600" cy="708688"/>
          </a:xfrm>
          <a:prstGeom prst="rect">
            <a:avLst/>
          </a:prstGeom>
        </p:spPr>
        <p:txBody>
          <a:bodyPr vert="horz" lIns="0" tIns="0" rIns="0" bIns="0" rtlCol="0" anchor="t" anchorCtr="0">
            <a:normAutofit fontScale="82500" lnSpcReduction="1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www.freedomarc.wordpress.com</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
        <p:nvSpPr>
          <p:cNvPr id="9" name="Title 1"/>
          <p:cNvSpPr txBox="1">
            <a:spLocks/>
          </p:cNvSpPr>
          <p:nvPr/>
        </p:nvSpPr>
        <p:spPr>
          <a:xfrm>
            <a:off x="539552" y="5462426"/>
            <a:ext cx="8229600" cy="708688"/>
          </a:xfrm>
          <a:prstGeom prst="rect">
            <a:avLst/>
          </a:prstGeom>
        </p:spPr>
        <p:txBody>
          <a:bodyPr vert="horz" lIns="0" tIns="0" rIns="0" bIns="0" rtlCol="0" anchor="t" anchorCtr="0">
            <a:normAutofit fontScale="90000" lnSpcReduction="20000"/>
          </a:bodyPr>
          <a:lstStyle>
            <a:lvl1pPr algn="ctr" defTabSz="914400" rtl="0" eaLnBrk="1" latinLnBrk="0" hangingPunct="1">
              <a:spcBef>
                <a:spcPct val="0"/>
              </a:spcBef>
              <a:buNone/>
              <a:defRPr sz="5400" kern="1200">
                <a:solidFill>
                  <a:srgbClr val="FFFF00"/>
                </a:solidFill>
                <a:latin typeface="+mj-lt"/>
                <a:ea typeface="+mj-ea"/>
                <a:cs typeface="+mj-cs"/>
              </a:defRPr>
            </a:lvl1pPr>
          </a:lstStyle>
          <a:p>
            <a:pPr>
              <a:lnSpc>
                <a:spcPct val="110000"/>
              </a:lnSpc>
            </a:pPr>
            <a:r>
              <a:rPr lang="en-GB" b="1" dirty="0" smtClean="0">
                <a:ln>
                  <a:solidFill>
                    <a:schemeClr val="bg1"/>
                  </a:solidFill>
                </a:ln>
                <a:solidFill>
                  <a:srgbClr val="002060"/>
                </a:solidFill>
                <a:effectLst>
                  <a:outerShdw blurRad="38100" dist="38100" dir="2700000" algn="tl">
                    <a:srgbClr val="000000">
                      <a:alpha val="43137"/>
                    </a:srgbClr>
                  </a:outerShdw>
                </a:effectLst>
              </a:rPr>
              <a:t>mike@freedomarc.org</a:t>
            </a:r>
            <a:endParaRPr lang="en-GB" b="1" dirty="0">
              <a:ln>
                <a:solidFill>
                  <a:schemeClr val="bg1"/>
                </a:solidFill>
              </a:ln>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290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ministry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teaching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prayer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interceding - experiential</a:t>
            </a:r>
          </a:p>
          <a:p>
            <a:r>
              <a:rPr lang="en-GB" sz="4400" dirty="0" smtClean="0">
                <a:effectLst>
                  <a:outerShdw blurRad="38100" dist="38100" dir="2700000" algn="ctr" rotWithShape="0">
                    <a:schemeClr val="tx1"/>
                  </a:outerShdw>
                </a:effectLst>
              </a:rPr>
              <a:t>New more effective ways </a:t>
            </a:r>
            <a:r>
              <a:rPr lang="en-GB" sz="4400" dirty="0">
                <a:effectLst>
                  <a:outerShdw blurRad="38100" dist="38100" dir="2700000" algn="ctr" rotWithShape="0">
                    <a:schemeClr val="tx1"/>
                  </a:outerShdw>
                </a:effectLst>
              </a:rPr>
              <a:t>of </a:t>
            </a:r>
            <a:r>
              <a:rPr lang="en-GB" sz="4400" dirty="0" smtClean="0">
                <a:effectLst>
                  <a:outerShdw blurRad="38100" dist="38100" dir="2700000" algn="ctr" rotWithShape="0">
                    <a:schemeClr val="tx1"/>
                  </a:outerShdw>
                </a:effectLst>
              </a:rPr>
              <a:t>kingdom administration </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partnering with the angelic </a:t>
            </a:r>
            <a:r>
              <a:rPr lang="en-GB" sz="4400" dirty="0" smtClean="0">
                <a:effectLst>
                  <a:outerShdw blurRad="38100" dist="38100" dir="2700000" algn="ctr" rotWithShape="0">
                    <a:schemeClr val="tx1"/>
                  </a:outerShdw>
                </a:effectLst>
              </a:rPr>
              <a:t>realm – ministering servants</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95741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New ways are about maturity</a:t>
            </a:r>
          </a:p>
          <a:p>
            <a:r>
              <a:rPr lang="en-GB" sz="4400" dirty="0" smtClean="0">
                <a:effectLst>
                  <a:outerShdw blurRad="38100" dist="38100" dir="2700000" algn="ctr" rotWithShape="0">
                    <a:schemeClr val="tx1"/>
                  </a:outerShdw>
                </a:effectLst>
              </a:rPr>
              <a:t>Moses did miracles, parted red sea, food just appeared, clothes never wore out, pillar cloud &amp; fire - children</a:t>
            </a:r>
          </a:p>
          <a:p>
            <a:r>
              <a:rPr lang="en-GB" sz="4400" dirty="0" smtClean="0">
                <a:effectLst>
                  <a:outerShdw blurRad="38100" dist="38100" dir="2700000" algn="ctr" rotWithShape="0">
                    <a:schemeClr val="tx1"/>
                  </a:outerShdw>
                </a:effectLst>
              </a:rPr>
              <a:t>Joshua - people miracles, parted Jordan, Jericho fall, sow &amp; reap</a:t>
            </a:r>
          </a:p>
          <a:p>
            <a:r>
              <a:rPr lang="en-GB" sz="4400" dirty="0" smtClean="0">
                <a:effectLst>
                  <a:outerShdw blurRad="38100" dist="38100" dir="2700000" algn="ctr" rotWithShape="0">
                    <a:schemeClr val="tx1"/>
                  </a:outerShdw>
                </a:effectLst>
              </a:rPr>
              <a:t>Jesus disciples – multiply food, do miracles, produce provision etc.</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1258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New ways of being salt and light</a:t>
            </a:r>
          </a:p>
          <a:p>
            <a:r>
              <a:rPr lang="en-GB" sz="4400" dirty="0" smtClean="0">
                <a:effectLst>
                  <a:outerShdw blurRad="38100" dist="38100" dir="2700000" algn="ctr" rotWithShape="0">
                    <a:schemeClr val="tx1"/>
                  </a:outerShdw>
                </a:effectLst>
              </a:rPr>
              <a:t>New ways of being agents of change in history, society and culture</a:t>
            </a:r>
          </a:p>
          <a:p>
            <a:r>
              <a:rPr lang="en-GB" sz="4400" dirty="0" smtClean="0">
                <a:effectLst>
                  <a:outerShdw blurRad="38100" dist="38100" dir="2700000" algn="ctr" rotWithShape="0">
                    <a:schemeClr val="tx1"/>
                  </a:outerShdw>
                </a:effectLst>
              </a:rPr>
              <a:t>Are we influenced or influencers?</a:t>
            </a:r>
          </a:p>
          <a:p>
            <a:r>
              <a:rPr lang="en-GB" sz="4400" dirty="0" smtClean="0">
                <a:effectLst>
                  <a:outerShdw blurRad="38100" dist="38100" dir="2700000" algn="ctr" rotWithShape="0">
                    <a:schemeClr val="tx1"/>
                  </a:outerShdw>
                </a:effectLst>
              </a:rPr>
              <a:t>New ways to bring transformation to our communities</a:t>
            </a:r>
          </a:p>
          <a:p>
            <a:r>
              <a:rPr lang="en-GB" sz="4400" dirty="0">
                <a:effectLst>
                  <a:outerShdw blurRad="38100" dist="38100" dir="2700000" algn="ctr" rotWithShape="0">
                    <a:schemeClr val="tx1"/>
                  </a:outerShdw>
                </a:effectLst>
              </a:rPr>
              <a:t>Establishing all things in heaven first so they can be manifested on </a:t>
            </a:r>
            <a:r>
              <a:rPr lang="en-GB" sz="4400" dirty="0" smtClean="0">
                <a:effectLst>
                  <a:outerShdw blurRad="38100" dist="38100" dir="2700000" algn="ctr" rotWithShape="0">
                    <a:schemeClr val="tx1"/>
                  </a:outerShdw>
                </a:effectLst>
              </a:rPr>
              <a:t>earth</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50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10000"/>
              </a:lnSpc>
              <a:spcBef>
                <a:spcPts val="600"/>
              </a:spcBef>
            </a:pPr>
            <a:r>
              <a:rPr lang="en-GB" sz="4400" dirty="0">
                <a:effectLst>
                  <a:outerShdw blurRad="38100" dist="38100" dir="2700000" algn="ctr" rotWithShape="0">
                    <a:schemeClr val="tx1"/>
                  </a:outerShdw>
                </a:effectLst>
              </a:rPr>
              <a:t>Compare the old and </a:t>
            </a:r>
            <a:r>
              <a:rPr lang="en-GB" sz="4400" dirty="0" smtClean="0">
                <a:effectLst>
                  <a:outerShdw blurRad="38100" dist="38100" dir="2700000" algn="ctr" rotWithShape="0">
                    <a:schemeClr val="tx1"/>
                  </a:outerShdw>
                </a:effectLst>
              </a:rPr>
              <a:t>new</a:t>
            </a:r>
          </a:p>
          <a:p>
            <a:pPr>
              <a:lnSpc>
                <a:spcPct val="110000"/>
              </a:lnSpc>
              <a:spcBef>
                <a:spcPts val="600"/>
              </a:spcBef>
            </a:pPr>
            <a:r>
              <a:rPr lang="en-GB" sz="4400" dirty="0">
                <a:effectLst>
                  <a:outerShdw blurRad="38100" dist="38100" dir="2700000" algn="ctr" rotWithShape="0">
                    <a:schemeClr val="tx1"/>
                  </a:outerShdw>
                </a:effectLst>
              </a:rPr>
              <a:t>P</a:t>
            </a:r>
            <a:r>
              <a:rPr lang="en-GB" sz="4400" dirty="0" smtClean="0">
                <a:effectLst>
                  <a:outerShdw blurRad="38100" dist="38100" dir="2700000" algn="ctr" rotWithShape="0">
                    <a:schemeClr val="tx1"/>
                  </a:outerShdw>
                </a:effectLst>
              </a:rPr>
              <a:t>rayer </a:t>
            </a:r>
            <a:r>
              <a:rPr lang="en-GB" sz="4400" dirty="0">
                <a:effectLst>
                  <a:outerShdw blurRad="38100" dist="38100" dir="2700000" algn="ctr" rotWithShape="0">
                    <a:schemeClr val="tx1"/>
                  </a:outerShdw>
                </a:effectLst>
              </a:rPr>
              <a:t>from earth asking for God's help from heaven </a:t>
            </a:r>
            <a:r>
              <a:rPr lang="en-GB" sz="4400" dirty="0" smtClean="0">
                <a:effectLst>
                  <a:outerShdw blurRad="38100" dist="38100" dir="2700000" algn="ctr" rotWithShape="0">
                    <a:schemeClr val="tx1"/>
                  </a:outerShdw>
                </a:effectLst>
              </a:rPr>
              <a:t>- God </a:t>
            </a:r>
            <a:r>
              <a:rPr lang="en-GB" sz="4400" dirty="0">
                <a:effectLst>
                  <a:outerShdw blurRad="38100" dist="38100" dir="2700000" algn="ctr" rotWithShape="0">
                    <a:schemeClr val="tx1"/>
                  </a:outerShdw>
                </a:effectLst>
              </a:rPr>
              <a:t>hears us from a distance</a:t>
            </a:r>
            <a:r>
              <a:rPr lang="en-GB" sz="4400" dirty="0" smtClean="0">
                <a:effectLst>
                  <a:outerShdw blurRad="38100" dist="38100" dir="2700000" algn="ctr" rotWithShape="0">
                    <a:schemeClr val="tx1"/>
                  </a:outerShdw>
                </a:effectLst>
              </a:rPr>
              <a:t>.</a:t>
            </a:r>
          </a:p>
          <a:p>
            <a:pPr>
              <a:lnSpc>
                <a:spcPct val="110000"/>
              </a:lnSpc>
              <a:spcBef>
                <a:spcPts val="600"/>
              </a:spcBef>
            </a:pPr>
            <a:r>
              <a:rPr lang="en-GB" sz="4400" dirty="0">
                <a:effectLst>
                  <a:outerShdw blurRad="38100" dist="38100" dir="2700000" algn="ctr" rotWithShape="0">
                    <a:schemeClr val="tx1"/>
                  </a:outerShdw>
                </a:effectLst>
              </a:rPr>
              <a:t>Isaiah 64:1 Oh, that You would rend the heavens and come down,</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Isaiah </a:t>
            </a:r>
            <a:r>
              <a:rPr lang="en-GB" sz="4400" dirty="0">
                <a:effectLst>
                  <a:outerShdw blurRad="38100" dist="38100" dir="2700000" algn="ctr" rotWithShape="0">
                    <a:schemeClr val="tx1"/>
                  </a:outerShdw>
                </a:effectLst>
              </a:rPr>
              <a:t>64:4 For from days of old they have not heard or perceived by ear, Nor has the eye seen a God besides You, Who acts in behalf of the one who waits for Him</a:t>
            </a:r>
            <a:r>
              <a:rPr lang="en-GB" sz="4400" dirty="0" smtClean="0">
                <a:effectLst>
                  <a:outerShdw blurRad="38100" dist="38100" dir="2700000" algn="ctr" rotWithShape="0">
                    <a:schemeClr val="tx1"/>
                  </a:outerShdw>
                </a:effectLst>
              </a:rPr>
              <a:t>. </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275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God has come down and He has rent the heavens</a:t>
            </a:r>
          </a:p>
          <a:p>
            <a:pPr>
              <a:lnSpc>
                <a:spcPct val="120000"/>
              </a:lnSpc>
              <a:spcBef>
                <a:spcPts val="600"/>
              </a:spcBef>
            </a:pPr>
            <a:r>
              <a:rPr lang="en-GB" sz="4400" dirty="0" smtClean="0">
                <a:effectLst>
                  <a:outerShdw blurRad="38100" dist="38100" dir="2700000" algn="ctr" rotWithShape="0">
                    <a:schemeClr val="tx1"/>
                  </a:outerShdw>
                </a:effectLst>
              </a:rPr>
              <a:t>He has gone back up into heavens and opened up the veil for us to come.</a:t>
            </a:r>
          </a:p>
          <a:p>
            <a:pPr>
              <a:lnSpc>
                <a:spcPct val="120000"/>
              </a:lnSpc>
              <a:spcBef>
                <a:spcPts val="600"/>
              </a:spcBef>
            </a:pPr>
            <a:r>
              <a:rPr lang="en-GB" sz="4400" dirty="0">
                <a:effectLst>
                  <a:outerShdw blurRad="38100" dist="38100" dir="2700000" algn="ctr" rotWithShape="0">
                    <a:schemeClr val="tx1"/>
                  </a:outerShdw>
                </a:effectLst>
              </a:rPr>
              <a:t>Rev 4:1 After these things I looked, and behold, a door standing open in heaven, and the first voice which I had heard, like the sound of a trumpet speaking with me, said, “Come up here, and I will show you what must take place after these things.”</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803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Calls to Deep</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Old - access to holy places and holy things of God is limited to only some special people – mediator priest</a:t>
            </a:r>
          </a:p>
          <a:p>
            <a:r>
              <a:rPr lang="en-GB" sz="4400" dirty="0" smtClean="0">
                <a:effectLst>
                  <a:outerShdw blurRad="38100" dist="38100" dir="2700000" algn="ctr" rotWithShape="0">
                    <a:schemeClr val="tx1"/>
                  </a:outerShdw>
                </a:effectLst>
              </a:rPr>
              <a:t>New access open to all of us</a:t>
            </a:r>
          </a:p>
          <a:p>
            <a:r>
              <a:rPr lang="en-GB" sz="4400" dirty="0" smtClean="0">
                <a:effectLst>
                  <a:outerShdw blurRad="38100" dist="38100" dir="2700000" algn="ctr" rotWithShape="0">
                    <a:schemeClr val="tx1"/>
                  </a:outerShdw>
                </a:effectLst>
              </a:rPr>
              <a:t>Old way of seeking God’s help pray from earth and hope He hears you</a:t>
            </a:r>
          </a:p>
          <a:p>
            <a:r>
              <a:rPr lang="en-GB" sz="4400" dirty="0" smtClean="0">
                <a:effectLst>
                  <a:outerShdw blurRad="38100" dist="38100" dir="2700000" algn="ctr" rotWithShape="0">
                    <a:schemeClr val="tx1"/>
                  </a:outerShdw>
                </a:effectLst>
              </a:rPr>
              <a:t>New way come to meet Him face to face</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05108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Deep Calls to Deep</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effectLst>
                  <a:outerShdw blurRad="38100" dist="38100" dir="2700000" algn="ctr" rotWithShape="0">
                    <a:schemeClr val="tx1"/>
                  </a:outerShdw>
                </a:effectLst>
              </a:rPr>
              <a:t>Heb</a:t>
            </a:r>
            <a:r>
              <a:rPr lang="en-GB" sz="4400" dirty="0">
                <a:effectLst>
                  <a:outerShdw blurRad="38100" dist="38100" dir="2700000" algn="ctr" rotWithShape="0">
                    <a:schemeClr val="tx1"/>
                  </a:outerShdw>
                </a:effectLst>
              </a:rPr>
              <a:t> 4:14 Therefore, since we have a great high priest who has passed through the heavens, Jesus the Son of </a:t>
            </a:r>
            <a:r>
              <a:rPr lang="en-GB" sz="4400" dirty="0" smtClean="0">
                <a:effectLst>
                  <a:outerShdw blurRad="38100" dist="38100" dir="2700000" algn="ctr" rotWithShape="0">
                    <a:schemeClr val="tx1"/>
                  </a:outerShdw>
                </a:effectLst>
              </a:rPr>
              <a:t>God..16 </a:t>
            </a:r>
            <a:r>
              <a:rPr lang="en-GB" sz="4400" dirty="0">
                <a:effectLst>
                  <a:outerShdw blurRad="38100" dist="38100" dir="2700000" algn="ctr" rotWithShape="0">
                    <a:schemeClr val="tx1"/>
                  </a:outerShdw>
                </a:effectLst>
              </a:rPr>
              <a:t>Therefore </a:t>
            </a:r>
            <a:r>
              <a:rPr lang="en-GB" sz="4400" dirty="0">
                <a:solidFill>
                  <a:srgbClr val="FFFF00"/>
                </a:solidFill>
                <a:effectLst>
                  <a:outerShdw blurRad="38100" dist="38100" dir="2700000" algn="ctr" rotWithShape="0">
                    <a:schemeClr val="tx1"/>
                  </a:outerShdw>
                </a:effectLst>
              </a:rPr>
              <a:t>let us draw near with confidence to the throne of grace</a:t>
            </a:r>
            <a:r>
              <a:rPr lang="en-GB" sz="4400" dirty="0">
                <a:effectLst>
                  <a:outerShdw blurRad="38100" dist="38100" dir="2700000" algn="ctr" rotWithShape="0">
                    <a:schemeClr val="tx1"/>
                  </a:outerShdw>
                </a:effectLst>
              </a:rPr>
              <a:t>, so that we may receive mercy and find grace to help in time of need.</a:t>
            </a:r>
          </a:p>
        </p:txBody>
      </p:sp>
    </p:spTree>
    <p:extLst>
      <p:ext uri="{BB962C8B-B14F-4D97-AF65-F5344CB8AC3E}">
        <p14:creationId xmlns:p14="http://schemas.microsoft.com/office/powerpoint/2010/main" val="193550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52138</TotalTime>
  <Words>1084</Words>
  <Application>Microsoft Office PowerPoint</Application>
  <PresentationFormat>On-screen Show (4:3)</PresentationFormat>
  <Paragraphs>89</Paragraphs>
  <Slides>23</Slides>
  <Notes>0</Notes>
  <HiddenSlides>0</HiddenSlides>
  <MMClips>1</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Theme1</vt:lpstr>
      <vt:lpstr>1_Transformation 2012 19</vt:lpstr>
      <vt:lpstr>1_Office Theme</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Deep Calls to Deep</vt:lpstr>
      <vt:lpstr>PowerPoint Presentation</vt:lpstr>
      <vt:lpstr>PowerPoint Presentation</vt:lpstr>
      <vt:lpstr>PowerPoint Presentation</vt:lpstr>
      <vt:lpstr>Deep Calls to Deep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246</cp:revision>
  <dcterms:created xsi:type="dcterms:W3CDTF">2013-12-09T14:36:16Z</dcterms:created>
  <dcterms:modified xsi:type="dcterms:W3CDTF">2014-07-28T12:21:35Z</dcterms:modified>
</cp:coreProperties>
</file>