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76" r:id="rId3"/>
    <p:sldId id="263" r:id="rId4"/>
    <p:sldId id="280" r:id="rId5"/>
    <p:sldId id="277" r:id="rId6"/>
    <p:sldId id="278" r:id="rId7"/>
    <p:sldId id="279" r:id="rId8"/>
    <p:sldId id="262" r:id="rId9"/>
    <p:sldId id="259" r:id="rId10"/>
    <p:sldId id="266" r:id="rId11"/>
    <p:sldId id="265" r:id="rId12"/>
    <p:sldId id="281" r:id="rId13"/>
    <p:sldId id="267" r:id="rId14"/>
    <p:sldId id="268" r:id="rId15"/>
    <p:sldId id="269" r:id="rId16"/>
    <p:sldId id="272" r:id="rId17"/>
    <p:sldId id="270" r:id="rId18"/>
    <p:sldId id="271" r:id="rId19"/>
    <p:sldId id="273" r:id="rId20"/>
    <p:sldId id="274" r:id="rId21"/>
    <p:sldId id="257" r:id="rId22"/>
    <p:sldId id="282" r:id="rId23"/>
    <p:sldId id="284" r:id="rId24"/>
    <p:sldId id="283"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AB0777-4C60-462E-A92C-CDAFD498799C}"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18890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AB0777-4C60-462E-A92C-CDAFD498799C}"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43332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AB0777-4C60-462E-A92C-CDAFD498799C}"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26772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AB0777-4C60-462E-A92C-CDAFD498799C}"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45473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962316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AB0777-4C60-462E-A92C-CDAFD498799C}"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58932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AB0777-4C60-462E-A92C-CDAFD498799C}" type="datetimeFigureOut">
              <a:rPr lang="en-US" smtClean="0"/>
              <a:t>7/2/2014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419471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AB0777-4C60-462E-A92C-CDAFD498799C}" type="datetimeFigureOut">
              <a:rPr lang="en-US" smtClean="0"/>
              <a:t>7/2/2014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33099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7/2/2014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03995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41259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434957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B0777-4C60-462E-A92C-CDAFD498799C}" type="datetimeFigureOut">
              <a:rPr lang="en-US" smtClean="0"/>
              <a:t>7/2/2014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E6EB8-52AB-45EA-A660-3E1EBFA72987}" type="slidenum">
              <a:rPr lang="en-US" smtClean="0"/>
              <a:t>‹#›</a:t>
            </a:fld>
            <a:endParaRPr lang="en-US"/>
          </a:p>
        </p:txBody>
      </p:sp>
    </p:spTree>
    <p:extLst>
      <p:ext uri="{BB962C8B-B14F-4D97-AF65-F5344CB8AC3E}">
        <p14:creationId xmlns:p14="http://schemas.microsoft.com/office/powerpoint/2010/main" val="37588133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mike@freedomar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8208912" cy="1944216"/>
          </a:xfrm>
        </p:spPr>
        <p:txBody>
          <a:bodyPr>
            <a:normAutofit fontScale="90000"/>
          </a:bodyPr>
          <a:lstStyle/>
          <a:p>
            <a:r>
              <a:rPr lang="en-GB" dirty="0" smtClean="0"/>
              <a:t>Engaging God on the Heavenly Pathways of Relationship and Responsibility</a:t>
            </a:r>
            <a:endParaRPr lang="en-GB" dirty="0"/>
          </a:p>
        </p:txBody>
      </p:sp>
      <p:sp>
        <p:nvSpPr>
          <p:cNvPr id="3" name="Subtitle 2"/>
          <p:cNvSpPr>
            <a:spLocks noGrp="1"/>
          </p:cNvSpPr>
          <p:nvPr>
            <p:ph type="subTitle" idx="1"/>
          </p:nvPr>
        </p:nvSpPr>
        <p:spPr>
          <a:xfrm>
            <a:off x="1259632" y="2924944"/>
            <a:ext cx="6400800" cy="1752600"/>
          </a:xfrm>
        </p:spPr>
        <p:txBody>
          <a:bodyPr>
            <a:normAutofit/>
          </a:bodyPr>
          <a:lstStyle/>
          <a:p>
            <a:r>
              <a:rPr lang="en-GB" sz="3600" dirty="0" smtClean="0">
                <a:solidFill>
                  <a:schemeClr val="tx1"/>
                </a:solidFill>
              </a:rPr>
              <a:t>Interactive manual for equipping a Joshua Generation to live a supernatural lifestyle</a:t>
            </a:r>
            <a:endParaRPr lang="en-GB" sz="3600" dirty="0">
              <a:solidFill>
                <a:schemeClr val="tx1"/>
              </a:solidFill>
            </a:endParaRPr>
          </a:p>
        </p:txBody>
      </p:sp>
    </p:spTree>
    <p:extLst>
      <p:ext uri="{BB962C8B-B14F-4D97-AF65-F5344CB8AC3E}">
        <p14:creationId xmlns:p14="http://schemas.microsoft.com/office/powerpoint/2010/main" val="52874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836712"/>
            <a:ext cx="9144000" cy="6021288"/>
          </a:xfrm>
        </p:spPr>
        <p:txBody>
          <a:bodyPr lIns="0" tIns="0" rIns="0" bIns="0">
            <a:normAutofit lnSpcReduction="10000"/>
          </a:bodyPr>
          <a:lstStyle/>
          <a:p>
            <a:r>
              <a:rPr lang="en-GB" sz="3600" dirty="0" smtClean="0"/>
              <a:t>Joseph Storehouses </a:t>
            </a:r>
            <a:r>
              <a:rPr lang="en-GB" sz="3600" dirty="0" smtClean="0"/>
              <a:t>to hold </a:t>
            </a:r>
            <a:r>
              <a:rPr lang="en-GB" sz="3600" dirty="0"/>
              <a:t>20% first fruits </a:t>
            </a:r>
            <a:r>
              <a:rPr lang="en-GB" sz="3600" dirty="0" smtClean="0"/>
              <a:t>harvest. Training </a:t>
            </a:r>
            <a:r>
              <a:rPr lang="en-GB" sz="3600" dirty="0"/>
              <a:t>and equipping centres for </a:t>
            </a:r>
            <a:r>
              <a:rPr lang="en-GB" sz="3600" dirty="0" smtClean="0"/>
              <a:t>the Joshua </a:t>
            </a:r>
            <a:r>
              <a:rPr lang="en-GB" sz="3600" dirty="0" smtClean="0"/>
              <a:t>Generation to receive, </a:t>
            </a:r>
            <a:r>
              <a:rPr lang="en-GB" sz="3600" dirty="0"/>
              <a:t>mentor </a:t>
            </a:r>
            <a:r>
              <a:rPr lang="en-GB" sz="3600" dirty="0" smtClean="0"/>
              <a:t>and disciple </a:t>
            </a:r>
            <a:r>
              <a:rPr lang="en-GB" sz="3600" dirty="0"/>
              <a:t>the supernatural harvesters. </a:t>
            </a:r>
          </a:p>
          <a:p>
            <a:r>
              <a:rPr lang="en-GB" sz="3600" dirty="0"/>
              <a:t>2015 signals the end of the Moses generation with the </a:t>
            </a:r>
            <a:r>
              <a:rPr lang="en-GB" sz="3600" dirty="0" smtClean="0"/>
              <a:t>call </a:t>
            </a:r>
            <a:r>
              <a:rPr lang="en-GB" sz="3600" dirty="0"/>
              <a:t>for Joshua generation to </a:t>
            </a:r>
            <a:r>
              <a:rPr lang="en-GB" sz="3600" dirty="0" smtClean="0"/>
              <a:t>cross over </a:t>
            </a:r>
            <a:r>
              <a:rPr lang="en-GB" sz="3600" dirty="0"/>
              <a:t>and possess their inheritance as </a:t>
            </a:r>
            <a:r>
              <a:rPr lang="en-GB" sz="3600" dirty="0" smtClean="0"/>
              <a:t>a Royal </a:t>
            </a:r>
            <a:r>
              <a:rPr lang="en-GB" sz="3600" dirty="0" smtClean="0"/>
              <a:t>Priesthood</a:t>
            </a:r>
          </a:p>
          <a:p>
            <a:r>
              <a:rPr lang="en-GB" sz="3600" dirty="0" smtClean="0"/>
              <a:t>Manifested </a:t>
            </a:r>
            <a:r>
              <a:rPr lang="en-GB" sz="3600" dirty="0"/>
              <a:t>Sons of God bringing the freedom of the glory of the Sons of God to </a:t>
            </a:r>
            <a:r>
              <a:rPr lang="en-GB" sz="3600" dirty="0" smtClean="0"/>
              <a:t>free, align and </a:t>
            </a:r>
            <a:r>
              <a:rPr lang="en-GB" sz="3600" dirty="0" smtClean="0"/>
              <a:t>restore </a:t>
            </a:r>
            <a:r>
              <a:rPr lang="en-GB" sz="3600" dirty="0"/>
              <a:t>creation.</a:t>
            </a:r>
          </a:p>
          <a:p>
            <a:endParaRPr lang="en-GB" dirty="0"/>
          </a:p>
        </p:txBody>
      </p:sp>
    </p:spTree>
    <p:extLst>
      <p:ext uri="{BB962C8B-B14F-4D97-AF65-F5344CB8AC3E}">
        <p14:creationId xmlns:p14="http://schemas.microsoft.com/office/powerpoint/2010/main" val="318383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908720"/>
            <a:ext cx="9144000" cy="5949280"/>
          </a:xfrm>
        </p:spPr>
        <p:txBody>
          <a:bodyPr lIns="0" tIns="0" rIns="0" bIns="0">
            <a:normAutofit/>
          </a:bodyPr>
          <a:lstStyle/>
          <a:p>
            <a:r>
              <a:rPr lang="en-GB" sz="4000" dirty="0" smtClean="0"/>
              <a:t>The material </a:t>
            </a:r>
            <a:r>
              <a:rPr lang="en-GB" sz="4000" dirty="0" smtClean="0"/>
              <a:t>is designed to </a:t>
            </a:r>
            <a:r>
              <a:rPr lang="en-GB" sz="4000" dirty="0"/>
              <a:t>be used for the explicit purpose of equipping the Joshua generation to become a habitation of God and a gateway of heaven by living in the dual realms of heaven and earth</a:t>
            </a:r>
            <a:r>
              <a:rPr lang="en-GB" sz="4000" dirty="0" smtClean="0"/>
              <a:t>.</a:t>
            </a:r>
          </a:p>
          <a:p>
            <a:r>
              <a:rPr lang="en-GB" sz="4000" dirty="0"/>
              <a:t>The context </a:t>
            </a:r>
            <a:r>
              <a:rPr lang="en-GB" sz="4000" dirty="0" smtClean="0"/>
              <a:t>of using </a:t>
            </a:r>
            <a:r>
              <a:rPr lang="en-GB" sz="4000" dirty="0"/>
              <a:t>this manual </a:t>
            </a:r>
            <a:r>
              <a:rPr lang="en-GB" sz="4000" dirty="0" smtClean="0"/>
              <a:t>is designed to be </a:t>
            </a:r>
            <a:r>
              <a:rPr lang="en-GB" sz="4000" dirty="0"/>
              <a:t>that of being </a:t>
            </a:r>
            <a:r>
              <a:rPr lang="en-GB" sz="4000" dirty="0" smtClean="0"/>
              <a:t>discipled, mentored </a:t>
            </a:r>
            <a:r>
              <a:rPr lang="en-GB" sz="4000" dirty="0"/>
              <a:t>or prepared </a:t>
            </a:r>
            <a:r>
              <a:rPr lang="en-GB" sz="4000" dirty="0" smtClean="0"/>
              <a:t>to </a:t>
            </a:r>
            <a:r>
              <a:rPr lang="en-GB" sz="4000" dirty="0"/>
              <a:t>mentor others thus raising up a Joshua Generation. </a:t>
            </a:r>
            <a:endParaRPr lang="en-GB" sz="4000" dirty="0" smtClean="0"/>
          </a:p>
        </p:txBody>
      </p:sp>
    </p:spTree>
    <p:extLst>
      <p:ext uri="{BB962C8B-B14F-4D97-AF65-F5344CB8AC3E}">
        <p14:creationId xmlns:p14="http://schemas.microsoft.com/office/powerpoint/2010/main" val="203868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052736"/>
            <a:ext cx="9144000" cy="5805264"/>
          </a:xfrm>
        </p:spPr>
        <p:txBody>
          <a:bodyPr lIns="0" tIns="0" rIns="0" bIns="0">
            <a:normAutofit/>
          </a:bodyPr>
          <a:lstStyle/>
          <a:p>
            <a:r>
              <a:rPr lang="en-GB" sz="3600" dirty="0" smtClean="0"/>
              <a:t>The key is </a:t>
            </a:r>
            <a:r>
              <a:rPr lang="en-GB" sz="3600" dirty="0"/>
              <a:t>b</a:t>
            </a:r>
            <a:r>
              <a:rPr lang="en-GB" sz="3600" dirty="0" smtClean="0"/>
              <a:t>eing </a:t>
            </a:r>
            <a:r>
              <a:rPr lang="en-GB" sz="3600" dirty="0"/>
              <a:t>ready and prepared to live in </a:t>
            </a:r>
            <a:r>
              <a:rPr lang="en-GB" sz="3600" dirty="0"/>
              <a:t>y</a:t>
            </a:r>
            <a:r>
              <a:rPr lang="en-GB" sz="3600" dirty="0" smtClean="0"/>
              <a:t>our own </a:t>
            </a:r>
            <a:r>
              <a:rPr lang="en-GB" sz="3600" dirty="0"/>
              <a:t>supernatural inheritance and </a:t>
            </a:r>
            <a:r>
              <a:rPr lang="en-GB" sz="3600" dirty="0" smtClean="0"/>
              <a:t>then equip </a:t>
            </a:r>
            <a:r>
              <a:rPr lang="en-GB" sz="3600" dirty="0"/>
              <a:t>the next generation to be a harvest of harvesters</a:t>
            </a:r>
            <a:r>
              <a:rPr lang="en-GB" sz="3600" dirty="0" smtClean="0"/>
              <a:t>.</a:t>
            </a:r>
          </a:p>
          <a:p>
            <a:r>
              <a:rPr lang="en-GB" sz="3600" dirty="0" smtClean="0"/>
              <a:t>There are those who engaged in the pathway of intimacy but have failed to mature to responsible sons</a:t>
            </a:r>
          </a:p>
          <a:p>
            <a:r>
              <a:rPr lang="en-GB" sz="3600" dirty="0" smtClean="0"/>
              <a:t>There are those who have to tried to take responsibility for justice without the foundation of relationship </a:t>
            </a:r>
          </a:p>
          <a:p>
            <a:endParaRPr lang="en-GB" dirty="0" smtClean="0"/>
          </a:p>
        </p:txBody>
      </p:sp>
    </p:spTree>
    <p:extLst>
      <p:ext uri="{BB962C8B-B14F-4D97-AF65-F5344CB8AC3E}">
        <p14:creationId xmlns:p14="http://schemas.microsoft.com/office/powerpoint/2010/main" val="176697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88632"/>
          </a:xfrm>
        </p:spPr>
        <p:txBody>
          <a:bodyPr lIns="0" tIns="0" rIns="0" bIns="0">
            <a:normAutofit/>
          </a:bodyPr>
          <a:lstStyle/>
          <a:p>
            <a:r>
              <a:rPr lang="en-GB" sz="4000" dirty="0" smtClean="0"/>
              <a:t>During the development stage there will be those who are looking to develop there own personal pathways</a:t>
            </a:r>
          </a:p>
          <a:p>
            <a:r>
              <a:rPr lang="en-GB" sz="4000" dirty="0" smtClean="0"/>
              <a:t>There are those who already have groups, churches ministries </a:t>
            </a:r>
            <a:r>
              <a:rPr lang="en-GB" sz="4000" dirty="0" smtClean="0"/>
              <a:t>etc.</a:t>
            </a:r>
            <a:endParaRPr lang="en-GB" sz="4000" dirty="0" smtClean="0"/>
          </a:p>
          <a:p>
            <a:r>
              <a:rPr lang="en-GB" sz="4000" dirty="0" smtClean="0"/>
              <a:t>After approximately 6 months those who are still committed will be encourage to begin mentoring others</a:t>
            </a:r>
          </a:p>
        </p:txBody>
      </p:sp>
    </p:spTree>
    <p:extLst>
      <p:ext uri="{BB962C8B-B14F-4D97-AF65-F5344CB8AC3E}">
        <p14:creationId xmlns:p14="http://schemas.microsoft.com/office/powerpoint/2010/main" val="33157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88632"/>
          </a:xfrm>
        </p:spPr>
        <p:txBody>
          <a:bodyPr lIns="0" tIns="0" rIns="0" bIns="0">
            <a:normAutofit fontScale="85000" lnSpcReduction="10000"/>
          </a:bodyPr>
          <a:lstStyle/>
          <a:p>
            <a:r>
              <a:rPr lang="en-GB" sz="4000" dirty="0" smtClean="0"/>
              <a:t>Financial openness</a:t>
            </a:r>
          </a:p>
          <a:p>
            <a:r>
              <a:rPr lang="en-GB" sz="4000" dirty="0" smtClean="0"/>
              <a:t>There is no charge for the first 6 months</a:t>
            </a:r>
          </a:p>
          <a:p>
            <a:r>
              <a:rPr lang="en-GB" sz="4000" dirty="0"/>
              <a:t>There will be an opportunity to sow financially as well as with your time. A suggested donation of £5 per month would be appreciated</a:t>
            </a:r>
          </a:p>
          <a:p>
            <a:r>
              <a:rPr lang="en-GB" sz="4000" dirty="0" smtClean="0"/>
              <a:t>There </a:t>
            </a:r>
            <a:r>
              <a:rPr lang="en-GB" sz="4000" dirty="0" smtClean="0"/>
              <a:t>will need to be a heavy investment of time and resources in development.</a:t>
            </a:r>
          </a:p>
          <a:p>
            <a:r>
              <a:rPr lang="en-GB" sz="4000" dirty="0" smtClean="0"/>
              <a:t>There will be many resources that will be made available to group members that is usually only accessed through purchasing </a:t>
            </a:r>
            <a:r>
              <a:rPr lang="en-GB" sz="4000" dirty="0" smtClean="0"/>
              <a:t>various teaching</a:t>
            </a:r>
            <a:r>
              <a:rPr lang="en-GB" sz="4000" dirty="0" smtClean="0"/>
              <a:t> series</a:t>
            </a:r>
            <a:endParaRPr lang="en-GB" sz="4000" dirty="0" smtClean="0"/>
          </a:p>
        </p:txBody>
      </p:sp>
    </p:spTree>
    <p:extLst>
      <p:ext uri="{BB962C8B-B14F-4D97-AF65-F5344CB8AC3E}">
        <p14:creationId xmlns:p14="http://schemas.microsoft.com/office/powerpoint/2010/main" val="201045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88632"/>
          </a:xfrm>
        </p:spPr>
        <p:txBody>
          <a:bodyPr lIns="0" tIns="0" rIns="0" bIns="0">
            <a:normAutofit/>
          </a:bodyPr>
          <a:lstStyle/>
          <a:p>
            <a:r>
              <a:rPr lang="en-GB" sz="4000" dirty="0" smtClean="0"/>
              <a:t>After 6 months there will be a £5 per month contribution </a:t>
            </a:r>
            <a:r>
              <a:rPr lang="en-GB" sz="4000" dirty="0" smtClean="0"/>
              <a:t>for those </a:t>
            </a:r>
            <a:r>
              <a:rPr lang="en-GB" sz="4000" dirty="0" smtClean="0"/>
              <a:t>who just want to complete the </a:t>
            </a:r>
            <a:r>
              <a:rPr lang="en-GB" sz="4000" dirty="0" smtClean="0"/>
              <a:t>program for personal growth. </a:t>
            </a:r>
            <a:r>
              <a:rPr lang="en-GB" sz="4000" dirty="0" smtClean="0"/>
              <a:t>Once complete there will no further access to the materials </a:t>
            </a:r>
            <a:r>
              <a:rPr lang="en-GB" sz="4000" dirty="0" smtClean="0"/>
              <a:t>but hopefully a </a:t>
            </a:r>
            <a:r>
              <a:rPr lang="en-GB" sz="4000" dirty="0" smtClean="0"/>
              <a:t>lifestyle </a:t>
            </a:r>
            <a:r>
              <a:rPr lang="en-GB" sz="4000" dirty="0" smtClean="0"/>
              <a:t>to be lived</a:t>
            </a:r>
            <a:endParaRPr lang="en-GB" sz="4000" dirty="0" smtClean="0"/>
          </a:p>
          <a:p>
            <a:r>
              <a:rPr lang="en-GB" sz="4000" dirty="0" smtClean="0"/>
              <a:t>For those wanting to mentor others there will also be a monthly contribution of £5 per month but:</a:t>
            </a:r>
          </a:p>
        </p:txBody>
      </p:sp>
    </p:spTree>
    <p:extLst>
      <p:ext uri="{BB962C8B-B14F-4D97-AF65-F5344CB8AC3E}">
        <p14:creationId xmlns:p14="http://schemas.microsoft.com/office/powerpoint/2010/main" val="3544003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fontScale="92500"/>
          </a:bodyPr>
          <a:lstStyle/>
          <a:p>
            <a:r>
              <a:rPr lang="en-GB" sz="4000" dirty="0" smtClean="0"/>
              <a:t>1 </a:t>
            </a:r>
            <a:r>
              <a:rPr lang="en-GB" sz="4000" dirty="0"/>
              <a:t>Tim 5:18 For the Scripture says, “You shall not muzzle the ox while he is threshing,” and “The </a:t>
            </a:r>
            <a:r>
              <a:rPr lang="en-GB" sz="4000" dirty="0" smtClean="0"/>
              <a:t>labourer </a:t>
            </a:r>
            <a:r>
              <a:rPr lang="en-GB" sz="4000" dirty="0"/>
              <a:t>is worthy of his wages</a:t>
            </a:r>
            <a:r>
              <a:rPr lang="en-GB" sz="4000" dirty="0" smtClean="0"/>
              <a:t>.”</a:t>
            </a:r>
          </a:p>
          <a:p>
            <a:r>
              <a:rPr lang="en-GB" sz="4000" dirty="0" smtClean="0"/>
              <a:t>Don’t muzzle Ox</a:t>
            </a:r>
          </a:p>
          <a:p>
            <a:r>
              <a:rPr lang="en-GB" sz="4000" dirty="0" smtClean="0"/>
              <a:t>Worker is worthy of his wage</a:t>
            </a:r>
          </a:p>
          <a:p>
            <a:r>
              <a:rPr lang="en-GB" sz="4000" dirty="0" smtClean="0"/>
              <a:t>Any mentors can also charge up to £</a:t>
            </a:r>
            <a:r>
              <a:rPr lang="en-GB" sz="4000" dirty="0" smtClean="0"/>
              <a:t>5/month to each person they are mentoring</a:t>
            </a:r>
            <a:endParaRPr lang="en-GB" sz="4000" dirty="0" smtClean="0"/>
          </a:p>
          <a:p>
            <a:r>
              <a:rPr lang="en-GB" sz="4000" dirty="0" smtClean="0"/>
              <a:t>Sowing into the Joshua generation</a:t>
            </a:r>
          </a:p>
        </p:txBody>
      </p:sp>
    </p:spTree>
    <p:extLst>
      <p:ext uri="{BB962C8B-B14F-4D97-AF65-F5344CB8AC3E}">
        <p14:creationId xmlns:p14="http://schemas.microsoft.com/office/powerpoint/2010/main" val="800306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fontScale="92500"/>
          </a:bodyPr>
          <a:lstStyle/>
          <a:p>
            <a:r>
              <a:rPr lang="en-GB" sz="4000" dirty="0"/>
              <a:t>Each person </a:t>
            </a:r>
            <a:r>
              <a:rPr lang="en-GB" sz="4000" dirty="0" smtClean="0"/>
              <a:t>being mentored using the materials would </a:t>
            </a:r>
            <a:r>
              <a:rPr lang="en-GB" sz="4000" dirty="0"/>
              <a:t>also be expected to contribute £5 per month</a:t>
            </a:r>
          </a:p>
          <a:p>
            <a:r>
              <a:rPr lang="en-GB" sz="4000" dirty="0" smtClean="0"/>
              <a:t>Each </a:t>
            </a:r>
            <a:r>
              <a:rPr lang="en-GB" sz="4000" dirty="0"/>
              <a:t>mentor can also receive a maximum of £5 per month from each </a:t>
            </a:r>
            <a:r>
              <a:rPr lang="en-GB" sz="4000" dirty="0" smtClean="0"/>
              <a:t>person they mentor </a:t>
            </a:r>
            <a:r>
              <a:rPr lang="en-GB" sz="4000" dirty="0"/>
              <a:t>if </a:t>
            </a:r>
            <a:r>
              <a:rPr lang="en-GB" sz="4000" dirty="0" smtClean="0"/>
              <a:t>they </a:t>
            </a:r>
            <a:r>
              <a:rPr lang="en-GB" sz="4000" dirty="0"/>
              <a:t>so choose.</a:t>
            </a:r>
          </a:p>
          <a:p>
            <a:r>
              <a:rPr lang="en-GB" sz="4000" dirty="0"/>
              <a:t>Maximum </a:t>
            </a:r>
            <a:r>
              <a:rPr lang="en-GB" sz="4000" dirty="0" smtClean="0"/>
              <a:t>cost </a:t>
            </a:r>
            <a:r>
              <a:rPr lang="en-GB" sz="4000" dirty="0"/>
              <a:t>of £10 per person per month</a:t>
            </a:r>
          </a:p>
          <a:p>
            <a:r>
              <a:rPr lang="en-GB" sz="4000" dirty="0" smtClean="0"/>
              <a:t>You would be encouraged to recruit others to mentor 1 to 1 or in groups of up to 12. </a:t>
            </a:r>
          </a:p>
        </p:txBody>
      </p:sp>
    </p:spTree>
    <p:extLst>
      <p:ext uri="{BB962C8B-B14F-4D97-AF65-F5344CB8AC3E}">
        <p14:creationId xmlns:p14="http://schemas.microsoft.com/office/powerpoint/2010/main" val="2979132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a:bodyPr>
          <a:lstStyle/>
          <a:p>
            <a:r>
              <a:rPr lang="en-GB" sz="4000" dirty="0" smtClean="0"/>
              <a:t>For those wishing to use the materials to mentor larger groups e.g. churches, ministry schools there would a monthly or annual contribution of £5 per person participating. Again you can </a:t>
            </a:r>
            <a:r>
              <a:rPr lang="en-GB" sz="4000" dirty="0" smtClean="0"/>
              <a:t>charge </a:t>
            </a:r>
            <a:r>
              <a:rPr lang="en-GB" sz="4000" dirty="0" smtClean="0"/>
              <a:t>up to a further £5 person if you choose.</a:t>
            </a:r>
          </a:p>
          <a:p>
            <a:r>
              <a:rPr lang="en-GB" sz="4000" dirty="0" smtClean="0"/>
              <a:t>The materials can continue to be used whilst you remain in the </a:t>
            </a:r>
            <a:r>
              <a:rPr lang="en-GB" sz="4000" dirty="0" smtClean="0"/>
              <a:t>programme</a:t>
            </a:r>
            <a:endParaRPr lang="en-GB" sz="4000" dirty="0" smtClean="0"/>
          </a:p>
        </p:txBody>
      </p:sp>
    </p:spTree>
    <p:extLst>
      <p:ext uri="{BB962C8B-B14F-4D97-AF65-F5344CB8AC3E}">
        <p14:creationId xmlns:p14="http://schemas.microsoft.com/office/powerpoint/2010/main" val="335286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a:bodyPr>
          <a:lstStyle/>
          <a:p>
            <a:r>
              <a:rPr lang="en-GB" sz="4000" dirty="0" smtClean="0"/>
              <a:t>If £5 per month is not feasible please contacts us</a:t>
            </a:r>
          </a:p>
          <a:p>
            <a:r>
              <a:rPr lang="en-GB" sz="4000" dirty="0" smtClean="0"/>
              <a:t>There </a:t>
            </a:r>
            <a:r>
              <a:rPr lang="en-GB" sz="4000" dirty="0" smtClean="0"/>
              <a:t>could </a:t>
            </a:r>
            <a:r>
              <a:rPr lang="en-GB" sz="4000" dirty="0" smtClean="0"/>
              <a:t>be a scaled costing for those in poorer countries</a:t>
            </a:r>
          </a:p>
          <a:p>
            <a:r>
              <a:rPr lang="en-GB" sz="4000" dirty="0" smtClean="0"/>
              <a:t>It is important to value something and to sow into the future.</a:t>
            </a:r>
          </a:p>
          <a:p>
            <a:r>
              <a:rPr lang="en-GB" sz="4000" dirty="0" smtClean="0"/>
              <a:t>The materials </a:t>
            </a:r>
            <a:r>
              <a:rPr lang="en-GB" sz="4000" dirty="0" smtClean="0"/>
              <a:t>will </a:t>
            </a:r>
            <a:r>
              <a:rPr lang="en-GB" sz="4000" dirty="0" smtClean="0"/>
              <a:t>be continually updated and developed</a:t>
            </a:r>
          </a:p>
        </p:txBody>
      </p:sp>
    </p:spTree>
    <p:extLst>
      <p:ext uri="{BB962C8B-B14F-4D97-AF65-F5344CB8AC3E}">
        <p14:creationId xmlns:p14="http://schemas.microsoft.com/office/powerpoint/2010/main" val="144451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a:bodyPr>
          <a:lstStyle/>
          <a:p>
            <a:r>
              <a:rPr lang="en-GB" sz="4000" dirty="0" smtClean="0"/>
              <a:t>Thanks for everyone who applied to be part of this journey</a:t>
            </a:r>
          </a:p>
          <a:p>
            <a:r>
              <a:rPr lang="en-GB" sz="4000" dirty="0" smtClean="0"/>
              <a:t>I have not excluded anyone at this stage </a:t>
            </a:r>
            <a:r>
              <a:rPr lang="en-GB" sz="4000" dirty="0" smtClean="0"/>
              <a:t>130+ applications</a:t>
            </a:r>
          </a:p>
          <a:p>
            <a:r>
              <a:rPr lang="en-GB" sz="4000" dirty="0" smtClean="0"/>
              <a:t>I want to share in more detail the vision behind this material</a:t>
            </a:r>
          </a:p>
          <a:p>
            <a:r>
              <a:rPr lang="en-GB" sz="4000" dirty="0" smtClean="0"/>
              <a:t>I want to spell out openly what will be involved</a:t>
            </a:r>
            <a:endParaRPr lang="en-GB" sz="4000" dirty="0" smtClean="0"/>
          </a:p>
        </p:txBody>
      </p:sp>
    </p:spTree>
    <p:extLst>
      <p:ext uri="{BB962C8B-B14F-4D97-AF65-F5344CB8AC3E}">
        <p14:creationId xmlns:p14="http://schemas.microsoft.com/office/powerpoint/2010/main" val="364834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a:bodyPr>
          <a:lstStyle/>
          <a:p>
            <a:r>
              <a:rPr lang="en-GB" sz="4400" dirty="0" smtClean="0"/>
              <a:t>This is exciting opportunity to be involved in developing this manual</a:t>
            </a:r>
          </a:p>
          <a:p>
            <a:r>
              <a:rPr lang="en-GB" sz="4400" dirty="0" smtClean="0"/>
              <a:t>Sowing into it will enable us to get it translated into other languages and develop it into a written manual with resources for those without computers</a:t>
            </a:r>
          </a:p>
        </p:txBody>
      </p:sp>
    </p:spTree>
    <p:extLst>
      <p:ext uri="{BB962C8B-B14F-4D97-AF65-F5344CB8AC3E}">
        <p14:creationId xmlns:p14="http://schemas.microsoft.com/office/powerpoint/2010/main" val="225154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471"/>
            <a:ext cx="8229600" cy="879249"/>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124744"/>
            <a:ext cx="9144000" cy="5733256"/>
          </a:xfrm>
        </p:spPr>
        <p:txBody>
          <a:bodyPr lIns="0" tIns="0" rIns="0" bIns="0">
            <a:normAutofit/>
          </a:bodyPr>
          <a:lstStyle/>
          <a:p>
            <a:r>
              <a:rPr lang="en-GB" sz="3600" dirty="0" smtClean="0"/>
              <a:t>The purpose of the manual</a:t>
            </a:r>
          </a:p>
          <a:p>
            <a:r>
              <a:rPr lang="en-GB" sz="3600" dirty="0"/>
              <a:t>It is to be used for the explicit purpose of equipping the Joshua generation to become a habitation of God and a gateway of heaven by living in the dual realms of heaven and earth</a:t>
            </a:r>
            <a:r>
              <a:rPr lang="en-GB" sz="3600" dirty="0" smtClean="0"/>
              <a:t>.</a:t>
            </a:r>
          </a:p>
          <a:p>
            <a:r>
              <a:rPr lang="en-GB" sz="3600" dirty="0"/>
              <a:t>This material is not to be adapted or used </a:t>
            </a:r>
            <a:r>
              <a:rPr lang="en-GB" sz="3600" dirty="0" smtClean="0"/>
              <a:t>outside </a:t>
            </a:r>
            <a:r>
              <a:rPr lang="en-GB" sz="3600" dirty="0"/>
              <a:t>of </a:t>
            </a:r>
            <a:r>
              <a:rPr lang="en-GB" sz="3600" dirty="0" smtClean="0"/>
              <a:t>that context </a:t>
            </a:r>
          </a:p>
          <a:p>
            <a:r>
              <a:rPr lang="en-GB" sz="3600" dirty="0" smtClean="0"/>
              <a:t>The remains</a:t>
            </a:r>
            <a:r>
              <a:rPr lang="en-GB" sz="3600" dirty="0" smtClean="0"/>
              <a:t> </a:t>
            </a:r>
            <a:r>
              <a:rPr lang="en-GB" sz="3600" dirty="0"/>
              <a:t>the intellectual property of Freedom AR </a:t>
            </a:r>
            <a:r>
              <a:rPr lang="en-GB" sz="3600" dirty="0" smtClean="0"/>
              <a:t>who all </a:t>
            </a:r>
            <a:r>
              <a:rPr lang="en-GB" sz="3600" dirty="0"/>
              <a:t>hold all </a:t>
            </a:r>
            <a:r>
              <a:rPr lang="en-GB" sz="3600" dirty="0" smtClean="0"/>
              <a:t>rights.</a:t>
            </a:r>
            <a:endParaRPr lang="en-GB" sz="3600" dirty="0" smtClean="0"/>
          </a:p>
        </p:txBody>
      </p:sp>
    </p:spTree>
    <p:extLst>
      <p:ext uri="{BB962C8B-B14F-4D97-AF65-F5344CB8AC3E}">
        <p14:creationId xmlns:p14="http://schemas.microsoft.com/office/powerpoint/2010/main" val="1699434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471"/>
            <a:ext cx="8229600" cy="879249"/>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124744"/>
            <a:ext cx="9144000" cy="5733256"/>
          </a:xfrm>
        </p:spPr>
        <p:txBody>
          <a:bodyPr lIns="0" tIns="0" rIns="0" bIns="0">
            <a:normAutofit/>
          </a:bodyPr>
          <a:lstStyle/>
          <a:p>
            <a:r>
              <a:rPr lang="en-GB" sz="3600" dirty="0" smtClean="0"/>
              <a:t>There many be as many as 20 groups at this stage</a:t>
            </a:r>
          </a:p>
          <a:p>
            <a:r>
              <a:rPr lang="en-GB" sz="3600" dirty="0" smtClean="0"/>
              <a:t>This is a huge investment of my time so the mentoring feedback sessions with me would be every 2 or 3 weeks but groups meeting more often to support and encourage would be welcomed</a:t>
            </a:r>
          </a:p>
          <a:p>
            <a:r>
              <a:rPr lang="en-GB" sz="3600" dirty="0" smtClean="0"/>
              <a:t>There would be a need for flexibility to be able to accommodate all the time time-zones</a:t>
            </a:r>
          </a:p>
        </p:txBody>
      </p:sp>
    </p:spTree>
    <p:extLst>
      <p:ext uri="{BB962C8B-B14F-4D97-AF65-F5344CB8AC3E}">
        <p14:creationId xmlns:p14="http://schemas.microsoft.com/office/powerpoint/2010/main" val="3710602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471"/>
            <a:ext cx="8229600" cy="879249"/>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124744"/>
            <a:ext cx="9144000" cy="5733256"/>
          </a:xfrm>
        </p:spPr>
        <p:txBody>
          <a:bodyPr lIns="0" tIns="0" rIns="0" bIns="0">
            <a:normAutofit lnSpcReduction="10000"/>
          </a:bodyPr>
          <a:lstStyle/>
          <a:p>
            <a:r>
              <a:rPr lang="en-GB" sz="3400" dirty="0" smtClean="0"/>
              <a:t>I am based in the UK which is 5 to 8 hours ahead of US time so the likelihood is that the sessions would need to be in the mornings for those based in USA and Canada</a:t>
            </a:r>
          </a:p>
          <a:p>
            <a:r>
              <a:rPr lang="en-GB" sz="3400" dirty="0" smtClean="0"/>
              <a:t>UK &amp; </a:t>
            </a:r>
            <a:r>
              <a:rPr lang="en-GB" sz="3400" dirty="0"/>
              <a:t>European groups </a:t>
            </a:r>
            <a:r>
              <a:rPr lang="en-GB" sz="3400" dirty="0" smtClean="0"/>
              <a:t>could be in </a:t>
            </a:r>
            <a:r>
              <a:rPr lang="en-GB" sz="3400" dirty="0"/>
              <a:t>the mornings or </a:t>
            </a:r>
            <a:r>
              <a:rPr lang="en-GB" sz="3400" dirty="0" smtClean="0"/>
              <a:t>evenings depending on availability</a:t>
            </a:r>
            <a:endParaRPr lang="en-GB" sz="3400" dirty="0"/>
          </a:p>
          <a:p>
            <a:r>
              <a:rPr lang="en-GB" sz="3400" dirty="0"/>
              <a:t>Rest of the world will be scheduled once I work it all </a:t>
            </a:r>
            <a:r>
              <a:rPr lang="en-GB" sz="3400" dirty="0" smtClean="0"/>
              <a:t>out</a:t>
            </a:r>
          </a:p>
          <a:p>
            <a:r>
              <a:rPr lang="en-GB" sz="3400" dirty="0" smtClean="0"/>
              <a:t>Everyone will need to have a google plus account and be able to access the internet to use the interactive features</a:t>
            </a:r>
          </a:p>
        </p:txBody>
      </p:sp>
    </p:spTree>
    <p:extLst>
      <p:ext uri="{BB962C8B-B14F-4D97-AF65-F5344CB8AC3E}">
        <p14:creationId xmlns:p14="http://schemas.microsoft.com/office/powerpoint/2010/main" val="3296691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471"/>
            <a:ext cx="8229600" cy="879249"/>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908720"/>
            <a:ext cx="9144000" cy="5949280"/>
          </a:xfrm>
        </p:spPr>
        <p:txBody>
          <a:bodyPr lIns="0" tIns="0" rIns="0" bIns="0">
            <a:normAutofit lnSpcReduction="10000"/>
          </a:bodyPr>
          <a:lstStyle/>
          <a:p>
            <a:r>
              <a:rPr lang="en-GB" sz="3400" dirty="0" smtClean="0"/>
              <a:t>I will probably do monthly webinars with an invited guest panel to introduce various subjects these can be watched live or later.</a:t>
            </a:r>
          </a:p>
          <a:p>
            <a:r>
              <a:rPr lang="en-GB" sz="3400" dirty="0" smtClean="0"/>
              <a:t>The group sessions will be recorded but will only be available to each group. They will not be published publically on YouTube</a:t>
            </a:r>
          </a:p>
          <a:p>
            <a:r>
              <a:rPr lang="en-GB" sz="3400" dirty="0" smtClean="0"/>
              <a:t>I will be setting up a closed Facebook group where everyone can post for mutual support, testimony and encouragement</a:t>
            </a:r>
          </a:p>
          <a:p>
            <a:r>
              <a:rPr lang="en-GB" sz="3400" dirty="0" smtClean="0"/>
              <a:t>Facebook subgroups for countries, languages may develop</a:t>
            </a:r>
            <a:endParaRPr lang="en-GB" sz="3400" dirty="0" smtClean="0"/>
          </a:p>
        </p:txBody>
      </p:sp>
    </p:spTree>
    <p:extLst>
      <p:ext uri="{BB962C8B-B14F-4D97-AF65-F5344CB8AC3E}">
        <p14:creationId xmlns:p14="http://schemas.microsoft.com/office/powerpoint/2010/main" val="3232969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544616"/>
          </a:xfrm>
        </p:spPr>
        <p:txBody>
          <a:bodyPr lIns="0" tIns="0" rIns="0" bIns="0">
            <a:normAutofit/>
          </a:bodyPr>
          <a:lstStyle/>
          <a:p>
            <a:r>
              <a:rPr lang="en-GB" sz="4000" dirty="0" smtClean="0"/>
              <a:t>Having heard the vision more clearly. </a:t>
            </a:r>
            <a:r>
              <a:rPr lang="en-GB" sz="4000" dirty="0" smtClean="0"/>
              <a:t>Who is still prepared to run with it?</a:t>
            </a:r>
          </a:p>
          <a:p>
            <a:r>
              <a:rPr lang="en-GB" sz="4000" dirty="0"/>
              <a:t>I am not going to make any assumptions</a:t>
            </a:r>
          </a:p>
          <a:p>
            <a:r>
              <a:rPr lang="en-GB" sz="4000" dirty="0"/>
              <a:t>Please feel free to withdraw at this time if you do not have peace about participating in your hearts</a:t>
            </a:r>
          </a:p>
          <a:p>
            <a:r>
              <a:rPr lang="en-GB" sz="4000" dirty="0" smtClean="0"/>
              <a:t>Please email me if the answer is still yes</a:t>
            </a:r>
          </a:p>
          <a:p>
            <a:r>
              <a:rPr lang="en-GB" sz="4000" dirty="0" smtClean="0">
                <a:hlinkClick r:id="rId2"/>
              </a:rPr>
              <a:t>mike@freedomarc.org</a:t>
            </a:r>
            <a:r>
              <a:rPr lang="en-GB" sz="4000" dirty="0" smtClean="0"/>
              <a:t> </a:t>
            </a:r>
            <a:endParaRPr lang="en-GB" sz="4000" dirty="0" smtClean="0"/>
          </a:p>
        </p:txBody>
      </p:sp>
    </p:spTree>
    <p:extLst>
      <p:ext uri="{BB962C8B-B14F-4D97-AF65-F5344CB8AC3E}">
        <p14:creationId xmlns:p14="http://schemas.microsoft.com/office/powerpoint/2010/main" val="309534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78098"/>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124744"/>
            <a:ext cx="9144000" cy="5733256"/>
          </a:xfrm>
        </p:spPr>
        <p:txBody>
          <a:bodyPr lIns="0" tIns="0" rIns="0" bIns="0"/>
          <a:lstStyle/>
          <a:p>
            <a:r>
              <a:rPr lang="en-GB" sz="4300" dirty="0" smtClean="0"/>
              <a:t>Who is this manual for?</a:t>
            </a:r>
          </a:p>
          <a:p>
            <a:r>
              <a:rPr lang="en-GB" sz="4300" dirty="0" smtClean="0"/>
              <a:t>The Joshua Generation</a:t>
            </a:r>
          </a:p>
          <a:p>
            <a:r>
              <a:rPr lang="en-GB" sz="4300" dirty="0"/>
              <a:t>Those who know they are called to mentor </a:t>
            </a:r>
            <a:r>
              <a:rPr lang="en-GB" sz="4300" dirty="0" smtClean="0"/>
              <a:t>others in engaging heavenly realms</a:t>
            </a:r>
            <a:endParaRPr lang="en-GB" sz="4300" dirty="0"/>
          </a:p>
          <a:p>
            <a:r>
              <a:rPr lang="en-GB" sz="4300" dirty="0" smtClean="0"/>
              <a:t>Hungry individuals who want to engage in their eternal </a:t>
            </a:r>
            <a:r>
              <a:rPr lang="en-GB" sz="4300" dirty="0" smtClean="0"/>
              <a:t>destinies</a:t>
            </a:r>
          </a:p>
          <a:p>
            <a:endParaRPr lang="en-GB" dirty="0"/>
          </a:p>
        </p:txBody>
      </p:sp>
    </p:spTree>
    <p:extLst>
      <p:ext uri="{BB962C8B-B14F-4D97-AF65-F5344CB8AC3E}">
        <p14:creationId xmlns:p14="http://schemas.microsoft.com/office/powerpoint/2010/main" val="260010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78098"/>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1124744"/>
            <a:ext cx="9144000" cy="5733256"/>
          </a:xfrm>
        </p:spPr>
        <p:txBody>
          <a:bodyPr lIns="0" tIns="0" rIns="0" bIns="0">
            <a:normAutofit/>
          </a:bodyPr>
          <a:lstStyle/>
          <a:p>
            <a:pPr>
              <a:spcBef>
                <a:spcPts val="600"/>
              </a:spcBef>
            </a:pPr>
            <a:r>
              <a:rPr lang="en-GB" sz="4000" dirty="0" smtClean="0"/>
              <a:t>Those who wish to go beyond involuntary encounters with God and the heavenlies to a voluntary a daily lifestyle of administrating the kingdom beyond the veil</a:t>
            </a:r>
            <a:endParaRPr lang="en-GB" sz="4000" dirty="0" smtClean="0"/>
          </a:p>
          <a:p>
            <a:pPr>
              <a:spcBef>
                <a:spcPts val="600"/>
              </a:spcBef>
            </a:pPr>
            <a:r>
              <a:rPr lang="en-GB" sz="4000" dirty="0" smtClean="0"/>
              <a:t>You do not have to be experts to participate</a:t>
            </a:r>
          </a:p>
          <a:p>
            <a:pPr>
              <a:spcBef>
                <a:spcPts val="600"/>
              </a:spcBef>
            </a:pPr>
            <a:r>
              <a:rPr lang="en-GB" sz="4000" dirty="0" smtClean="0"/>
              <a:t>God would rather have amateurs in the new than professionals in the old</a:t>
            </a:r>
            <a:endParaRPr lang="en-GB" sz="4000" dirty="0"/>
          </a:p>
        </p:txBody>
      </p:sp>
    </p:spTree>
    <p:extLst>
      <p:ext uri="{BB962C8B-B14F-4D97-AF65-F5344CB8AC3E}">
        <p14:creationId xmlns:p14="http://schemas.microsoft.com/office/powerpoint/2010/main" val="142642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a:bodyPr>
          <a:lstStyle/>
          <a:p>
            <a:r>
              <a:rPr lang="en-GB" sz="4000" dirty="0" smtClean="0"/>
              <a:t>This journey is not for the faint hearted who are not prepared to face and defeat their giants</a:t>
            </a:r>
          </a:p>
          <a:p>
            <a:r>
              <a:rPr lang="en-GB" sz="4000" dirty="0" smtClean="0"/>
              <a:t>This journey is for those with a different spirit, pioneers and adventurers</a:t>
            </a:r>
          </a:p>
          <a:p>
            <a:r>
              <a:rPr lang="en-GB" sz="4000" dirty="0" smtClean="0"/>
              <a:t>The journey will require desire, discipline perseverance</a:t>
            </a:r>
          </a:p>
          <a:p>
            <a:r>
              <a:rPr lang="en-GB" sz="4000" dirty="0" smtClean="0"/>
              <a:t>You will reap what you sow </a:t>
            </a:r>
            <a:endParaRPr lang="en-GB" sz="4000" dirty="0"/>
          </a:p>
        </p:txBody>
      </p:sp>
    </p:spTree>
    <p:extLst>
      <p:ext uri="{BB962C8B-B14F-4D97-AF65-F5344CB8AC3E}">
        <p14:creationId xmlns:p14="http://schemas.microsoft.com/office/powerpoint/2010/main" val="228302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16624"/>
          </a:xfrm>
        </p:spPr>
        <p:txBody>
          <a:bodyPr lIns="0" tIns="0" rIns="0" bIns="0">
            <a:normAutofit lnSpcReduction="10000"/>
          </a:bodyPr>
          <a:lstStyle/>
          <a:p>
            <a:r>
              <a:rPr lang="en-GB" sz="4000" dirty="0" smtClean="0"/>
              <a:t>The </a:t>
            </a:r>
            <a:r>
              <a:rPr lang="en-GB" sz="4000" dirty="0" smtClean="0"/>
              <a:t>journey preparation will require listening to, watching and reading some background material so we can all start at the same point</a:t>
            </a:r>
          </a:p>
          <a:p>
            <a:r>
              <a:rPr lang="en-GB" sz="4000" dirty="0" smtClean="0"/>
              <a:t>The initial spirit building exercises may seem simple but are a key to future engagement</a:t>
            </a:r>
          </a:p>
          <a:p>
            <a:r>
              <a:rPr lang="en-GB" sz="4000" dirty="0" smtClean="0"/>
              <a:t>Tongues and multitasking will be key to dual realms habitation</a:t>
            </a:r>
          </a:p>
        </p:txBody>
      </p:sp>
    </p:spTree>
    <p:extLst>
      <p:ext uri="{BB962C8B-B14F-4D97-AF65-F5344CB8AC3E}">
        <p14:creationId xmlns:p14="http://schemas.microsoft.com/office/powerpoint/2010/main" val="382500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04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107504" y="1052736"/>
            <a:ext cx="8928992" cy="5688632"/>
          </a:xfrm>
        </p:spPr>
        <p:txBody>
          <a:bodyPr lIns="0" tIns="0" rIns="0" bIns="0">
            <a:normAutofit lnSpcReduction="10000"/>
          </a:bodyPr>
          <a:lstStyle/>
          <a:p>
            <a:r>
              <a:rPr lang="en-GB" sz="4000" dirty="0" smtClean="0"/>
              <a:t>Many have had amazing encounters so the initial encounters may be familiar to you but remember the purpose is not just personal growth but to be able to equip the next generation</a:t>
            </a:r>
          </a:p>
          <a:p>
            <a:r>
              <a:rPr lang="en-GB" sz="4000" dirty="0" smtClean="0"/>
              <a:t>We need to tread the pathways that will be opened during </a:t>
            </a:r>
            <a:r>
              <a:rPr lang="en-GB" sz="4000" dirty="0" smtClean="0"/>
              <a:t>the sessions often </a:t>
            </a:r>
            <a:r>
              <a:rPr lang="en-GB" sz="4000" dirty="0" smtClean="0"/>
              <a:t>to make them our own</a:t>
            </a:r>
            <a:endParaRPr lang="en-GB" sz="4000" dirty="0"/>
          </a:p>
          <a:p>
            <a:r>
              <a:rPr lang="en-GB" sz="4000" dirty="0" smtClean="0"/>
              <a:t>Practicing </a:t>
            </a:r>
            <a:r>
              <a:rPr lang="en-GB" sz="4000" dirty="0" smtClean="0"/>
              <a:t>to train the senses is key</a:t>
            </a:r>
            <a:endParaRPr lang="en-GB" sz="4000" dirty="0"/>
          </a:p>
        </p:txBody>
      </p:sp>
    </p:spTree>
    <p:extLst>
      <p:ext uri="{BB962C8B-B14F-4D97-AF65-F5344CB8AC3E}">
        <p14:creationId xmlns:p14="http://schemas.microsoft.com/office/powerpoint/2010/main" val="263892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4000" dirty="0" smtClean="0"/>
              <a:t>Joshua Generation – Order of Melchizedek</a:t>
            </a:r>
          </a:p>
          <a:p>
            <a:r>
              <a:rPr lang="en-GB" sz="4000" dirty="0" smtClean="0"/>
              <a:t>Generation of forerunners who will live in the fullness of their supernatural inheritance.</a:t>
            </a:r>
          </a:p>
          <a:p>
            <a:r>
              <a:rPr lang="en-GB" sz="4000" dirty="0" smtClean="0"/>
              <a:t>Administrate the 4 Faces of God on the earth as in heaven</a:t>
            </a:r>
          </a:p>
          <a:p>
            <a:r>
              <a:rPr lang="en-GB" sz="4000" dirty="0" smtClean="0"/>
              <a:t>Mentors for the next generation – billion fold or 20% population harvest of harvesters </a:t>
            </a:r>
            <a:endParaRPr lang="en-GB" sz="4000" dirty="0"/>
          </a:p>
        </p:txBody>
      </p:sp>
    </p:spTree>
    <p:extLst>
      <p:ext uri="{BB962C8B-B14F-4D97-AF65-F5344CB8AC3E}">
        <p14:creationId xmlns:p14="http://schemas.microsoft.com/office/powerpoint/2010/main" val="762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850106"/>
          </a:xfrm>
        </p:spPr>
        <p:txBody>
          <a:bodyPr lIns="0" tIns="0" rIns="0" bIns="0">
            <a:normAutofit/>
          </a:bodyPr>
          <a:lstStyle/>
          <a:p>
            <a:r>
              <a:rPr lang="en-GB" sz="4800" dirty="0" smtClean="0"/>
              <a:t>Strategy</a:t>
            </a:r>
            <a:endParaRPr lang="en-GB" sz="4800"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3600" dirty="0"/>
              <a:t>Cities of </a:t>
            </a:r>
            <a:r>
              <a:rPr lang="en-GB" sz="3600" dirty="0" smtClean="0"/>
              <a:t>refuge, </a:t>
            </a:r>
            <a:r>
              <a:rPr lang="en-GB" sz="3600" dirty="0"/>
              <a:t>Apostolic Resources </a:t>
            </a:r>
            <a:r>
              <a:rPr lang="en-GB" sz="3600" dirty="0" smtClean="0"/>
              <a:t>Centres </a:t>
            </a:r>
            <a:r>
              <a:rPr lang="en-GB" sz="3600" dirty="0" smtClean="0"/>
              <a:t>(ARC’s</a:t>
            </a:r>
            <a:r>
              <a:rPr lang="en-GB" sz="3600" dirty="0"/>
              <a:t>) Habitations of </a:t>
            </a:r>
            <a:r>
              <a:rPr lang="en-GB" sz="3600" dirty="0" smtClean="0"/>
              <a:t>God, </a:t>
            </a:r>
            <a:r>
              <a:rPr lang="en-GB" sz="3600" dirty="0"/>
              <a:t>Revival </a:t>
            </a:r>
            <a:r>
              <a:rPr lang="en-GB" sz="3600" dirty="0" smtClean="0"/>
              <a:t>Centres, Gardens </a:t>
            </a:r>
            <a:r>
              <a:rPr lang="en-GB" sz="3600" dirty="0"/>
              <a:t>connected to </a:t>
            </a:r>
            <a:r>
              <a:rPr lang="en-GB" sz="3600" dirty="0" smtClean="0"/>
              <a:t>Eden, </a:t>
            </a:r>
            <a:endParaRPr lang="en-GB" sz="3600" dirty="0"/>
          </a:p>
          <a:p>
            <a:r>
              <a:rPr lang="en-GB" sz="3600" dirty="0"/>
              <a:t>Embassies of heaven on earth living under heavenly kingdom governmental </a:t>
            </a:r>
            <a:r>
              <a:rPr lang="en-GB" sz="3600" dirty="0" smtClean="0"/>
              <a:t>authority.</a:t>
            </a:r>
          </a:p>
          <a:p>
            <a:r>
              <a:rPr lang="en-GB" sz="3600" dirty="0" err="1" smtClean="0"/>
              <a:t>Castra</a:t>
            </a:r>
            <a:r>
              <a:rPr lang="en-GB" sz="3600" dirty="0" smtClean="0"/>
              <a:t> </a:t>
            </a:r>
            <a:r>
              <a:rPr lang="en-GB" sz="3600" dirty="0" err="1"/>
              <a:t>Pona</a:t>
            </a:r>
            <a:r>
              <a:rPr lang="en-GB" sz="3600" dirty="0"/>
              <a:t> </a:t>
            </a:r>
            <a:r>
              <a:rPr lang="en-GB" sz="3600" dirty="0" smtClean="0"/>
              <a:t>- Beach </a:t>
            </a:r>
            <a:r>
              <a:rPr lang="en-GB" sz="3600" dirty="0" smtClean="0"/>
              <a:t>Heads, </a:t>
            </a:r>
            <a:r>
              <a:rPr lang="en-GB" sz="3600" dirty="0"/>
              <a:t>administration centres for subduing and exercising </a:t>
            </a:r>
            <a:r>
              <a:rPr lang="en-GB" sz="3600" dirty="0" smtClean="0"/>
              <a:t>dominion</a:t>
            </a:r>
          </a:p>
          <a:p>
            <a:r>
              <a:rPr lang="en-GB" sz="3600" dirty="0" smtClean="0"/>
              <a:t>Heavenly Government </a:t>
            </a:r>
            <a:r>
              <a:rPr lang="en-GB" sz="3600" dirty="0" smtClean="0"/>
              <a:t>- Benches </a:t>
            </a:r>
            <a:r>
              <a:rPr lang="en-GB" sz="3600" dirty="0" smtClean="0"/>
              <a:t>of 3 and 7 mountains </a:t>
            </a:r>
            <a:r>
              <a:rPr lang="en-GB" sz="3600" dirty="0" smtClean="0"/>
              <a:t>rulers and Councils </a:t>
            </a:r>
            <a:r>
              <a:rPr lang="en-GB" sz="3600" dirty="0" smtClean="0"/>
              <a:t>of 12</a:t>
            </a:r>
            <a:endParaRPr lang="en-GB" sz="3600" dirty="0"/>
          </a:p>
        </p:txBody>
      </p:sp>
    </p:spTree>
    <p:extLst>
      <p:ext uri="{BB962C8B-B14F-4D97-AF65-F5344CB8AC3E}">
        <p14:creationId xmlns:p14="http://schemas.microsoft.com/office/powerpoint/2010/main" val="4208032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6708</TotalTime>
  <Words>1422</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Engaging God on the Heavenly Pathways of Relationship and Responsibility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lpstr>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God on the Pathways of Relationship and Responsibility</dc:title>
  <dc:creator>Mike Parsons</dc:creator>
  <cp:lastModifiedBy>Mike Parsons</cp:lastModifiedBy>
  <cp:revision>53</cp:revision>
  <dcterms:created xsi:type="dcterms:W3CDTF">2014-06-12T11:14:41Z</dcterms:created>
  <dcterms:modified xsi:type="dcterms:W3CDTF">2014-07-03T09:27:14Z</dcterms:modified>
</cp:coreProperties>
</file>