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82" r:id="rId4"/>
    <p:sldId id="266" r:id="rId5"/>
    <p:sldId id="272" r:id="rId6"/>
    <p:sldId id="264" r:id="rId7"/>
    <p:sldId id="283" r:id="rId8"/>
    <p:sldId id="284" r:id="rId9"/>
    <p:sldId id="286" r:id="rId10"/>
    <p:sldId id="287" r:id="rId11"/>
    <p:sldId id="288" r:id="rId12"/>
    <p:sldId id="289" r:id="rId13"/>
    <p:sldId id="259" r:id="rId14"/>
    <p:sldId id="265" r:id="rId15"/>
    <p:sldId id="268" r:id="rId16"/>
    <p:sldId id="269" r:id="rId17"/>
    <p:sldId id="270" r:id="rId18"/>
    <p:sldId id="271" r:id="rId19"/>
    <p:sldId id="262" r:id="rId20"/>
    <p:sldId id="260" r:id="rId21"/>
    <p:sldId id="273" r:id="rId22"/>
    <p:sldId id="274" r:id="rId23"/>
    <p:sldId id="281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0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2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2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3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1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2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1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9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5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9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5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domtrust.org.uk/AR/EG%20Alpha/Glossary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hyperlink" Target="http://www.freedomtrust.org.uk/AR/EG%20Alpha/Engaging%20God%20alpha%20group%20strategy.pdf" TargetMode="External"/><Relationship Id="rId7" Type="http://schemas.openxmlformats.org/officeDocument/2006/relationships/slide" Target="slide19.xml"/><Relationship Id="rId2" Type="http://schemas.openxmlformats.org/officeDocument/2006/relationships/hyperlink" Target="http://youtu.be/vsWov2s_8Ms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hyperlink" Target="http://youtu.be/QfndwlnCo0A" TargetMode="External"/><Relationship Id="rId4" Type="http://schemas.openxmlformats.org/officeDocument/2006/relationships/hyperlink" Target="http://www.freedomtrust.org.uk/AR/EG%20Alpha/Engaging%20God%20Alpha%20Test%20Groups%20Strategy.mp3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23.xml"/><Relationship Id="rId7" Type="http://schemas.openxmlformats.org/officeDocument/2006/relationships/slide" Target="slide29.xml"/><Relationship Id="rId2" Type="http://schemas.openxmlformats.org/officeDocument/2006/relationships/hyperlink" Target="http://freedomarc.wordpress.com/joshua-generation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28.xml"/><Relationship Id="rId5" Type="http://schemas.openxmlformats.org/officeDocument/2006/relationships/slide" Target="slide24.xml"/><Relationship Id="rId4" Type="http://schemas.openxmlformats.org/officeDocument/2006/relationships/slide" Target="slide26.xml"/><Relationship Id="rId9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domtrust.org.uk/downloads/Joshua%20generation%202011/joshua-generation-1.pdf" TargetMode="External"/><Relationship Id="rId2" Type="http://schemas.openxmlformats.org/officeDocument/2006/relationships/hyperlink" Target="http://www.freedomtrust.org.uk/downloads/Joshua%20generation%202011/joshua-generation-1.mp3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hyperlink" Target="http://www.freedomtrust.org.uk/downloads/Joshua%20generation%202011/joshua-generation-2.pdf" TargetMode="External"/><Relationship Id="rId4" Type="http://schemas.openxmlformats.org/officeDocument/2006/relationships/hyperlink" Target="http://www.freedomtrust.org.uk/downloads/Joshua%20generation%202011/joshua-generation-2.mp3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docs-eu.livesiteadmin.com/72645886-9913-4cbd-8032-bdf4b438209a/inheritance-4-2013-joshua-generation-2.pdf" TargetMode="External"/><Relationship Id="rId13" Type="http://schemas.openxmlformats.org/officeDocument/2006/relationships/hyperlink" Target="http://downloads.freedomtrust.org.uk/Inheritance/Inheritance7.mp3" TargetMode="External"/><Relationship Id="rId18" Type="http://schemas.openxmlformats.org/officeDocument/2006/relationships/hyperlink" Target="http://docs-eu.livesiteadmin.com/72645886-9913-4cbd-8032-bdf4b438209a/inheritance-9-2013-joshua-generation-7.pdf" TargetMode="External"/><Relationship Id="rId3" Type="http://schemas.openxmlformats.org/officeDocument/2006/relationships/hyperlink" Target="http://docs-eu.livesiteadmin.com/72645886-9913-4cbd-8032-bdf4b438209a/inheritance--1-2013-introduction.pdf" TargetMode="External"/><Relationship Id="rId7" Type="http://schemas.openxmlformats.org/officeDocument/2006/relationships/hyperlink" Target="http://www.downloads.freedomtrust.org.uk/Inheritance/Inheritance4Joshua2.mp3" TargetMode="External"/><Relationship Id="rId12" Type="http://schemas.openxmlformats.org/officeDocument/2006/relationships/hyperlink" Target="http://docs-eu.livesiteadmin.com/72645886-9913-4cbd-8032-bdf4b438209a/inheritance-6-2013-joshua-generation-4.pdf" TargetMode="External"/><Relationship Id="rId17" Type="http://schemas.openxmlformats.org/officeDocument/2006/relationships/hyperlink" Target="http://downloads.freedomtrust.org.uk/Inheritance/Inheritance9.mp3" TargetMode="External"/><Relationship Id="rId2" Type="http://schemas.openxmlformats.org/officeDocument/2006/relationships/hyperlink" Target="http://www.downloads.freedomtrust.org.uk/Transformation/Inheritance2013into.mp3" TargetMode="External"/><Relationship Id="rId16" Type="http://schemas.openxmlformats.org/officeDocument/2006/relationships/hyperlink" Target="http://docs-eu.livesiteadmin.com/72645886-9913-4cbd-8032-bdf4b438209a/inheritance-8-2013-joshua-generation-6.pdf" TargetMode="External"/><Relationship Id="rId20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-eu.livesiteadmin.com/72645886-9913-4cbd-8032-bdf4b438209a/inheritance-3-2013-joshua-generation-1.pdf" TargetMode="External"/><Relationship Id="rId11" Type="http://schemas.openxmlformats.org/officeDocument/2006/relationships/hyperlink" Target="http://www.downloads.freedomtrust.org.uk/Inheritance/Inheritance6.mp3" TargetMode="External"/><Relationship Id="rId5" Type="http://schemas.openxmlformats.org/officeDocument/2006/relationships/hyperlink" Target="http://www.downloads.freedomtrust.org.uk/Inheritance/Inheritance3Johua1.mp3" TargetMode="External"/><Relationship Id="rId15" Type="http://schemas.openxmlformats.org/officeDocument/2006/relationships/hyperlink" Target="http://downloads.freedomtrust.org.uk/Inheritance/Inheritance8.mp3" TargetMode="External"/><Relationship Id="rId10" Type="http://schemas.openxmlformats.org/officeDocument/2006/relationships/hyperlink" Target="http://docs-eu.livesiteadmin.com/72645886-9913-4cbd-8032-bdf4b438209a/inheritance-5-2013-joshua-generation-3.pdf" TargetMode="External"/><Relationship Id="rId19" Type="http://schemas.openxmlformats.org/officeDocument/2006/relationships/slide" Target="slide20.xml"/><Relationship Id="rId4" Type="http://schemas.openxmlformats.org/officeDocument/2006/relationships/hyperlink" Target="http://www.downloads.freedomtrust.org.uk/Inheritance/Inheritance2.mp3" TargetMode="External"/><Relationship Id="rId9" Type="http://schemas.openxmlformats.org/officeDocument/2006/relationships/hyperlink" Target="http://www.downloads.freedomtrust.org.uk/Inheritance/Inheritance5joshuagen3.mp3" TargetMode="External"/><Relationship Id="rId14" Type="http://schemas.openxmlformats.org/officeDocument/2006/relationships/hyperlink" Target="http://docs-eu.livesiteadmin.com/72645886-9913-4cbd-8032-bdf4b438209a/inheritance-7-2013-joshua-generation-5.pdf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docs-eu.livesiteadmin.com/72645886-9913-4cbd-8032-bdf4b438209a/inheritance-12-2013-joshua-generation-9.pdf" TargetMode="External"/><Relationship Id="rId13" Type="http://schemas.openxmlformats.org/officeDocument/2006/relationships/hyperlink" Target="http://docs-eu.livesiteadmin.com/72645886-9913-4cbd-8032-bdf4b438209a/inheritance-experience.mp3" TargetMode="External"/><Relationship Id="rId18" Type="http://schemas.openxmlformats.org/officeDocument/2006/relationships/hyperlink" Target="http://docs-eu.livesiteadmin.com/72645886-9913-4cbd-8032-bdf4b438209a/40-characteristics-of-joshua-generation.pdf" TargetMode="External"/><Relationship Id="rId3" Type="http://schemas.openxmlformats.org/officeDocument/2006/relationships/slide" Target="slide22.xml"/><Relationship Id="rId7" Type="http://schemas.openxmlformats.org/officeDocument/2006/relationships/hyperlink" Target="http://downloads.freedomtrust.org.uk/Inheritance/Inheritance12.mp3" TargetMode="External"/><Relationship Id="rId12" Type="http://schemas.openxmlformats.org/officeDocument/2006/relationships/hyperlink" Target="http://docs-eu.livesiteadmin.com/72645886-9913-4cbd-8032-bdf4b438209a/inheritance-14-2013-joshua-generation-11.pdf" TargetMode="External"/><Relationship Id="rId17" Type="http://schemas.openxmlformats.org/officeDocument/2006/relationships/hyperlink" Target="http://docs-eu.livesiteadmin.com/72645886-9913-4cbd-8032-bdf4b438209a/inheritance-16-2013-joshua-generation-12.pdf" TargetMode="External"/><Relationship Id="rId2" Type="http://schemas.openxmlformats.org/officeDocument/2006/relationships/slide" Target="slide20.xml"/><Relationship Id="rId16" Type="http://schemas.openxmlformats.org/officeDocument/2006/relationships/hyperlink" Target="http://www.downloads.freedomtrust.org.uk/Inheritance/Inheritance16.mp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wnloads.freedomtrust.org.uk/Inheritance/Inheritance11.mp3" TargetMode="External"/><Relationship Id="rId11" Type="http://schemas.openxmlformats.org/officeDocument/2006/relationships/hyperlink" Target="http://downloads.freedomtrust.org.uk/Inheritance/Inheritance14.mp3" TargetMode="External"/><Relationship Id="rId5" Type="http://schemas.openxmlformats.org/officeDocument/2006/relationships/hyperlink" Target="http://docs-eu.livesiteadmin.com/72645886-9913-4cbd-8032-bdf4b438209a/inheritance-10-2013-joshua-generation-8.pdf" TargetMode="External"/><Relationship Id="rId15" Type="http://schemas.openxmlformats.org/officeDocument/2006/relationships/hyperlink" Target="http://docs-eu.livesiteadmin.com/72645886-9913-4cbd-8032-bdf4b438209a/inheritance-15-2013-rivers.pdf" TargetMode="External"/><Relationship Id="rId10" Type="http://schemas.openxmlformats.org/officeDocument/2006/relationships/hyperlink" Target="http://docs-eu.livesiteadmin.com/72645886-9913-4cbd-8032-bdf4b438209a/inheritance-13-2013-joshua-generation-10.pdf" TargetMode="External"/><Relationship Id="rId4" Type="http://schemas.openxmlformats.org/officeDocument/2006/relationships/hyperlink" Target="http://downloads.freedomtrust.org.uk/Inheritance/Inheritance10.mp3" TargetMode="External"/><Relationship Id="rId9" Type="http://schemas.openxmlformats.org/officeDocument/2006/relationships/hyperlink" Target="http://downloads.freedomtrust.org.uk/Inheritance/Inheritance13.mp3" TargetMode="External"/><Relationship Id="rId14" Type="http://schemas.openxmlformats.org/officeDocument/2006/relationships/hyperlink" Target="http://downloads.freedomtrust.org.uk/Inheritance/Inheritance15.mp3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eedomtrust.org.uk/downloads/Destiny2013/Destiny4.mp3" TargetMode="External"/><Relationship Id="rId13" Type="http://schemas.openxmlformats.org/officeDocument/2006/relationships/hyperlink" Target="http://docs-eu.livesiteadmin.com/72645886-9913-4cbd-8032-bdf4b438209a/inheritance-destiny-6-redemptive-gifts.pdf" TargetMode="External"/><Relationship Id="rId3" Type="http://schemas.openxmlformats.org/officeDocument/2006/relationships/hyperlink" Target="http://docs-eu.livesiteadmin.com/72645886-9913-4cbd-8032-bdf4b438209a/inheritance-destiny-intro.pdf" TargetMode="External"/><Relationship Id="rId7" Type="http://schemas.openxmlformats.org/officeDocument/2006/relationships/hyperlink" Target="http://docs-eu.livesiteadmin.com/72645886-9913-4cbd-8032-bdf4b438209a/inheritance-destiny-3-orphan-spirit.pdf" TargetMode="External"/><Relationship Id="rId12" Type="http://schemas.openxmlformats.org/officeDocument/2006/relationships/hyperlink" Target="http://www.freedomtrust.org.uk/downloads/Destiny2013/Destiny6.mp3" TargetMode="External"/><Relationship Id="rId17" Type="http://schemas.openxmlformats.org/officeDocument/2006/relationships/slide" Target="slide22.xml"/><Relationship Id="rId2" Type="http://schemas.openxmlformats.org/officeDocument/2006/relationships/hyperlink" Target="http://www.freedomtrust.org.uk/downloads/Destiny2013/Destiny1.mp3" TargetMode="External"/><Relationship Id="rId16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eedomtrust.org.uk/downloads/Destiny2013/Destiny3.mp3" TargetMode="External"/><Relationship Id="rId11" Type="http://schemas.openxmlformats.org/officeDocument/2006/relationships/hyperlink" Target="http://docs-eu.livesiteadmin.com/72645886-9913-4cbd-8032-bdf4b438209a/inheritance-destiny-5-slavery-trap.pdf" TargetMode="External"/><Relationship Id="rId5" Type="http://schemas.openxmlformats.org/officeDocument/2006/relationships/hyperlink" Target="http://docs-eu.livesiteadmin.com/72645886-9913-4cbd-8032-bdf4b438209a/inheritance-destiny-2-adopted-identity.pdf" TargetMode="External"/><Relationship Id="rId15" Type="http://schemas.openxmlformats.org/officeDocument/2006/relationships/hyperlink" Target="http://docs-eu.livesiteadmin.com/72645886-9913-4cbd-8032-bdf4b438209a/inheritance-destiny-7-redemptive-gifts-2.pdf" TargetMode="External"/><Relationship Id="rId10" Type="http://schemas.openxmlformats.org/officeDocument/2006/relationships/hyperlink" Target="http://www.freedomtrust.org.uk/downloads/Destiny2013/Destiny5.mp3" TargetMode="External"/><Relationship Id="rId4" Type="http://schemas.openxmlformats.org/officeDocument/2006/relationships/hyperlink" Target="http://www.freedomtrust.org.uk/downloads/Destiny2013/Destiny2.mp3" TargetMode="External"/><Relationship Id="rId9" Type="http://schemas.openxmlformats.org/officeDocument/2006/relationships/hyperlink" Target="http://docs-eu.livesiteadmin.com/72645886-9913-4cbd-8032-bdf4b438209a/inheritance-destiny-4-slavery-mentality.pdf" TargetMode="External"/><Relationship Id="rId14" Type="http://schemas.openxmlformats.org/officeDocument/2006/relationships/hyperlink" Target="http://www.freedomtrust.org.uk/downloads/Destiny2013/Destiny7.mp3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eedomtrust.org.uk/downloads/Destiny2013/Destiny11.mp3" TargetMode="External"/><Relationship Id="rId13" Type="http://schemas.openxmlformats.org/officeDocument/2006/relationships/hyperlink" Target="http://www.freedomtrust.org.uk/downloads/Destiny2013/Destiny14.mp3" TargetMode="External"/><Relationship Id="rId3" Type="http://schemas.openxmlformats.org/officeDocument/2006/relationships/hyperlink" Target="http://docs-eu.livesiteadmin.com/72645886-9913-4cbd-8032-bdf4b438209a/inheritance-destiny-8-redemptive-gifts-3.pdf" TargetMode="External"/><Relationship Id="rId7" Type="http://schemas.openxmlformats.org/officeDocument/2006/relationships/hyperlink" Target="http://docs-eu.livesiteadmin.com/72645886-9913-4cbd-8032-bdf4b438209a/inheritance-destiny-10-destiny-1.pdf" TargetMode="External"/><Relationship Id="rId12" Type="http://schemas.openxmlformats.org/officeDocument/2006/relationships/hyperlink" Target="http://www.freedomtrust.org.uk/downloads/Destiny2013/Destiny13.mp3" TargetMode="External"/><Relationship Id="rId2" Type="http://schemas.openxmlformats.org/officeDocument/2006/relationships/hyperlink" Target="http://www.freedomtrust.org.uk/downloads/Destiny2013/Destiny8.mp3" TargetMode="External"/><Relationship Id="rId16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eedomtrust.org.uk/downloads/Destiny2013/Destiny10.mp3" TargetMode="External"/><Relationship Id="rId11" Type="http://schemas.openxmlformats.org/officeDocument/2006/relationships/hyperlink" Target="http://docs-eu.livesiteadmin.com/72645886-9913-4cbd-8032-bdf4b438209a/inheritance-destiny-12-destiny-3.pdf" TargetMode="External"/><Relationship Id="rId5" Type="http://schemas.openxmlformats.org/officeDocument/2006/relationships/hyperlink" Target="http://docs-eu.livesiteadmin.com/72645886-9913-4cbd-8032-bdf4b438209a/inheritance-destiny-9-redemptive-gifts-4.pdf" TargetMode="External"/><Relationship Id="rId15" Type="http://schemas.openxmlformats.org/officeDocument/2006/relationships/slide" Target="slide20.xml"/><Relationship Id="rId10" Type="http://schemas.openxmlformats.org/officeDocument/2006/relationships/hyperlink" Target="http://www.freedomtrust.org.uk/downloads/Destiny2013/Destiny12.mp3" TargetMode="External"/><Relationship Id="rId4" Type="http://schemas.openxmlformats.org/officeDocument/2006/relationships/hyperlink" Target="http://www.freedomtrust.org.uk/downloads/Destiny2013/Destiny9.mp3" TargetMode="External"/><Relationship Id="rId9" Type="http://schemas.openxmlformats.org/officeDocument/2006/relationships/hyperlink" Target="http://docs-eu.livesiteadmin.com/72645886-9913-4cbd-8032-bdf4b438209a/inheritance-destiny-11-destiny-2.pdf" TargetMode="External"/><Relationship Id="rId14" Type="http://schemas.openxmlformats.org/officeDocument/2006/relationships/hyperlink" Target="http://docs-eu.livesiteadmin.com/72645886-9913-4cbd-8032-bdf4b438209a/inheritance-destiny-14-destiny-5.pdf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docs-eu.livesiteadmin.com/72645886-9913-4cbd-8032-bdf4b438209a/journey-preparation-3.pdf" TargetMode="External"/><Relationship Id="rId13" Type="http://schemas.openxmlformats.org/officeDocument/2006/relationships/hyperlink" Target="http://www.freedomtrust.org.uk/downloads/BaseCamp/Journeypreparation5.mp3" TargetMode="External"/><Relationship Id="rId18" Type="http://schemas.openxmlformats.org/officeDocument/2006/relationships/hyperlink" Target="http://youtu.be/44fS6GVJ1XI" TargetMode="External"/><Relationship Id="rId3" Type="http://schemas.openxmlformats.org/officeDocument/2006/relationships/hyperlink" Target="http://docs-eu.livesiteadmin.com/72645886-9913-4cbd-8032-bdf4b438209a/journey-preparation-intro.pdf" TargetMode="External"/><Relationship Id="rId7" Type="http://schemas.openxmlformats.org/officeDocument/2006/relationships/hyperlink" Target="http://www.freedomtrust.org.uk/downloads/BaseCamp/Journeypreparation3.mp3" TargetMode="External"/><Relationship Id="rId12" Type="http://schemas.openxmlformats.org/officeDocument/2006/relationships/hyperlink" Target="http://youtu.be/__QCoCI80DA" TargetMode="External"/><Relationship Id="rId17" Type="http://schemas.openxmlformats.org/officeDocument/2006/relationships/hyperlink" Target="http://docs-eu.livesiteadmin.com/72645886-9913-4cbd-8032-bdf4b438209a/journey-prep-testimony-seeing.pdf" TargetMode="External"/><Relationship Id="rId2" Type="http://schemas.openxmlformats.org/officeDocument/2006/relationships/hyperlink" Target="http://www.freedomtrust.org.uk/downloads/BaseCamp/JourneyPreparartionIntro" TargetMode="External"/><Relationship Id="rId16" Type="http://schemas.openxmlformats.org/officeDocument/2006/relationships/hyperlink" Target="http://www.freedomtrust.org.uk/downloads/BaseCamp/Journeypreparation6.mp3" TargetMode="External"/><Relationship Id="rId20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tu.be/IhA0s45kKRs" TargetMode="External"/><Relationship Id="rId11" Type="http://schemas.openxmlformats.org/officeDocument/2006/relationships/hyperlink" Target="http://docs-eu.livesiteadmin.com/72645886-9913-4cbd-8032-bdf4b438209a/journey-preparation-4.pdf" TargetMode="External"/><Relationship Id="rId5" Type="http://schemas.openxmlformats.org/officeDocument/2006/relationships/hyperlink" Target="http://docs-eu.livesiteadmin.com/72645886-9913-4cbd-8032-bdf4b438209a/journey-preparation-2-angels.pdf" TargetMode="External"/><Relationship Id="rId15" Type="http://schemas.openxmlformats.org/officeDocument/2006/relationships/hyperlink" Target="http://youtu.be/DRjhoVavPVY" TargetMode="External"/><Relationship Id="rId10" Type="http://schemas.openxmlformats.org/officeDocument/2006/relationships/hyperlink" Target="http://www.freedomtrust.org.uk/downloads/BaseCamp/Journeypreparation4.mp3" TargetMode="External"/><Relationship Id="rId19" Type="http://schemas.openxmlformats.org/officeDocument/2006/relationships/slide" Target="slide20.xml"/><Relationship Id="rId4" Type="http://schemas.openxmlformats.org/officeDocument/2006/relationships/hyperlink" Target="http://www.freedomtrust.org.uk/downloads/BaseCamp/Journeypreparation2.mp3" TargetMode="External"/><Relationship Id="rId9" Type="http://schemas.openxmlformats.org/officeDocument/2006/relationships/hyperlink" Target="http://youtu.be/r2UImu_Aoys" TargetMode="External"/><Relationship Id="rId14" Type="http://schemas.openxmlformats.org/officeDocument/2006/relationships/hyperlink" Target="http://docs-eu.livesiteadmin.com/72645886-9913-4cbd-8032-bdf4b438209a/journey-preparation-5.pdf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hyperlink" Target="http://docs-eu.livesiteadmin.com/72645886-9913-4cbd-8032-bdf4b438209a/base-camp-1.pdf" TargetMode="External"/><Relationship Id="rId7" Type="http://schemas.openxmlformats.org/officeDocument/2006/relationships/hyperlink" Target="http://youtu.be/5nLXWrzzmKk" TargetMode="External"/><Relationship Id="rId2" Type="http://schemas.openxmlformats.org/officeDocument/2006/relationships/hyperlink" Target="http://www.freedomtrust.org.uk/downloads/BaseCamp/Basecamp1.mp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-eu.livesiteadmin.com/72645886-9913-4cbd-8032-bdf4b438209a/base-camp-2.pdf" TargetMode="External"/><Relationship Id="rId5" Type="http://schemas.openxmlformats.org/officeDocument/2006/relationships/hyperlink" Target="http://www.freedomtrust.org.uk/downloads/BaseCamp/Basecamp2.mp3" TargetMode="External"/><Relationship Id="rId4" Type="http://schemas.openxmlformats.org/officeDocument/2006/relationships/hyperlink" Target="http://youtu.be/WyDheX1xbyQ" TargetMode="External"/><Relationship Id="rId9" Type="http://schemas.openxmlformats.org/officeDocument/2006/relationships/slide" Target="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71600" y="274638"/>
            <a:ext cx="7200800" cy="2290266"/>
          </a:xfrm>
          <a:prstGeom prst="rect">
            <a:avLst/>
          </a:prstGeo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640960" cy="2088232"/>
          </a:xfrm>
        </p:spPr>
        <p:txBody>
          <a:bodyPr>
            <a:noAutofit/>
          </a:bodyPr>
          <a:lstStyle/>
          <a:p>
            <a:r>
              <a:rPr lang="en-GB" dirty="0" smtClean="0"/>
              <a:t>Engaging God on the Heavenly Pathways of Relationship and Responsibility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924944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Interactive manual for equipping a Joshua Generation to live a supernatural lifestyle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01043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© Copyright 2014 Freedom Apostolic Resources. All rights reserved.</a:t>
            </a:r>
          </a:p>
          <a:p>
            <a:pPr algn="ctr"/>
            <a:r>
              <a:rPr lang="en-GB" sz="1200" dirty="0"/>
              <a:t>Freedom Apostolic Resources is a trading style of Freedom Trust, a charity registered in England.</a:t>
            </a:r>
          </a:p>
          <a:p>
            <a:pPr algn="ctr"/>
            <a:r>
              <a:rPr lang="en-GB" sz="1200" dirty="0"/>
              <a:t>Registered charity no 1039290. Registered office: Freedom Centre, 1 Howard Avenue, Barnstaple, EX32 8QA, UK.</a:t>
            </a:r>
          </a:p>
        </p:txBody>
      </p:sp>
    </p:spTree>
    <p:extLst>
      <p:ext uri="{BB962C8B-B14F-4D97-AF65-F5344CB8AC3E}">
        <p14:creationId xmlns:p14="http://schemas.microsoft.com/office/powerpoint/2010/main" val="5287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16624"/>
          </a:xfrm>
        </p:spPr>
        <p:txBody>
          <a:bodyPr lIns="0" tIns="0" rIns="0" bIns="0">
            <a:normAutofit/>
          </a:bodyPr>
          <a:lstStyle/>
          <a:p>
            <a:r>
              <a:rPr lang="en-GB" sz="4000" dirty="0" smtClean="0"/>
              <a:t>For those wishing to use the materials to mentor larger groups e.g. churches, ministry schools there would a monthly or annual contribution of £5 per person participating. Again you can charge up to a further £5 person if you choose.</a:t>
            </a:r>
          </a:p>
          <a:p>
            <a:r>
              <a:rPr lang="en-GB" sz="4000" dirty="0" smtClean="0"/>
              <a:t>The materials can continue to be used whilst you remain in the programme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19872" y="116632"/>
            <a:ext cx="2160000" cy="849600"/>
          </a:xfrm>
          <a:prstGeom prst="rect">
            <a:avLst/>
          </a:prstGeo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smtClean="0"/>
              <a:t>Preface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4903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16624"/>
          </a:xfrm>
        </p:spPr>
        <p:txBody>
          <a:bodyPr lIns="0" tIns="0" rIns="0" bIns="0">
            <a:normAutofit/>
          </a:bodyPr>
          <a:lstStyle/>
          <a:p>
            <a:r>
              <a:rPr lang="en-GB" sz="4000" dirty="0" smtClean="0"/>
              <a:t>If £5 per month is not feasible please contacts us</a:t>
            </a:r>
          </a:p>
          <a:p>
            <a:r>
              <a:rPr lang="en-GB" sz="4000" dirty="0" smtClean="0"/>
              <a:t>There could be a scaled costing for those in poorer countries</a:t>
            </a:r>
          </a:p>
          <a:p>
            <a:r>
              <a:rPr lang="en-GB" sz="4000" dirty="0" smtClean="0"/>
              <a:t>It is important to value something and to sow into the future.</a:t>
            </a:r>
          </a:p>
          <a:p>
            <a:r>
              <a:rPr lang="en-GB" sz="4000" dirty="0" smtClean="0"/>
              <a:t>The materials will be continually updated and developed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19872" y="116632"/>
            <a:ext cx="2160000" cy="849600"/>
          </a:xfrm>
          <a:prstGeom prst="rect">
            <a:avLst/>
          </a:prstGeo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smtClean="0"/>
              <a:t>Preface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4425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16624"/>
          </a:xfrm>
        </p:spPr>
        <p:txBody>
          <a:bodyPr lIns="0" tIns="0" rIns="0" bIns="0">
            <a:normAutofit/>
          </a:bodyPr>
          <a:lstStyle/>
          <a:p>
            <a:r>
              <a:rPr lang="en-GB" sz="4400" dirty="0" smtClean="0"/>
              <a:t>This is exciting opportunity to be involved in developing this manual</a:t>
            </a:r>
          </a:p>
          <a:p>
            <a:r>
              <a:rPr lang="en-GB" sz="4400" dirty="0" smtClean="0"/>
              <a:t>Sowing into it will enable us to get it translated into other languages and develop it into a written manual with resources for those without computers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19872" y="116632"/>
            <a:ext cx="2160000" cy="849600"/>
          </a:xfrm>
          <a:prstGeom prst="rect">
            <a:avLst/>
          </a:prstGeo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smtClean="0"/>
              <a:t>Preface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6780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9722" y="274638"/>
            <a:ext cx="5040000" cy="720000"/>
          </a:xfr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vert="horz" lIns="0" tIns="0" rIns="0" bIns="0" rtlCol="0" anchor="ctr">
            <a:normAutofit/>
          </a:bodyPr>
          <a:lstStyle/>
          <a:p>
            <a:r>
              <a:rPr lang="en-GB" sz="3600" dirty="0"/>
              <a:t>How to use this manual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>
            <a:noAutofit/>
          </a:bodyPr>
          <a:lstStyle/>
          <a:p>
            <a:r>
              <a:rPr lang="en-GB" sz="3600" dirty="0" smtClean="0"/>
              <a:t>The manual should be used as if you are on a journey</a:t>
            </a:r>
          </a:p>
          <a:p>
            <a:r>
              <a:rPr lang="en-GB" sz="3600" dirty="0" smtClean="0"/>
              <a:t>Start at the beginning and follow the map to each location in sequence</a:t>
            </a:r>
          </a:p>
          <a:p>
            <a:r>
              <a:rPr lang="en-GB" sz="3600" dirty="0" smtClean="0"/>
              <a:t>This is not a race so don’t proceed to the next module until you are sure that the last module is now part of your lifestyle and not just head knowledge</a:t>
            </a:r>
          </a:p>
        </p:txBody>
      </p:sp>
    </p:spTree>
    <p:extLst>
      <p:ext uri="{BB962C8B-B14F-4D97-AF65-F5344CB8AC3E}">
        <p14:creationId xmlns:p14="http://schemas.microsoft.com/office/powerpoint/2010/main" val="420803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00" y="274638"/>
            <a:ext cx="4680000" cy="720000"/>
          </a:xfr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vert="horz" lIns="0" tIns="0" rIns="0" bIns="0" rtlCol="0" anchor="ctr">
            <a:normAutofit/>
          </a:bodyPr>
          <a:lstStyle/>
          <a:p>
            <a:r>
              <a:rPr lang="en-GB" sz="3600" dirty="0"/>
              <a:t>How to use this manual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>
            <a:noAutofit/>
          </a:bodyPr>
          <a:lstStyle/>
          <a:p>
            <a:r>
              <a:rPr lang="en-GB" sz="3600" dirty="0" smtClean="0"/>
              <a:t>Remember that although you may be at a more advanced stage on your own personal journey those that you will be mentoring may not.</a:t>
            </a:r>
          </a:p>
          <a:p>
            <a:r>
              <a:rPr lang="en-GB" sz="3600" dirty="0" smtClean="0"/>
              <a:t>The goal is that anyone using this manual systematically will be able to engage true sonship regardless of their starting point.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9725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>
            <a:normAutofit lnSpcReduction="10000"/>
          </a:bodyPr>
          <a:lstStyle/>
          <a:p>
            <a:r>
              <a:rPr lang="en-GB" sz="3600" dirty="0" smtClean="0"/>
              <a:t>Please don’t be tempted to take short cuts on this journey.</a:t>
            </a:r>
          </a:p>
          <a:p>
            <a:r>
              <a:rPr lang="en-GB" sz="3600" dirty="0" smtClean="0"/>
              <a:t>Developing your own pathways to engage God in relationship and responsibility will require desire and discipline if it is to become a delight.</a:t>
            </a:r>
          </a:p>
          <a:p>
            <a:r>
              <a:rPr lang="en-GB" sz="3600" dirty="0" smtClean="0"/>
              <a:t>Developing your own pathways will take daily practice.</a:t>
            </a:r>
            <a:endParaRPr lang="en-GB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32000" y="274638"/>
            <a:ext cx="4680000" cy="720000"/>
          </a:xfrm>
          <a:prstGeom prst="rect">
            <a:avLst/>
          </a:prstGeo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smtClean="0"/>
              <a:t>How to use this manual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5861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00" y="274638"/>
            <a:ext cx="4680000" cy="720000"/>
          </a:xfr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vert="horz" lIns="0" tIns="0" rIns="0" bIns="0" rtlCol="0" anchor="ctr">
            <a:normAutofit/>
          </a:bodyPr>
          <a:lstStyle/>
          <a:p>
            <a:r>
              <a:rPr lang="en-GB" sz="3600" dirty="0"/>
              <a:t>How to use this manual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 lIns="0" tIns="0" rIns="0" bIns="0">
            <a:normAutofit lnSpcReduction="10000"/>
          </a:bodyPr>
          <a:lstStyle/>
          <a:p>
            <a:r>
              <a:rPr lang="en-GB" sz="3600" dirty="0" smtClean="0"/>
              <a:t>The exercises contained within the manual are just the scaffolding to enable you to build a house that you can abide and dwell in.</a:t>
            </a:r>
          </a:p>
          <a:p>
            <a:r>
              <a:rPr lang="en-GB" sz="3600" dirty="0" smtClean="0"/>
              <a:t>I am sharing my journey with you so that you engage your own personal journey.</a:t>
            </a:r>
          </a:p>
          <a:p>
            <a:r>
              <a:rPr lang="en-GB" sz="3600" dirty="0" smtClean="0"/>
              <a:t>The prayers and exercise are just a starting points, please adapt them for yourself using your own language and illustrations.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1186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00" y="274638"/>
            <a:ext cx="4680000" cy="720000"/>
          </a:xfr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vert="horz" lIns="0" tIns="0" rIns="0" bIns="0" rtlCol="0" anchor="ctr">
            <a:normAutofit/>
          </a:bodyPr>
          <a:lstStyle/>
          <a:p>
            <a:r>
              <a:rPr lang="en-GB" sz="3600" dirty="0"/>
              <a:t>How to use this manual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>
            <a:normAutofit/>
          </a:bodyPr>
          <a:lstStyle/>
          <a:p>
            <a:r>
              <a:rPr lang="en-GB" sz="4000" dirty="0" smtClean="0"/>
              <a:t>God will communicate with you as a unique, precious individual. This is part of the adventure to discover how for yourself.</a:t>
            </a:r>
          </a:p>
          <a:p>
            <a:r>
              <a:rPr lang="en-GB" sz="4000" dirty="0" smtClean="0"/>
              <a:t>The heavenly realms are a multiverse environment not operating with the same physical laws of time and space.</a:t>
            </a:r>
          </a:p>
        </p:txBody>
      </p:sp>
    </p:spTree>
    <p:extLst>
      <p:ext uri="{BB962C8B-B14F-4D97-AF65-F5344CB8AC3E}">
        <p14:creationId xmlns:p14="http://schemas.microsoft.com/office/powerpoint/2010/main" val="197464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724" y="260648"/>
            <a:ext cx="4968552" cy="864096"/>
          </a:xfr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lIns="0" tIns="0" rIns="0" bIns="0">
            <a:normAutofit/>
          </a:bodyPr>
          <a:lstStyle/>
          <a:p>
            <a:r>
              <a:rPr lang="en-GB" sz="3600" dirty="0" smtClean="0"/>
              <a:t>How to use this manual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 lIns="0" tIns="0" rIns="0" bIns="0">
            <a:normAutofit lnSpcReduction="10000"/>
          </a:bodyPr>
          <a:lstStyle/>
          <a:p>
            <a:r>
              <a:rPr lang="en-GB" sz="3600" dirty="0" smtClean="0"/>
              <a:t>This means your experiences and the symbolic nature of what is communicated to you during your encounters will be very personal to you.</a:t>
            </a:r>
          </a:p>
          <a:p>
            <a:r>
              <a:rPr lang="en-GB" sz="3600" dirty="0" smtClean="0"/>
              <a:t>Again this is part of the adventure to discover how God relates to you both within and in the realms of heaven.</a:t>
            </a:r>
          </a:p>
          <a:p>
            <a:r>
              <a:rPr lang="en-GB" sz="3600" dirty="0" smtClean="0"/>
              <a:t>Let’s begin this journey of discovery together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375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 lIns="0" tIns="0" rIns="0" bIns="0">
            <a:normAutofit lnSpcReduction="10000"/>
          </a:bodyPr>
          <a:lstStyle/>
          <a:p>
            <a:r>
              <a:rPr lang="en-GB" sz="4000" dirty="0" smtClean="0"/>
              <a:t>There are many terms that may be unfamiliar to you. Mostly this is just semantics but there will be a developing glossary of terms to help everyone get the most out of the experience. Please feel free to add to this on the journey.</a:t>
            </a:r>
          </a:p>
          <a:p>
            <a:r>
              <a:rPr lang="en-GB" sz="4000" dirty="0" smtClean="0">
                <a:hlinkClick r:id="rId2"/>
              </a:rPr>
              <a:t>Glossary</a:t>
            </a:r>
            <a:endParaRPr lang="en-GB" sz="4000" dirty="0"/>
          </a:p>
        </p:txBody>
      </p:sp>
      <p:sp>
        <p:nvSpPr>
          <p:cNvPr id="4" name="Rektangel 101"/>
          <p:cNvSpPr>
            <a:spLocks noChangeArrowheads="1"/>
          </p:cNvSpPr>
          <p:nvPr/>
        </p:nvSpPr>
        <p:spPr bwMode="auto">
          <a:xfrm>
            <a:off x="3167905" y="188640"/>
            <a:ext cx="2808191" cy="795006"/>
          </a:xfrm>
          <a:prstGeom prst="rect">
            <a:avLst/>
          </a:prstGeom>
          <a:gradFill flip="none" rotWithShape="1"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smtClean="0"/>
              <a:t>Glossary</a:t>
            </a:r>
            <a:endParaRPr lang="da-DK" sz="3600" kern="0" dirty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274638"/>
            <a:ext cx="2160240" cy="850106"/>
          </a:xfr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vert="horz" lIns="0" tIns="0" rIns="0" bIns="0" rtlCol="0" anchor="ctr">
            <a:normAutofit/>
          </a:bodyPr>
          <a:lstStyle/>
          <a:p>
            <a:r>
              <a:rPr lang="en-GB" sz="3600" dirty="0"/>
              <a:t>Index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 lIns="0" tIns="0" rIns="0" bIns="0">
            <a:normAutofit/>
          </a:bodyPr>
          <a:lstStyle/>
          <a:p>
            <a:r>
              <a:rPr lang="en-GB" sz="3600" dirty="0" smtClean="0">
                <a:hlinkClick r:id="rId2"/>
              </a:rPr>
              <a:t>Strategy Video</a:t>
            </a:r>
            <a:r>
              <a:rPr lang="en-GB" sz="3600" dirty="0" smtClean="0"/>
              <a:t>		</a:t>
            </a:r>
            <a:r>
              <a:rPr lang="en-GB" sz="3600" dirty="0" smtClean="0">
                <a:hlinkClick r:id="rId3"/>
              </a:rPr>
              <a:t>PDF</a:t>
            </a:r>
            <a:r>
              <a:rPr lang="en-GB" sz="3600" dirty="0"/>
              <a:t>	</a:t>
            </a:r>
            <a:r>
              <a:rPr lang="en-GB" sz="3600" dirty="0" smtClean="0"/>
              <a:t>	</a:t>
            </a:r>
            <a:r>
              <a:rPr lang="en-GB" sz="3600" dirty="0" smtClean="0">
                <a:hlinkClick r:id="rId4"/>
              </a:rPr>
              <a:t>Audio</a:t>
            </a:r>
            <a:endParaRPr lang="en-GB" sz="3600" dirty="0" smtClean="0">
              <a:hlinkClick r:id="rId5"/>
            </a:endParaRPr>
          </a:p>
          <a:p>
            <a:r>
              <a:rPr lang="en-GB" sz="3600" dirty="0" smtClean="0">
                <a:hlinkClick r:id="rId5"/>
              </a:rPr>
              <a:t>Video Introduction</a:t>
            </a:r>
            <a:endParaRPr lang="en-GB" sz="3600" dirty="0" smtClean="0">
              <a:hlinkClick r:id="" action="ppaction://hlinkshowjump?jump=nextslide"/>
            </a:endParaRPr>
          </a:p>
          <a:p>
            <a:r>
              <a:rPr lang="en-GB" sz="3600" dirty="0" smtClean="0">
                <a:hlinkClick r:id="" action="ppaction://hlinkshowjump?jump=nextslide"/>
              </a:rPr>
              <a:t>Preface</a:t>
            </a:r>
            <a:endParaRPr lang="en-GB" sz="3600" dirty="0" smtClean="0"/>
          </a:p>
          <a:p>
            <a:r>
              <a:rPr lang="en-GB" sz="3600" dirty="0" smtClean="0">
                <a:hlinkClick r:id="rId6" action="ppaction://hlinksldjump"/>
              </a:rPr>
              <a:t>How to use this manual</a:t>
            </a:r>
            <a:endParaRPr lang="en-GB" sz="3600" dirty="0" smtClean="0"/>
          </a:p>
          <a:p>
            <a:r>
              <a:rPr lang="en-GB" sz="3600" dirty="0" smtClean="0">
                <a:hlinkClick r:id="rId7" action="ppaction://hlinksldjump"/>
              </a:rPr>
              <a:t>Glossary</a:t>
            </a:r>
            <a:endParaRPr lang="en-GB" sz="3600" dirty="0" smtClean="0"/>
          </a:p>
          <a:p>
            <a:r>
              <a:rPr lang="en-GB" sz="3600" dirty="0" smtClean="0">
                <a:hlinkClick r:id="rId8" action="ppaction://hlinksldjump"/>
              </a:rPr>
              <a:t>Main Menu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9943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>
            <a:normAutofit/>
          </a:bodyPr>
          <a:lstStyle/>
          <a:p>
            <a:r>
              <a:rPr lang="en-GB" sz="4400" dirty="0" smtClean="0"/>
              <a:t>Journey </a:t>
            </a:r>
            <a:r>
              <a:rPr lang="en-GB" sz="4400" dirty="0" smtClean="0">
                <a:hlinkClick r:id="rId2" action="ppaction://hlinksldjump"/>
              </a:rPr>
              <a:t>Preparation</a:t>
            </a:r>
            <a:endParaRPr lang="en-GB" sz="4400" dirty="0" smtClean="0"/>
          </a:p>
          <a:p>
            <a:r>
              <a:rPr lang="en-GB" sz="4400" dirty="0" smtClean="0"/>
              <a:t>Base Camp</a:t>
            </a:r>
          </a:p>
          <a:p>
            <a:r>
              <a:rPr lang="en-GB" sz="4400" dirty="0" smtClean="0"/>
              <a:t>Pathway of relationship</a:t>
            </a:r>
          </a:p>
          <a:p>
            <a:r>
              <a:rPr lang="en-GB" sz="4400" dirty="0" smtClean="0"/>
              <a:t>Pathway of responsibility</a:t>
            </a:r>
          </a:p>
        </p:txBody>
      </p:sp>
      <p:sp>
        <p:nvSpPr>
          <p:cNvPr id="5" name="Rektangel 101"/>
          <p:cNvSpPr>
            <a:spLocks noChangeArrowheads="1"/>
          </p:cNvSpPr>
          <p:nvPr/>
        </p:nvSpPr>
        <p:spPr bwMode="auto">
          <a:xfrm>
            <a:off x="3167905" y="188640"/>
            <a:ext cx="2808191" cy="795006"/>
          </a:xfrm>
          <a:prstGeom prst="rect">
            <a:avLst/>
          </a:prstGeom>
          <a:gradFill flip="none" rotWithShape="1"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/>
              <a:t>Main Menu</a:t>
            </a:r>
            <a:endParaRPr lang="da-DK" sz="3600" kern="0" dirty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1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Introduction</a:t>
            </a:r>
          </a:p>
          <a:p>
            <a:r>
              <a:rPr lang="en-GB" sz="3600" dirty="0" smtClean="0"/>
              <a:t>Please listen to or watch the various teaching sessions and or read the blogs &amp; PDF’s and engage in the exercises before proceeding to Basecamp</a:t>
            </a:r>
          </a:p>
          <a:p>
            <a:r>
              <a:rPr lang="en-GB" sz="3600" dirty="0" smtClean="0"/>
              <a:t>Preparation </a:t>
            </a:r>
            <a:r>
              <a:rPr lang="en-GB" sz="3600" dirty="0" smtClean="0">
                <a:hlinkClick r:id="rId2" action="ppaction://hlinksldjump"/>
              </a:rPr>
              <a:t>Resources</a:t>
            </a:r>
            <a:endParaRPr lang="en-GB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75556" y="6105211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hlinkClick r:id="rId3" action="ppaction://hlinksldjump"/>
              </a:rPr>
              <a:t>Main </a:t>
            </a:r>
            <a:r>
              <a:rPr lang="en-GB" sz="2800" dirty="0" smtClean="0">
                <a:hlinkClick r:id="rId3" action="ppaction://hlinksldjump"/>
              </a:rPr>
              <a:t>Menu</a:t>
            </a:r>
            <a:r>
              <a:rPr lang="en-GB" dirty="0" smtClean="0"/>
              <a:t>		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843808" y="188636"/>
            <a:ext cx="2808191" cy="795006"/>
            <a:chOff x="3944954" y="2191893"/>
            <a:chExt cx="772378" cy="535658"/>
          </a:xfrm>
        </p:grpSpPr>
        <p:sp>
          <p:nvSpPr>
            <p:cNvPr id="8" name="Rektangel 101"/>
            <p:cNvSpPr>
              <a:spLocks noChangeArrowheads="1"/>
            </p:cNvSpPr>
            <p:nvPr/>
          </p:nvSpPr>
          <p:spPr bwMode="auto">
            <a:xfrm>
              <a:off x="3944954" y="2191893"/>
              <a:ext cx="772378" cy="535658"/>
            </a:xfrm>
            <a:prstGeom prst="rect">
              <a:avLst/>
            </a:prstGeom>
            <a:gradFill flip="none" rotWithShape="1">
              <a:gsLst>
                <a:gs pos="22000">
                  <a:schemeClr val="tx1">
                    <a:lumMod val="65000"/>
                    <a:lumOff val="35000"/>
                  </a:schemeClr>
                </a:gs>
                <a:gs pos="77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ＭＳ Ｐゴシック" pitchFamily="-97" charset="-128"/>
                <a:cs typeface="ＭＳ Ｐゴシック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44955" y="2335298"/>
              <a:ext cx="772377" cy="248848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2400" dirty="0" smtClean="0">
                  <a:ea typeface="ＭＳ Ｐゴシック" charset="-128"/>
                  <a:cs typeface="ＭＳ Ｐゴシック" charset="-128"/>
                </a:rPr>
                <a:t>Journey </a:t>
              </a:r>
              <a:r>
                <a:rPr lang="en-US" sz="2400" dirty="0" smtClean="0">
                  <a:ea typeface="ＭＳ Ｐゴシック" charset="-128"/>
                  <a:cs typeface="ＭＳ Ｐゴシック" charset="-128"/>
                </a:rPr>
                <a:t>Preparation</a:t>
              </a:r>
              <a:endParaRPr lang="en-US" sz="2400" dirty="0">
                <a:ea typeface="ＭＳ Ｐゴシック" charset="-128"/>
                <a:cs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3211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16774" y="541144"/>
            <a:ext cx="2829794" cy="1018613"/>
            <a:chOff x="3301192" y="2191893"/>
            <a:chExt cx="1905410" cy="651905"/>
          </a:xfrm>
        </p:grpSpPr>
        <p:sp>
          <p:nvSpPr>
            <p:cNvPr id="8" name="Rektangel 101"/>
            <p:cNvSpPr>
              <a:spLocks noChangeArrowheads="1"/>
            </p:cNvSpPr>
            <p:nvPr/>
          </p:nvSpPr>
          <p:spPr bwMode="auto">
            <a:xfrm>
              <a:off x="3301192" y="2191893"/>
              <a:ext cx="1905410" cy="633112"/>
            </a:xfrm>
            <a:prstGeom prst="rect">
              <a:avLst/>
            </a:prstGeom>
            <a:gradFill flip="none" rotWithShape="1">
              <a:gsLst>
                <a:gs pos="22000">
                  <a:schemeClr val="tx1">
                    <a:lumMod val="65000"/>
                    <a:lumOff val="35000"/>
                  </a:schemeClr>
                </a:gs>
                <a:gs pos="77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ＭＳ Ｐゴシック" pitchFamily="-97" charset="-128"/>
                <a:cs typeface="ＭＳ Ｐゴシック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40877" y="2221083"/>
              <a:ext cx="1779585" cy="622715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algn="ctr">
                <a:defRPr/>
              </a:pP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  <a:t>Joshua Generation</a:t>
              </a:r>
              <a:r>
                <a:rPr lang="en-US" sz="2400" dirty="0">
                  <a:latin typeface="+mn-lt"/>
                  <a:ea typeface="ＭＳ Ｐゴシック" charset="-128"/>
                  <a:cs typeface="ＭＳ Ｐゴシック" charset="-128"/>
                </a:rPr>
                <a:t> </a:t>
              </a: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  <a:hlinkClick r:id="rId2"/>
                </a:rPr>
                <a:t>Blogs</a:t>
              </a:r>
              <a:r>
                <a:rPr lang="en-US" sz="2400" dirty="0">
                  <a:latin typeface="+mn-lt"/>
                  <a:ea typeface="ＭＳ Ｐゴシック" charset="-128"/>
                  <a:cs typeface="ＭＳ Ｐゴシック" charset="-128"/>
                </a:rPr>
                <a:t> </a:t>
              </a: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  <a:t>     </a:t>
              </a: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  <a:hlinkClick r:id="rId3" action="ppaction://hlinksldjump"/>
                </a:rPr>
                <a:t>Teaching</a:t>
              </a:r>
              <a:endParaRPr lang="en-US" sz="2400" dirty="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345221" y="4663464"/>
            <a:ext cx="2374433" cy="989327"/>
            <a:chOff x="3301192" y="2191893"/>
            <a:chExt cx="1905410" cy="633112"/>
          </a:xfrm>
        </p:grpSpPr>
        <p:sp>
          <p:nvSpPr>
            <p:cNvPr id="11" name="Rektangel 101"/>
            <p:cNvSpPr>
              <a:spLocks noChangeArrowheads="1"/>
            </p:cNvSpPr>
            <p:nvPr/>
          </p:nvSpPr>
          <p:spPr bwMode="auto">
            <a:xfrm>
              <a:off x="3301192" y="2191893"/>
              <a:ext cx="1905410" cy="633112"/>
            </a:xfrm>
            <a:prstGeom prst="rect">
              <a:avLst/>
            </a:prstGeom>
            <a:gradFill flip="none" rotWithShape="1">
              <a:gsLst>
                <a:gs pos="22000">
                  <a:schemeClr val="tx1">
                    <a:lumMod val="65000"/>
                    <a:lumOff val="35000"/>
                  </a:schemeClr>
                </a:gs>
                <a:gs pos="77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ＭＳ Ｐゴシック" pitchFamily="-97" charset="-128"/>
                <a:cs typeface="ＭＳ Ｐゴシック" charset="-12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40877" y="2221083"/>
              <a:ext cx="1865725" cy="472702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  <a:t>Destiny </a:t>
              </a:r>
              <a:b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</a:b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  <a:hlinkClick r:id="rId4" action="ppaction://hlinksldjump"/>
                </a:rPr>
                <a:t>2013</a:t>
              </a:r>
              <a:endParaRPr lang="en-US" sz="2400" dirty="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435703" y="603075"/>
            <a:ext cx="2173978" cy="956684"/>
            <a:chOff x="3301192" y="2191893"/>
            <a:chExt cx="1922649" cy="633112"/>
          </a:xfrm>
        </p:grpSpPr>
        <p:sp>
          <p:nvSpPr>
            <p:cNvPr id="14" name="Rektangel 101"/>
            <p:cNvSpPr>
              <a:spLocks noChangeArrowheads="1"/>
            </p:cNvSpPr>
            <p:nvPr/>
          </p:nvSpPr>
          <p:spPr bwMode="auto">
            <a:xfrm>
              <a:off x="3301192" y="2191893"/>
              <a:ext cx="1905410" cy="633112"/>
            </a:xfrm>
            <a:prstGeom prst="rect">
              <a:avLst/>
            </a:prstGeom>
            <a:gradFill flip="none" rotWithShape="1">
              <a:gsLst>
                <a:gs pos="22000">
                  <a:schemeClr val="tx1">
                    <a:lumMod val="65000"/>
                    <a:lumOff val="35000"/>
                  </a:schemeClr>
                </a:gs>
                <a:gs pos="77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ＭＳ Ｐゴシック" pitchFamily="-97" charset="-128"/>
                <a:cs typeface="ＭＳ Ｐゴシック" charset="-128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18431" y="2264035"/>
              <a:ext cx="1905410" cy="488831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spAutoFit/>
            </a:bodyPr>
            <a:lstStyle/>
            <a:p>
              <a:pPr algn="ctr">
                <a:defRPr/>
              </a:pP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  <a:t>Inheritance </a:t>
              </a:r>
              <a:b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</a:b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  <a:hlinkClick r:id="rId5" action="ppaction://hlinksldjump"/>
                </a:rPr>
                <a:t>2013</a:t>
              </a:r>
              <a:endParaRPr lang="en-US" sz="2400" dirty="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78142" y="4562174"/>
            <a:ext cx="2284238" cy="1004171"/>
            <a:chOff x="3301192" y="2191893"/>
            <a:chExt cx="1905411" cy="633112"/>
          </a:xfrm>
        </p:grpSpPr>
        <p:sp>
          <p:nvSpPr>
            <p:cNvPr id="17" name="Rektangel 101"/>
            <p:cNvSpPr>
              <a:spLocks noChangeArrowheads="1"/>
            </p:cNvSpPr>
            <p:nvPr/>
          </p:nvSpPr>
          <p:spPr bwMode="auto">
            <a:xfrm>
              <a:off x="3301192" y="2191893"/>
              <a:ext cx="1905410" cy="633112"/>
            </a:xfrm>
            <a:prstGeom prst="rect">
              <a:avLst/>
            </a:prstGeom>
            <a:gradFill flip="none" rotWithShape="1">
              <a:gsLst>
                <a:gs pos="22000">
                  <a:schemeClr val="tx1">
                    <a:lumMod val="65000"/>
                    <a:lumOff val="35000"/>
                  </a:schemeClr>
                </a:gs>
                <a:gs pos="77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ＭＳ Ｐゴシック" pitchFamily="-97" charset="-128"/>
                <a:cs typeface="ＭＳ Ｐゴシック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01193" y="2221083"/>
              <a:ext cx="1905410" cy="582143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2000" dirty="0" smtClean="0">
                  <a:latin typeface="+mn-lt"/>
                  <a:ea typeface="ＭＳ Ｐゴシック" charset="-128"/>
                  <a:cs typeface="ＭＳ Ｐゴシック" charset="-128"/>
                </a:rPr>
                <a:t>Journey Preparation </a:t>
              </a:r>
              <a:r>
                <a:rPr lang="en-US" sz="2000" dirty="0" smtClean="0">
                  <a:latin typeface="+mn-lt"/>
                  <a:ea typeface="ＭＳ Ｐゴシック" charset="-128"/>
                  <a:cs typeface="ＭＳ Ｐゴシック" charset="-128"/>
                  <a:hlinkClick r:id="rId6" action="ppaction://hlinksldjump"/>
                </a:rPr>
                <a:t>Sessions 1-6</a:t>
              </a:r>
              <a:endParaRPr lang="en-US" sz="2000" dirty="0" smtClean="0">
                <a:latin typeface="+mn-lt"/>
                <a:ea typeface="ＭＳ Ｐゴシック" charset="-128"/>
                <a:cs typeface="ＭＳ Ｐゴシック" charset="-128"/>
              </a:endParaRPr>
            </a:p>
            <a:p>
              <a:pPr algn="ctr">
                <a:defRPr/>
              </a:pPr>
              <a:r>
                <a:rPr lang="en-US" sz="2000" dirty="0" smtClean="0">
                  <a:latin typeface="+mn-lt"/>
                  <a:ea typeface="ＭＳ Ｐゴシック" charset="-128"/>
                  <a:cs typeface="ＭＳ Ｐゴシック" charset="-128"/>
                </a:rPr>
                <a:t>Activations</a:t>
              </a:r>
              <a:endParaRPr lang="en-US" sz="2000" dirty="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21" name="Oval 20"/>
          <p:cNvSpPr/>
          <p:nvPr/>
        </p:nvSpPr>
        <p:spPr>
          <a:xfrm>
            <a:off x="3146568" y="2048400"/>
            <a:ext cx="2602460" cy="2204864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000" dirty="0" smtClean="0"/>
              <a:t>Journey</a:t>
            </a:r>
          </a:p>
          <a:p>
            <a:pPr algn="ctr"/>
            <a:r>
              <a:rPr lang="en-GB" sz="3000" dirty="0" smtClean="0"/>
              <a:t>Preparation</a:t>
            </a:r>
            <a:endParaRPr lang="en-GB" sz="3000" dirty="0"/>
          </a:p>
        </p:txBody>
      </p:sp>
      <p:sp>
        <p:nvSpPr>
          <p:cNvPr id="22" name="TextBox 21"/>
          <p:cNvSpPr txBox="1"/>
          <p:nvPr/>
        </p:nvSpPr>
        <p:spPr>
          <a:xfrm>
            <a:off x="316774" y="1866943"/>
            <a:ext cx="2263936" cy="954107"/>
          </a:xfrm>
          <a:prstGeom prst="rect">
            <a:avLst/>
          </a:prstGeom>
          <a:gradFill flip="none" rotWithShape="1">
            <a:gsLst>
              <a:gs pos="40000">
                <a:srgbClr val="00B0F0"/>
              </a:gs>
              <a:gs pos="84000">
                <a:srgbClr val="0070C0"/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/>
            </a:lvl1pPr>
          </a:lstStyle>
          <a:p>
            <a:r>
              <a:rPr lang="en-GB" dirty="0"/>
              <a:t>JOURNEY </a:t>
            </a:r>
            <a:r>
              <a:rPr lang="en-GB" dirty="0">
                <a:hlinkClick r:id="rId7" action="ppaction://hlinksldjump"/>
              </a:rPr>
              <a:t>MAPS</a:t>
            </a:r>
            <a:endParaRPr lang="en-GB" dirty="0"/>
          </a:p>
        </p:txBody>
      </p:sp>
      <p:sp>
        <p:nvSpPr>
          <p:cNvPr id="24" name="Notched Right Arrow 23"/>
          <p:cNvSpPr/>
          <p:nvPr/>
        </p:nvSpPr>
        <p:spPr>
          <a:xfrm>
            <a:off x="4018208" y="792295"/>
            <a:ext cx="1056068" cy="578245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Notched Right Arrow 24"/>
          <p:cNvSpPr/>
          <p:nvPr/>
        </p:nvSpPr>
        <p:spPr>
          <a:xfrm rot="5400000">
            <a:off x="6913922" y="3059962"/>
            <a:ext cx="1056068" cy="578245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Notched Right Arrow 25"/>
          <p:cNvSpPr/>
          <p:nvPr/>
        </p:nvSpPr>
        <p:spPr>
          <a:xfrm rot="10800000">
            <a:off x="3935954" y="4835615"/>
            <a:ext cx="1056068" cy="578245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Notched Right Arrow 26"/>
          <p:cNvSpPr/>
          <p:nvPr/>
        </p:nvSpPr>
        <p:spPr>
          <a:xfrm rot="16200000">
            <a:off x="843152" y="3253984"/>
            <a:ext cx="1056068" cy="578245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75556" y="6160640"/>
            <a:ext cx="7992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hlinkClick r:id="rId8" action="ppaction://hlinksldjump"/>
              </a:rPr>
              <a:t>Main Menu</a:t>
            </a:r>
            <a:r>
              <a:rPr lang="en-GB" sz="2400" dirty="0" smtClean="0"/>
              <a:t>	</a:t>
            </a:r>
            <a:r>
              <a:rPr lang="en-GB" sz="2400" dirty="0" smtClean="0">
                <a:hlinkClick r:id="rId9" action="ppaction://hlinksldjump"/>
              </a:rPr>
              <a:t>Previous menu</a:t>
            </a:r>
            <a:endParaRPr lang="en-GB" sz="2400" dirty="0" smtClean="0"/>
          </a:p>
          <a:p>
            <a:pPr algn="ctr"/>
            <a:r>
              <a:rPr lang="en-GB" dirty="0" smtClean="0"/>
              <a:t>				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234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006843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Joshua Generation 1        </a:t>
            </a:r>
            <a:r>
              <a:rPr lang="en-GB" sz="2800" dirty="0" smtClean="0">
                <a:hlinkClick r:id="rId2"/>
              </a:rPr>
              <a:t>Audio</a:t>
            </a:r>
            <a:r>
              <a:rPr lang="en-GB" sz="2800" dirty="0"/>
              <a:t>     </a:t>
            </a:r>
            <a:r>
              <a:rPr lang="en-GB" sz="2800" dirty="0">
                <a:hlinkClick r:id="rId3"/>
              </a:rPr>
              <a:t>PDF</a:t>
            </a:r>
            <a:endParaRPr lang="en-GB" sz="2800" dirty="0"/>
          </a:p>
          <a:p>
            <a:r>
              <a:rPr lang="en-GB" sz="2800" dirty="0"/>
              <a:t>Joshua Generation 2        </a:t>
            </a:r>
            <a:r>
              <a:rPr lang="en-GB" sz="2800" dirty="0">
                <a:hlinkClick r:id="rId4"/>
              </a:rPr>
              <a:t>Audio</a:t>
            </a:r>
            <a:r>
              <a:rPr lang="en-GB" sz="2800" dirty="0"/>
              <a:t>    </a:t>
            </a:r>
            <a:r>
              <a:rPr lang="en-GB" sz="2800" dirty="0">
                <a:hlinkClick r:id="rId5"/>
              </a:rPr>
              <a:t> </a:t>
            </a:r>
            <a:r>
              <a:rPr lang="en-GB" sz="2800" dirty="0" smtClean="0">
                <a:hlinkClick r:id="rId5"/>
              </a:rPr>
              <a:t>PDF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The original teaching series from 2011 based on revelation received on a 40 day fast 2010.</a:t>
            </a:r>
            <a:br>
              <a:rPr lang="en-GB" sz="2800" dirty="0" smtClean="0"/>
            </a:br>
            <a:r>
              <a:rPr lang="en-GB" sz="2800" dirty="0" smtClean="0"/>
              <a:t>Revelation has been progressive since 2010 therefore some terminology has been refined in future teaching series</a:t>
            </a:r>
            <a:endParaRPr lang="en-GB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3489885" y="124737"/>
            <a:ext cx="2164231" cy="847676"/>
            <a:chOff x="3301192" y="2191893"/>
            <a:chExt cx="1914029" cy="633112"/>
          </a:xfrm>
        </p:grpSpPr>
        <p:sp>
          <p:nvSpPr>
            <p:cNvPr id="4" name="Rektangel 101"/>
            <p:cNvSpPr>
              <a:spLocks noChangeArrowheads="1"/>
            </p:cNvSpPr>
            <p:nvPr/>
          </p:nvSpPr>
          <p:spPr bwMode="auto">
            <a:xfrm>
              <a:off x="3301192" y="2191893"/>
              <a:ext cx="1905410" cy="633112"/>
            </a:xfrm>
            <a:prstGeom prst="rect">
              <a:avLst/>
            </a:prstGeom>
            <a:gradFill flip="none" rotWithShape="1">
              <a:gsLst>
                <a:gs pos="22000">
                  <a:schemeClr val="tx1">
                    <a:lumMod val="65000"/>
                    <a:lumOff val="35000"/>
                  </a:schemeClr>
                </a:gs>
                <a:gs pos="77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ＭＳ Ｐゴシック" pitchFamily="-97" charset="-128"/>
                <a:cs typeface="ＭＳ Ｐゴシック" charset="-12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309811" y="2232604"/>
              <a:ext cx="1905410" cy="551693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spAutoFit/>
            </a:bodyPr>
            <a:lstStyle/>
            <a:p>
              <a:pPr algn="ctr">
                <a:defRPr/>
              </a:pPr>
              <a:r>
                <a:rPr lang="en-US" sz="2400" dirty="0" smtClean="0">
                  <a:ea typeface="ＭＳ Ｐゴシック" charset="-128"/>
                  <a:cs typeface="ＭＳ Ｐゴシック" charset="-128"/>
                </a:rPr>
                <a:t>Joshua</a:t>
              </a:r>
              <a:br>
                <a:rPr lang="en-US" sz="2400" dirty="0" smtClean="0">
                  <a:ea typeface="ＭＳ Ｐゴシック" charset="-128"/>
                  <a:cs typeface="ＭＳ Ｐゴシック" charset="-128"/>
                </a:rPr>
              </a:br>
              <a:r>
                <a:rPr lang="en-US" sz="2400" dirty="0" smtClean="0">
                  <a:ea typeface="ＭＳ Ｐゴシック" charset="-128"/>
                  <a:cs typeface="ＭＳ Ｐゴシック" charset="-128"/>
                </a:rPr>
                <a:t>Generation</a:t>
              </a: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  <a:t> </a:t>
              </a:r>
              <a:r>
                <a:rPr lang="en-US" sz="2400" dirty="0" smtClean="0">
                  <a:ea typeface="ＭＳ Ｐゴシック" charset="-128"/>
                  <a:cs typeface="ＭＳ Ｐゴシック" charset="-128"/>
                </a:rPr>
                <a:t>2011</a:t>
              </a:r>
              <a:endParaRPr lang="en-US" sz="2400" dirty="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63419" y="602128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		</a:t>
            </a:r>
            <a:r>
              <a:rPr lang="en-GB" sz="2400" dirty="0" smtClean="0">
                <a:hlinkClick r:id="rId6" action="ppaction://hlinksldjump"/>
              </a:rPr>
              <a:t>Main </a:t>
            </a:r>
            <a:r>
              <a:rPr lang="en-GB" sz="2400" dirty="0" smtClean="0">
                <a:hlinkClick r:id="rId6" action="ppaction://hlinksldjump"/>
              </a:rPr>
              <a:t>Menu</a:t>
            </a:r>
            <a:r>
              <a:rPr lang="en-GB" sz="2400" dirty="0" smtClean="0"/>
              <a:t>	</a:t>
            </a:r>
            <a:r>
              <a:rPr lang="en-GB" sz="2400" dirty="0" smtClean="0">
                <a:hlinkClick r:id="" action="ppaction://hlinkshowjump?jump=previousslide"/>
              </a:rPr>
              <a:t>Previous </a:t>
            </a:r>
            <a:r>
              <a:rPr lang="en-GB" sz="2400" dirty="0" smtClean="0">
                <a:hlinkClick r:id="" action="ppaction://hlinkshowjump?jump=previousslide"/>
              </a:rPr>
              <a:t>menu</a:t>
            </a:r>
            <a:r>
              <a:rPr lang="en-GB" dirty="0" smtClean="0"/>
              <a:t>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757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485011" y="124737"/>
            <a:ext cx="2173978" cy="847676"/>
            <a:chOff x="3301192" y="2191893"/>
            <a:chExt cx="1922649" cy="633112"/>
          </a:xfrm>
        </p:grpSpPr>
        <p:sp>
          <p:nvSpPr>
            <p:cNvPr id="10" name="Rektangel 101"/>
            <p:cNvSpPr>
              <a:spLocks noChangeArrowheads="1"/>
            </p:cNvSpPr>
            <p:nvPr/>
          </p:nvSpPr>
          <p:spPr bwMode="auto">
            <a:xfrm>
              <a:off x="3301192" y="2191893"/>
              <a:ext cx="1905410" cy="633112"/>
            </a:xfrm>
            <a:prstGeom prst="rect">
              <a:avLst/>
            </a:prstGeom>
            <a:gradFill flip="none" rotWithShape="1">
              <a:gsLst>
                <a:gs pos="22000">
                  <a:schemeClr val="tx1">
                    <a:lumMod val="65000"/>
                    <a:lumOff val="35000"/>
                  </a:schemeClr>
                </a:gs>
                <a:gs pos="77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ＭＳ Ｐゴシック" pitchFamily="-97" charset="-128"/>
                <a:cs typeface="ＭＳ Ｐゴシック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18431" y="2264035"/>
              <a:ext cx="1905410" cy="488831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spAutoFit/>
            </a:bodyPr>
            <a:lstStyle/>
            <a:p>
              <a:pPr algn="ctr">
                <a:defRPr/>
              </a:pP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  <a:t>Inheritance </a:t>
              </a:r>
              <a:b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</a:b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  <a:t>2013 1-8</a:t>
              </a:r>
              <a:endParaRPr lang="en-US" sz="2400" dirty="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63530" y="1196752"/>
            <a:ext cx="806489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400" dirty="0" smtClean="0"/>
              <a:t>Inheritance </a:t>
            </a:r>
            <a:r>
              <a:rPr lang="en-GB" sz="2400" dirty="0"/>
              <a:t>1 </a:t>
            </a:r>
            <a:r>
              <a:rPr lang="en-GB" sz="2400" dirty="0" smtClean="0"/>
              <a:t>	Introduction 			</a:t>
            </a:r>
            <a:r>
              <a:rPr lang="en-GB" sz="2400" dirty="0" smtClean="0">
                <a:solidFill>
                  <a:srgbClr val="366A9E"/>
                </a:solidFill>
                <a:hlinkClick r:id="rId2"/>
              </a:rPr>
              <a:t>Audio</a:t>
            </a:r>
            <a:r>
              <a:rPr lang="en-GB" sz="2400" dirty="0" smtClean="0"/>
              <a:t>		</a:t>
            </a:r>
            <a:r>
              <a:rPr lang="en-GB" sz="2400" dirty="0" smtClean="0">
                <a:solidFill>
                  <a:srgbClr val="366A9E"/>
                </a:solidFill>
                <a:hlinkClick r:id="rId3"/>
              </a:rPr>
              <a:t>PDF</a:t>
            </a:r>
            <a:endParaRPr lang="en-GB" sz="2400" dirty="0" smtClean="0">
              <a:solidFill>
                <a:srgbClr val="366A9E"/>
              </a:solidFill>
            </a:endParaRPr>
          </a:p>
          <a:p>
            <a:pPr>
              <a:spcBef>
                <a:spcPts val="1200"/>
              </a:spcBef>
            </a:pPr>
            <a:r>
              <a:rPr lang="en-GB" sz="2400" dirty="0"/>
              <a:t>Inheritance </a:t>
            </a:r>
            <a:r>
              <a:rPr lang="en-GB" sz="2400" dirty="0" smtClean="0"/>
              <a:t>2 	The Cross			</a:t>
            </a:r>
            <a:r>
              <a:rPr lang="en-GB" sz="2400" dirty="0" smtClean="0">
                <a:solidFill>
                  <a:srgbClr val="366A9E"/>
                </a:solidFill>
                <a:hlinkClick r:id="rId4"/>
              </a:rPr>
              <a:t>Audio</a:t>
            </a:r>
            <a:endParaRPr lang="en-GB" sz="2400" dirty="0"/>
          </a:p>
          <a:p>
            <a:pPr>
              <a:spcBef>
                <a:spcPts val="1200"/>
              </a:spcBef>
            </a:pPr>
            <a:r>
              <a:rPr lang="en-GB" sz="2400" dirty="0" smtClean="0"/>
              <a:t>Inheritance 3 	Joshua </a:t>
            </a:r>
            <a:r>
              <a:rPr lang="en-GB" sz="2400" dirty="0"/>
              <a:t>Generation </a:t>
            </a:r>
            <a:r>
              <a:rPr lang="en-GB" sz="2400" dirty="0" smtClean="0"/>
              <a:t>1		</a:t>
            </a:r>
            <a:r>
              <a:rPr lang="en-GB" sz="2400" dirty="0" smtClean="0">
                <a:solidFill>
                  <a:srgbClr val="366A9E"/>
                </a:solidFill>
                <a:hlinkClick r:id="rId5"/>
              </a:rPr>
              <a:t>Audio</a:t>
            </a:r>
            <a:r>
              <a:rPr lang="en-GB" sz="2400" dirty="0"/>
              <a:t> </a:t>
            </a:r>
            <a:r>
              <a:rPr lang="en-GB" sz="2400" dirty="0" smtClean="0"/>
              <a:t>		</a:t>
            </a:r>
            <a:r>
              <a:rPr lang="en-GB" sz="2400" dirty="0" smtClean="0">
                <a:solidFill>
                  <a:srgbClr val="366A9E"/>
                </a:solidFill>
                <a:hlinkClick r:id="rId6"/>
              </a:rPr>
              <a:t>PDF</a:t>
            </a:r>
            <a:endParaRPr lang="en-GB" sz="2400" dirty="0"/>
          </a:p>
          <a:p>
            <a:pPr>
              <a:spcBef>
                <a:spcPts val="1200"/>
              </a:spcBef>
            </a:pPr>
            <a:r>
              <a:rPr lang="en-GB" sz="2400" dirty="0" smtClean="0"/>
              <a:t>Inheritance 4 	Joshua </a:t>
            </a:r>
            <a:r>
              <a:rPr lang="en-GB" sz="2400" dirty="0"/>
              <a:t>Generation </a:t>
            </a:r>
            <a:r>
              <a:rPr lang="en-GB" sz="2400" dirty="0" smtClean="0"/>
              <a:t>2		</a:t>
            </a:r>
            <a:r>
              <a:rPr lang="en-GB" sz="2400" dirty="0" smtClean="0">
                <a:solidFill>
                  <a:srgbClr val="366A9E"/>
                </a:solidFill>
                <a:hlinkClick r:id="rId7"/>
              </a:rPr>
              <a:t>Audio</a:t>
            </a:r>
            <a:r>
              <a:rPr lang="en-GB" sz="2400" dirty="0" smtClean="0">
                <a:solidFill>
                  <a:srgbClr val="366A9E"/>
                </a:solidFill>
              </a:rPr>
              <a:t>		</a:t>
            </a:r>
            <a:r>
              <a:rPr lang="en-GB" sz="2400" dirty="0" smtClean="0">
                <a:solidFill>
                  <a:srgbClr val="366A9E"/>
                </a:solidFill>
                <a:hlinkClick r:id="rId8"/>
              </a:rPr>
              <a:t>PDF</a:t>
            </a:r>
            <a:endParaRPr lang="en-GB" sz="2400" dirty="0"/>
          </a:p>
          <a:p>
            <a:pPr fontAlgn="ctr">
              <a:spcBef>
                <a:spcPts val="1200"/>
              </a:spcBef>
            </a:pPr>
            <a:r>
              <a:rPr lang="en-GB" sz="2400" dirty="0" smtClean="0"/>
              <a:t>Inheritance</a:t>
            </a:r>
            <a:r>
              <a:rPr lang="en-GB" sz="2400" dirty="0"/>
              <a:t> 5 </a:t>
            </a:r>
            <a:r>
              <a:rPr lang="en-GB" sz="2400" dirty="0" smtClean="0"/>
              <a:t>	Joshua </a:t>
            </a:r>
            <a:r>
              <a:rPr lang="en-GB" sz="2400" dirty="0"/>
              <a:t>Generation </a:t>
            </a:r>
            <a:r>
              <a:rPr lang="en-GB" sz="2400" dirty="0" smtClean="0"/>
              <a:t>3		</a:t>
            </a:r>
            <a:r>
              <a:rPr lang="en-GB" sz="2400" dirty="0" smtClean="0">
                <a:hlinkClick r:id="rId9"/>
              </a:rPr>
              <a:t>Audio</a:t>
            </a:r>
            <a:r>
              <a:rPr lang="en-GB" sz="2400" dirty="0"/>
              <a:t>	</a:t>
            </a:r>
            <a:r>
              <a:rPr lang="en-GB" sz="2400" dirty="0" smtClean="0"/>
              <a:t>	</a:t>
            </a:r>
            <a:r>
              <a:rPr lang="en-GB" sz="2400" dirty="0" smtClean="0">
                <a:hlinkClick r:id="rId10"/>
              </a:rPr>
              <a:t>PDF</a:t>
            </a:r>
            <a:endParaRPr lang="en-GB" sz="2400" dirty="0"/>
          </a:p>
          <a:p>
            <a:pPr fontAlgn="ctr">
              <a:spcBef>
                <a:spcPts val="1200"/>
              </a:spcBef>
            </a:pPr>
            <a:r>
              <a:rPr lang="en-GB" sz="2400" dirty="0" smtClean="0"/>
              <a:t>Inheritance 6 	Joshua Generation</a:t>
            </a:r>
            <a:r>
              <a:rPr lang="en-GB" sz="2400" dirty="0">
                <a:solidFill>
                  <a:srgbClr val="000000"/>
                </a:solidFill>
              </a:rPr>
              <a:t> </a:t>
            </a:r>
            <a:r>
              <a:rPr lang="en-GB" sz="2400" dirty="0" smtClean="0">
                <a:solidFill>
                  <a:srgbClr val="000000"/>
                </a:solidFill>
              </a:rPr>
              <a:t>4		</a:t>
            </a:r>
            <a:r>
              <a:rPr lang="en-GB" sz="2400" dirty="0" smtClean="0">
                <a:solidFill>
                  <a:srgbClr val="366A9E"/>
                </a:solidFill>
                <a:hlinkClick r:id="rId11"/>
              </a:rPr>
              <a:t>Audio</a:t>
            </a:r>
            <a:r>
              <a:rPr lang="en-GB" sz="2400" dirty="0">
                <a:latin typeface="Arial"/>
              </a:rPr>
              <a:t>	</a:t>
            </a:r>
            <a:r>
              <a:rPr lang="en-GB" sz="2400" dirty="0" smtClean="0">
                <a:latin typeface="Arial"/>
              </a:rPr>
              <a:t>	</a:t>
            </a:r>
            <a:r>
              <a:rPr lang="en-GB" sz="2400" dirty="0" smtClean="0">
                <a:solidFill>
                  <a:srgbClr val="366A9E"/>
                </a:solidFill>
                <a:hlinkClick r:id="rId12"/>
              </a:rPr>
              <a:t>PDF</a:t>
            </a:r>
            <a:endParaRPr lang="en-GB" sz="2400" dirty="0" smtClean="0"/>
          </a:p>
          <a:p>
            <a:pPr fontAlgn="ctr">
              <a:spcBef>
                <a:spcPts val="1200"/>
              </a:spcBef>
            </a:pPr>
            <a:r>
              <a:rPr lang="en-GB" sz="2400" dirty="0" smtClean="0"/>
              <a:t>Inheritance 7 	Joshua </a:t>
            </a:r>
            <a:r>
              <a:rPr lang="en-GB" sz="2400" dirty="0"/>
              <a:t>Generation 5</a:t>
            </a:r>
            <a:r>
              <a:rPr lang="en-GB" sz="2400" dirty="0">
                <a:solidFill>
                  <a:srgbClr val="000000"/>
                </a:solidFill>
              </a:rPr>
              <a:t> </a:t>
            </a:r>
            <a:r>
              <a:rPr lang="en-GB" sz="2400" dirty="0" smtClean="0">
                <a:solidFill>
                  <a:srgbClr val="000000"/>
                </a:solidFill>
              </a:rPr>
              <a:t>		</a:t>
            </a:r>
            <a:r>
              <a:rPr lang="en-GB" sz="2400" dirty="0" smtClean="0">
                <a:solidFill>
                  <a:srgbClr val="366A9E"/>
                </a:solidFill>
                <a:hlinkClick r:id="rId13"/>
              </a:rPr>
              <a:t>Audio</a:t>
            </a:r>
            <a:r>
              <a:rPr lang="en-GB" sz="2400" dirty="0" smtClean="0">
                <a:solidFill>
                  <a:srgbClr val="366A9E"/>
                </a:solidFill>
              </a:rPr>
              <a:t>		</a:t>
            </a:r>
            <a:r>
              <a:rPr lang="en-GB" sz="2400" dirty="0" smtClean="0">
                <a:solidFill>
                  <a:srgbClr val="366A9E"/>
                </a:solidFill>
                <a:hlinkClick r:id="rId14"/>
              </a:rPr>
              <a:t>PDF</a:t>
            </a:r>
            <a:endParaRPr lang="en-GB" sz="2400" dirty="0" smtClean="0">
              <a:latin typeface="Arial"/>
            </a:endParaRPr>
          </a:p>
          <a:p>
            <a:pPr fontAlgn="ctr">
              <a:spcBef>
                <a:spcPts val="1200"/>
              </a:spcBef>
            </a:pPr>
            <a:r>
              <a:rPr lang="en-GB" sz="2400" dirty="0" smtClean="0"/>
              <a:t>Inheritance 8 	Joshua Generation 6</a:t>
            </a:r>
            <a:r>
              <a:rPr lang="en-GB" sz="2400" dirty="0">
                <a:solidFill>
                  <a:srgbClr val="000000"/>
                </a:solidFill>
              </a:rPr>
              <a:t> </a:t>
            </a:r>
            <a:r>
              <a:rPr lang="en-GB" sz="2400" dirty="0" smtClean="0">
                <a:solidFill>
                  <a:srgbClr val="000000"/>
                </a:solidFill>
              </a:rPr>
              <a:t>		</a:t>
            </a:r>
            <a:r>
              <a:rPr lang="en-GB" sz="2400" dirty="0" smtClean="0">
                <a:solidFill>
                  <a:srgbClr val="366A9E"/>
                </a:solidFill>
                <a:hlinkClick r:id="rId15"/>
              </a:rPr>
              <a:t>Audio</a:t>
            </a:r>
            <a:r>
              <a:rPr lang="en-GB" sz="2400" dirty="0" smtClean="0">
                <a:latin typeface="Arial"/>
              </a:rPr>
              <a:t>		</a:t>
            </a:r>
            <a:r>
              <a:rPr lang="en-GB" sz="2400" dirty="0" smtClean="0">
                <a:solidFill>
                  <a:srgbClr val="366A9E"/>
                </a:solidFill>
                <a:hlinkClick r:id="rId16"/>
              </a:rPr>
              <a:t>PDF</a:t>
            </a:r>
            <a:endParaRPr lang="en-GB" sz="2400" dirty="0" smtClean="0">
              <a:solidFill>
                <a:srgbClr val="366A9E"/>
              </a:solidFill>
            </a:endParaRPr>
          </a:p>
          <a:p>
            <a:pPr fontAlgn="ctr">
              <a:spcBef>
                <a:spcPts val="1200"/>
              </a:spcBef>
            </a:pPr>
            <a:r>
              <a:rPr lang="en-GB" sz="2400" dirty="0"/>
              <a:t>Inheritance 9</a:t>
            </a:r>
            <a:r>
              <a:rPr lang="en-GB" sz="2400" dirty="0">
                <a:solidFill>
                  <a:srgbClr val="000000"/>
                </a:solidFill>
              </a:rPr>
              <a:t>  </a:t>
            </a:r>
            <a:r>
              <a:rPr lang="en-GB" sz="2400" dirty="0" smtClean="0">
                <a:solidFill>
                  <a:srgbClr val="000000"/>
                </a:solidFill>
              </a:rPr>
              <a:t> Joshua </a:t>
            </a:r>
            <a:r>
              <a:rPr lang="en-GB" sz="2400" dirty="0">
                <a:solidFill>
                  <a:srgbClr val="000000"/>
                </a:solidFill>
              </a:rPr>
              <a:t>Generation 7</a:t>
            </a:r>
            <a:r>
              <a:rPr lang="en-GB" sz="2400" dirty="0"/>
              <a:t>		</a:t>
            </a:r>
            <a:r>
              <a:rPr lang="en-GB" sz="2400" dirty="0">
                <a:solidFill>
                  <a:srgbClr val="366A9E"/>
                </a:solidFill>
                <a:hlinkClick r:id="rId17"/>
              </a:rPr>
              <a:t>Audio</a:t>
            </a:r>
            <a:r>
              <a:rPr lang="en-GB" sz="2400" dirty="0">
                <a:solidFill>
                  <a:srgbClr val="366A9E"/>
                </a:solidFill>
              </a:rPr>
              <a:t>		</a:t>
            </a:r>
            <a:r>
              <a:rPr lang="en-GB" sz="2400" dirty="0" smtClean="0">
                <a:solidFill>
                  <a:srgbClr val="366A9E"/>
                </a:solidFill>
                <a:hlinkClick r:id="rId18"/>
              </a:rPr>
              <a:t>PDF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5556" y="6093296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hlinkClick r:id="rId19" action="ppaction://hlinksldjump"/>
              </a:rPr>
              <a:t>Main Menu</a:t>
            </a:r>
            <a:r>
              <a:rPr lang="en-GB" sz="2000" dirty="0" smtClean="0"/>
              <a:t>		</a:t>
            </a:r>
            <a:r>
              <a:rPr lang="en-GB" sz="2000" dirty="0" smtClean="0">
                <a:hlinkClick r:id="rId20" action="ppaction://hlinksldjump"/>
              </a:rPr>
              <a:t>Previous </a:t>
            </a:r>
            <a:r>
              <a:rPr lang="en-GB" sz="2000" dirty="0" smtClean="0">
                <a:hlinkClick r:id="rId20" action="ppaction://hlinksldjump"/>
              </a:rPr>
              <a:t>Menu</a:t>
            </a:r>
            <a:r>
              <a:rPr lang="en-GB" sz="2000" dirty="0" smtClean="0"/>
              <a:t>		</a:t>
            </a:r>
            <a:r>
              <a:rPr lang="en-GB" sz="2000" dirty="0" smtClean="0">
                <a:hlinkClick r:id="" action="ppaction://hlinkshowjump?jump=nextslide"/>
              </a:rPr>
              <a:t>Next Page</a:t>
            </a:r>
            <a:br>
              <a:rPr lang="en-GB" sz="2000" dirty="0" smtClean="0">
                <a:hlinkClick r:id="" action="ppaction://hlinkshowjump?jump=nextslide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973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4108" y="6021288"/>
            <a:ext cx="817578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hlinkClick r:id="rId2" action="ppaction://hlinksldjump"/>
              </a:rPr>
              <a:t>Main Menu</a:t>
            </a:r>
            <a:r>
              <a:rPr lang="en-GB" sz="2000" dirty="0" smtClean="0"/>
              <a:t>		</a:t>
            </a:r>
            <a:r>
              <a:rPr lang="en-GB" sz="2000" dirty="0" smtClean="0">
                <a:hlinkClick r:id="rId3" action="ppaction://hlinksldjump"/>
              </a:rPr>
              <a:t>Previous Menu </a:t>
            </a:r>
            <a:r>
              <a:rPr lang="en-GB" sz="2000" dirty="0" smtClean="0"/>
              <a:t>		</a:t>
            </a:r>
            <a:r>
              <a:rPr lang="en-GB" sz="2000" dirty="0" smtClean="0">
                <a:hlinkClick r:id="" action="ppaction://hlinkshowjump?jump=previousslide"/>
              </a:rPr>
              <a:t>Previous </a:t>
            </a:r>
            <a:r>
              <a:rPr lang="en-GB" sz="2000" dirty="0" smtClean="0">
                <a:hlinkClick r:id="" action="ppaction://hlinkshowjump?jump=previousslide"/>
              </a:rPr>
              <a:t>Page</a:t>
            </a:r>
            <a:r>
              <a:rPr lang="en-GB" dirty="0" smtClean="0"/>
              <a:t>		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3492000" y="124737"/>
            <a:ext cx="2160000" cy="847674"/>
            <a:chOff x="3295531" y="124737"/>
            <a:chExt cx="2212333" cy="847674"/>
          </a:xfrm>
        </p:grpSpPr>
        <p:sp>
          <p:nvSpPr>
            <p:cNvPr id="6" name="Rektangel 101"/>
            <p:cNvSpPr>
              <a:spLocks noChangeArrowheads="1"/>
            </p:cNvSpPr>
            <p:nvPr/>
          </p:nvSpPr>
          <p:spPr bwMode="auto">
            <a:xfrm>
              <a:off x="3347864" y="124737"/>
              <a:ext cx="2160000" cy="847674"/>
            </a:xfrm>
            <a:prstGeom prst="rect">
              <a:avLst/>
            </a:prstGeom>
            <a:gradFill flip="none" rotWithShape="1">
              <a:gsLst>
                <a:gs pos="22000">
                  <a:schemeClr val="tx1">
                    <a:lumMod val="65000"/>
                    <a:lumOff val="35000"/>
                  </a:schemeClr>
                </a:gs>
                <a:gs pos="77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ＭＳ Ｐゴシック" pitchFamily="-97" charset="-128"/>
                <a:cs typeface="ＭＳ Ｐゴシック" charset="-1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95531" y="184313"/>
              <a:ext cx="2212333" cy="738664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spAutoFit/>
            </a:bodyPr>
            <a:lstStyle/>
            <a:p>
              <a:pPr algn="ctr">
                <a:defRPr/>
              </a:pPr>
              <a:r>
                <a:rPr lang="en-US" sz="2400" dirty="0" smtClean="0">
                  <a:ea typeface="ＭＳ Ｐゴシック" charset="-128"/>
                  <a:cs typeface="ＭＳ Ｐゴシック" charset="-128"/>
                </a:rPr>
                <a:t>Inheritance </a:t>
              </a:r>
              <a:br>
                <a:rPr lang="en-US" sz="2400" dirty="0" smtClean="0">
                  <a:ea typeface="ＭＳ Ｐゴシック" charset="-128"/>
                  <a:cs typeface="ＭＳ Ｐゴシック" charset="-128"/>
                </a:rPr>
              </a:br>
              <a:r>
                <a:rPr lang="en-US" sz="2400" dirty="0" smtClean="0">
                  <a:ea typeface="ＭＳ Ｐゴシック" charset="-128"/>
                  <a:cs typeface="ＭＳ Ｐゴシック" charset="-128"/>
                </a:rPr>
                <a:t>2013 </a:t>
              </a: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  <a:t>9-17</a:t>
              </a:r>
              <a:endParaRPr lang="en-US" sz="2400" dirty="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39552" y="1124744"/>
            <a:ext cx="806489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Bef>
                <a:spcPts val="1200"/>
              </a:spcBef>
            </a:pPr>
            <a:r>
              <a:rPr lang="en-GB" sz="2400" dirty="0" smtClean="0"/>
              <a:t>Inheritance 10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smtClean="0">
                <a:solidFill>
                  <a:srgbClr val="000000"/>
                </a:solidFill>
              </a:rPr>
              <a:t> Joshua </a:t>
            </a:r>
            <a:r>
              <a:rPr lang="en-GB" sz="2400" dirty="0">
                <a:solidFill>
                  <a:srgbClr val="000000"/>
                </a:solidFill>
              </a:rPr>
              <a:t>Generation </a:t>
            </a:r>
            <a:r>
              <a:rPr lang="en-GB" sz="2400" dirty="0" smtClean="0">
                <a:solidFill>
                  <a:srgbClr val="000000"/>
                </a:solidFill>
              </a:rPr>
              <a:t>8</a:t>
            </a:r>
            <a:r>
              <a:rPr lang="en-GB" sz="2400" dirty="0">
                <a:solidFill>
                  <a:srgbClr val="000000"/>
                </a:solidFill>
              </a:rPr>
              <a:t> </a:t>
            </a:r>
            <a:r>
              <a:rPr lang="en-GB" sz="2400" dirty="0" smtClean="0">
                <a:solidFill>
                  <a:srgbClr val="000000"/>
                </a:solidFill>
              </a:rPr>
              <a:t>		</a:t>
            </a:r>
            <a:r>
              <a:rPr lang="en-GB" sz="2400" dirty="0" smtClean="0">
                <a:solidFill>
                  <a:srgbClr val="366A9E"/>
                </a:solidFill>
                <a:hlinkClick r:id="rId4"/>
              </a:rPr>
              <a:t>Audio</a:t>
            </a:r>
            <a:r>
              <a:rPr lang="en-GB" sz="2400" dirty="0" smtClean="0">
                <a:solidFill>
                  <a:srgbClr val="366A9E"/>
                </a:solidFill>
              </a:rPr>
              <a:t>		</a:t>
            </a:r>
            <a:r>
              <a:rPr lang="en-GB" sz="2400" dirty="0" smtClean="0">
                <a:solidFill>
                  <a:srgbClr val="366A9E"/>
                </a:solidFill>
                <a:hlinkClick r:id="rId5"/>
              </a:rPr>
              <a:t>PDF</a:t>
            </a:r>
            <a:endParaRPr lang="en-GB" sz="2400" dirty="0" smtClean="0"/>
          </a:p>
          <a:p>
            <a:pPr>
              <a:spcBef>
                <a:spcPts val="1200"/>
              </a:spcBef>
            </a:pPr>
            <a:r>
              <a:rPr lang="en-GB" sz="2400" dirty="0" smtClean="0"/>
              <a:t>Inheritance 11  My Journey to “see”		</a:t>
            </a:r>
            <a:r>
              <a:rPr lang="en-GB" sz="2400" dirty="0" smtClean="0">
                <a:solidFill>
                  <a:srgbClr val="366A9E"/>
                </a:solidFill>
                <a:hlinkClick r:id="rId6"/>
              </a:rPr>
              <a:t>Audio</a:t>
            </a:r>
            <a:endParaRPr lang="en-GB" sz="2400" dirty="0" smtClean="0"/>
          </a:p>
          <a:p>
            <a:pPr fontAlgn="ctr">
              <a:spcBef>
                <a:spcPts val="1200"/>
              </a:spcBef>
            </a:pPr>
            <a:r>
              <a:rPr lang="en-GB" sz="2400" dirty="0" smtClean="0"/>
              <a:t>Inheritance 12  Angels 1</a:t>
            </a:r>
            <a:r>
              <a:rPr lang="en-GB" sz="2400" dirty="0">
                <a:solidFill>
                  <a:srgbClr val="000000"/>
                </a:solidFill>
              </a:rPr>
              <a:t> </a:t>
            </a:r>
            <a:r>
              <a:rPr lang="en-GB" sz="2400" dirty="0" smtClean="0">
                <a:solidFill>
                  <a:srgbClr val="000000"/>
                </a:solidFill>
              </a:rPr>
              <a:t>			</a:t>
            </a:r>
            <a:r>
              <a:rPr lang="en-GB" sz="2400" dirty="0" smtClean="0">
                <a:solidFill>
                  <a:srgbClr val="366A9E"/>
                </a:solidFill>
                <a:hlinkClick r:id="rId7"/>
              </a:rPr>
              <a:t>Audio</a:t>
            </a:r>
            <a:r>
              <a:rPr lang="en-GB" sz="2400" dirty="0" smtClean="0">
                <a:solidFill>
                  <a:srgbClr val="366A9E"/>
                </a:solidFill>
              </a:rPr>
              <a:t>		</a:t>
            </a:r>
            <a:r>
              <a:rPr lang="en-GB" sz="2400" dirty="0" smtClean="0">
                <a:solidFill>
                  <a:srgbClr val="366A9E"/>
                </a:solidFill>
                <a:hlinkClick r:id="rId8"/>
              </a:rPr>
              <a:t>PDF</a:t>
            </a:r>
            <a:endParaRPr lang="en-GB" sz="2400" dirty="0" smtClean="0"/>
          </a:p>
          <a:p>
            <a:pPr fontAlgn="ctr">
              <a:spcBef>
                <a:spcPts val="1200"/>
              </a:spcBef>
            </a:pPr>
            <a:r>
              <a:rPr lang="en-GB" sz="2400" dirty="0" smtClean="0"/>
              <a:t>Inheritance 13  Angels 2</a:t>
            </a:r>
            <a:r>
              <a:rPr lang="en-GB" sz="2400" dirty="0">
                <a:solidFill>
                  <a:srgbClr val="000000"/>
                </a:solidFill>
              </a:rPr>
              <a:t> </a:t>
            </a:r>
            <a:r>
              <a:rPr lang="en-GB" sz="2400" dirty="0" smtClean="0">
                <a:solidFill>
                  <a:srgbClr val="000000"/>
                </a:solidFill>
              </a:rPr>
              <a:t>			</a:t>
            </a:r>
            <a:r>
              <a:rPr lang="en-GB" sz="2400" dirty="0" smtClean="0">
                <a:solidFill>
                  <a:srgbClr val="366A9E"/>
                </a:solidFill>
                <a:hlinkClick r:id="rId9"/>
              </a:rPr>
              <a:t>Audio</a:t>
            </a:r>
            <a:r>
              <a:rPr lang="en-GB" sz="2400" dirty="0" smtClean="0">
                <a:solidFill>
                  <a:srgbClr val="366A9E"/>
                </a:solidFill>
              </a:rPr>
              <a:t>		</a:t>
            </a:r>
            <a:r>
              <a:rPr lang="en-GB" sz="2400" dirty="0" smtClean="0">
                <a:solidFill>
                  <a:srgbClr val="366A9E"/>
                </a:solidFill>
                <a:hlinkClick r:id="rId10"/>
              </a:rPr>
              <a:t>PDF</a:t>
            </a:r>
            <a:endParaRPr lang="en-GB" sz="2400" dirty="0" smtClean="0"/>
          </a:p>
          <a:p>
            <a:pPr fontAlgn="ctr">
              <a:spcBef>
                <a:spcPts val="1200"/>
              </a:spcBef>
            </a:pPr>
            <a:r>
              <a:rPr lang="en-GB" sz="2400" dirty="0" smtClean="0"/>
              <a:t>Inheritance 14  Angels 3</a:t>
            </a:r>
            <a:r>
              <a:rPr lang="en-GB" sz="2400" dirty="0">
                <a:solidFill>
                  <a:srgbClr val="000000"/>
                </a:solidFill>
              </a:rPr>
              <a:t> </a:t>
            </a:r>
            <a:r>
              <a:rPr lang="en-GB" sz="2400" dirty="0" smtClean="0">
                <a:solidFill>
                  <a:srgbClr val="000000"/>
                </a:solidFill>
              </a:rPr>
              <a:t>			</a:t>
            </a:r>
            <a:r>
              <a:rPr lang="en-GB" sz="2400" dirty="0" smtClean="0">
                <a:solidFill>
                  <a:srgbClr val="366A9E"/>
                </a:solidFill>
                <a:hlinkClick r:id="rId11"/>
              </a:rPr>
              <a:t>Audio</a:t>
            </a:r>
            <a:r>
              <a:rPr lang="en-GB" sz="2400" dirty="0" smtClean="0">
                <a:solidFill>
                  <a:srgbClr val="366A9E"/>
                </a:solidFill>
              </a:rPr>
              <a:t>		</a:t>
            </a:r>
            <a:r>
              <a:rPr lang="en-GB" sz="2400" dirty="0" smtClean="0">
                <a:solidFill>
                  <a:srgbClr val="366A9E"/>
                </a:solidFill>
                <a:hlinkClick r:id="rId12"/>
              </a:rPr>
              <a:t>PDF</a:t>
            </a:r>
            <a:endParaRPr lang="en-GB" sz="2400" dirty="0" smtClean="0"/>
          </a:p>
          <a:p>
            <a:pPr>
              <a:spcBef>
                <a:spcPts val="1200"/>
              </a:spcBef>
            </a:pPr>
            <a:r>
              <a:rPr lang="en-GB" sz="2400" dirty="0" smtClean="0"/>
              <a:t>Inheritance 15  Experience			</a:t>
            </a:r>
            <a:r>
              <a:rPr lang="en-GB" sz="2400" dirty="0" smtClean="0">
                <a:solidFill>
                  <a:srgbClr val="366A9E"/>
                </a:solidFill>
                <a:hlinkClick r:id="rId13"/>
              </a:rPr>
              <a:t>Audio</a:t>
            </a:r>
            <a:endParaRPr lang="en-GB" sz="2400" dirty="0" smtClean="0"/>
          </a:p>
          <a:p>
            <a:pPr>
              <a:spcBef>
                <a:spcPts val="1200"/>
              </a:spcBef>
            </a:pPr>
            <a:r>
              <a:rPr lang="en-GB" sz="2400" dirty="0" smtClean="0"/>
              <a:t>Inheritance 16  River </a:t>
            </a:r>
            <a:r>
              <a:rPr lang="en-GB" sz="2400" dirty="0"/>
              <a:t>of </a:t>
            </a:r>
            <a:r>
              <a:rPr lang="en-GB" sz="2400" dirty="0" smtClean="0"/>
              <a:t>life			</a:t>
            </a:r>
            <a:r>
              <a:rPr lang="en-GB" sz="2400" dirty="0" smtClean="0">
                <a:solidFill>
                  <a:srgbClr val="366A9E"/>
                </a:solidFill>
                <a:hlinkClick r:id="rId14"/>
              </a:rPr>
              <a:t>Audio</a:t>
            </a:r>
            <a:r>
              <a:rPr lang="en-GB" sz="2400" dirty="0" smtClean="0">
                <a:solidFill>
                  <a:srgbClr val="366A9E"/>
                </a:solidFill>
              </a:rPr>
              <a:t>		</a:t>
            </a:r>
            <a:r>
              <a:rPr lang="en-GB" sz="2400" dirty="0" smtClean="0">
                <a:solidFill>
                  <a:srgbClr val="366A9E"/>
                </a:solidFill>
                <a:hlinkClick r:id="rId15"/>
              </a:rPr>
              <a:t>PDF</a:t>
            </a:r>
            <a:endParaRPr lang="en-GB" sz="2400" dirty="0" smtClean="0"/>
          </a:p>
          <a:p>
            <a:pPr fontAlgn="ctr">
              <a:spcBef>
                <a:spcPts val="1200"/>
              </a:spcBef>
            </a:pPr>
            <a:r>
              <a:rPr lang="en-GB" sz="2400" dirty="0" smtClean="0"/>
              <a:t>Inheritance 17  Joshua </a:t>
            </a:r>
            <a:r>
              <a:rPr lang="en-GB" sz="2400" dirty="0"/>
              <a:t>Generation </a:t>
            </a:r>
            <a:r>
              <a:rPr lang="en-GB" sz="2400" dirty="0" smtClean="0"/>
              <a:t>12</a:t>
            </a:r>
            <a:r>
              <a:rPr lang="en-GB" sz="2400" dirty="0"/>
              <a:t> </a:t>
            </a:r>
            <a:r>
              <a:rPr lang="en-GB" sz="2400" dirty="0" smtClean="0"/>
              <a:t>	</a:t>
            </a:r>
            <a:r>
              <a:rPr lang="en-GB" sz="2400" dirty="0" smtClean="0">
                <a:hlinkClick r:id="rId16"/>
              </a:rPr>
              <a:t>Audio</a:t>
            </a:r>
            <a:r>
              <a:rPr lang="en-GB" sz="2400" dirty="0"/>
              <a:t> </a:t>
            </a:r>
            <a:r>
              <a:rPr lang="en-GB" sz="2400" dirty="0" smtClean="0"/>
              <a:t>		</a:t>
            </a:r>
            <a:r>
              <a:rPr lang="en-GB" sz="2400" dirty="0" smtClean="0">
                <a:hlinkClick r:id="rId17"/>
              </a:rPr>
              <a:t>PDF</a:t>
            </a:r>
            <a:endParaRPr lang="en-GB" sz="2400" dirty="0"/>
          </a:p>
          <a:p>
            <a:pPr>
              <a:spcBef>
                <a:spcPts val="1200"/>
              </a:spcBef>
            </a:pPr>
            <a:r>
              <a:rPr lang="en-GB" sz="2400" dirty="0" smtClean="0"/>
              <a:t>Joshua </a:t>
            </a:r>
            <a:r>
              <a:rPr lang="en-GB" sz="2400" dirty="0"/>
              <a:t>G</a:t>
            </a:r>
            <a:r>
              <a:rPr lang="en-GB" sz="2400" dirty="0" smtClean="0"/>
              <a:t>eneration 40 characteristics			</a:t>
            </a:r>
            <a:r>
              <a:rPr lang="en-GB" sz="2400" dirty="0" smtClean="0">
                <a:solidFill>
                  <a:srgbClr val="366A9E"/>
                </a:solidFill>
              </a:rPr>
              <a:t>	</a:t>
            </a:r>
            <a:r>
              <a:rPr lang="en-GB" sz="2400" dirty="0" smtClean="0">
                <a:solidFill>
                  <a:srgbClr val="366A9E"/>
                </a:solidFill>
                <a:hlinkClick r:id="rId18"/>
              </a:rPr>
              <a:t>PDF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51241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263914"/>
              </p:ext>
            </p:extLst>
          </p:nvPr>
        </p:nvGraphicFramePr>
        <p:xfrm>
          <a:off x="443566" y="1196752"/>
          <a:ext cx="8496942" cy="4410490"/>
        </p:xfrm>
        <a:graphic>
          <a:graphicData uri="http://schemas.openxmlformats.org/drawingml/2006/table">
            <a:tbl>
              <a:tblPr/>
              <a:tblGrid>
                <a:gridCol w="5136546"/>
                <a:gridCol w="2160240"/>
                <a:gridCol w="1200156"/>
              </a:tblGrid>
              <a:tr h="630070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Session 1 Introduction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2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366A9E"/>
                          </a:solidFill>
                          <a:effectLst/>
                          <a:hlinkClick r:id="rId3"/>
                        </a:rPr>
                        <a:t>PDF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Session 2 Adoption Identity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>
                          <a:effectLst/>
                        </a:rPr>
                        <a:t> </a:t>
                      </a:r>
                      <a:r>
                        <a:rPr lang="en-GB" sz="2400">
                          <a:solidFill>
                            <a:srgbClr val="366A9E"/>
                          </a:solidFill>
                          <a:effectLst/>
                          <a:hlinkClick r:id="rId4"/>
                        </a:rPr>
                        <a:t>Audio</a:t>
                      </a:r>
                      <a:endParaRPr lang="en-GB" sz="24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366A9E"/>
                          </a:solidFill>
                          <a:effectLst/>
                          <a:hlinkClick r:id="rId5"/>
                        </a:rPr>
                        <a:t>PDF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Session 3 Orphan Spirit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>
                          <a:effectLst/>
                        </a:rPr>
                        <a:t> </a:t>
                      </a:r>
                      <a:r>
                        <a:rPr lang="en-GB" sz="2400">
                          <a:solidFill>
                            <a:srgbClr val="366A9E"/>
                          </a:solidFill>
                          <a:effectLst/>
                          <a:hlinkClick r:id="rId6"/>
                        </a:rPr>
                        <a:t>Audio</a:t>
                      </a:r>
                      <a:endParaRPr lang="en-GB" sz="24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366A9E"/>
                          </a:solidFill>
                          <a:effectLst/>
                          <a:hlinkClick r:id="rId7"/>
                        </a:rPr>
                        <a:t>PDF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Session 4 Slavery Mentality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>
                          <a:effectLst/>
                        </a:rPr>
                        <a:t> </a:t>
                      </a:r>
                      <a:r>
                        <a:rPr lang="en-GB" sz="2400">
                          <a:solidFill>
                            <a:srgbClr val="366A9E"/>
                          </a:solidFill>
                          <a:effectLst/>
                          <a:hlinkClick r:id="rId8"/>
                        </a:rPr>
                        <a:t>Audio</a:t>
                      </a:r>
                      <a:endParaRPr lang="en-GB" sz="24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366A9E"/>
                          </a:solidFill>
                          <a:effectLst/>
                          <a:hlinkClick r:id="rId9"/>
                        </a:rPr>
                        <a:t>PDF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Session 5 Slavery Trap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10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366A9E"/>
                          </a:solidFill>
                          <a:effectLst/>
                          <a:hlinkClick r:id="rId11"/>
                        </a:rPr>
                        <a:t>PDF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Session 6 Redemptive Gifts 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12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366A9E"/>
                          </a:solidFill>
                          <a:effectLst/>
                          <a:hlinkClick r:id="rId13"/>
                        </a:rPr>
                        <a:t>PDF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Session 7 Redemptive Gifts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14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366A9E"/>
                          </a:solidFill>
                          <a:effectLst/>
                          <a:hlinkClick r:id="rId15"/>
                        </a:rPr>
                        <a:t>PDF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474387" y="125331"/>
            <a:ext cx="2195226" cy="728696"/>
            <a:chOff x="3779912" y="5086699"/>
            <a:chExt cx="2195226" cy="728696"/>
          </a:xfrm>
        </p:grpSpPr>
        <p:sp>
          <p:nvSpPr>
            <p:cNvPr id="8" name="Rektangel 101"/>
            <p:cNvSpPr>
              <a:spLocks noChangeArrowheads="1"/>
            </p:cNvSpPr>
            <p:nvPr/>
          </p:nvSpPr>
          <p:spPr bwMode="auto">
            <a:xfrm>
              <a:off x="3779912" y="5086699"/>
              <a:ext cx="2160000" cy="720000"/>
            </a:xfrm>
            <a:prstGeom prst="rect">
              <a:avLst/>
            </a:prstGeom>
            <a:gradFill flip="none" rotWithShape="1">
              <a:gsLst>
                <a:gs pos="22000">
                  <a:schemeClr val="tx1">
                    <a:lumMod val="65000"/>
                    <a:lumOff val="35000"/>
                  </a:schemeClr>
                </a:gs>
                <a:gs pos="77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ＭＳ Ｐゴシック" pitchFamily="-97" charset="-128"/>
                <a:cs typeface="ＭＳ Ｐゴシック" charset="-1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15138" y="5095395"/>
              <a:ext cx="2160000" cy="720000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  <a:t>Destiny </a:t>
              </a:r>
              <a:b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</a:b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  <a:t>2013 1-7</a:t>
              </a:r>
              <a:endParaRPr lang="en-US" sz="2400" dirty="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75556" y="6309320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hlinkClick r:id="rId16" action="ppaction://hlinksldjump"/>
              </a:rPr>
              <a:t>Main Menu</a:t>
            </a:r>
            <a:r>
              <a:rPr lang="en-GB" sz="2000" dirty="0" smtClean="0"/>
              <a:t>		</a:t>
            </a:r>
            <a:r>
              <a:rPr lang="en-GB" sz="2000" dirty="0" smtClean="0">
                <a:hlinkClick r:id="rId17" action="ppaction://hlinksldjump"/>
              </a:rPr>
              <a:t>Previous </a:t>
            </a:r>
            <a:r>
              <a:rPr lang="en-GB" sz="2000" dirty="0" smtClean="0">
                <a:hlinkClick r:id="rId17" action="ppaction://hlinksldjump"/>
              </a:rPr>
              <a:t>Menu</a:t>
            </a:r>
            <a:r>
              <a:rPr lang="en-GB" sz="2000" dirty="0" smtClean="0"/>
              <a:t>			</a:t>
            </a:r>
            <a:r>
              <a:rPr lang="en-GB" sz="2000" dirty="0" smtClean="0">
                <a:hlinkClick r:id="" action="ppaction://hlinkshowjump?jump=nextslide"/>
              </a:rPr>
              <a:t>Next </a:t>
            </a:r>
            <a:r>
              <a:rPr lang="en-GB" sz="2000" dirty="0" smtClean="0">
                <a:hlinkClick r:id="" action="ppaction://hlinkshowjump?jump=nextslide"/>
              </a:rPr>
              <a:t>Page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82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343944"/>
              </p:ext>
            </p:extLst>
          </p:nvPr>
        </p:nvGraphicFramePr>
        <p:xfrm>
          <a:off x="316294" y="1340768"/>
          <a:ext cx="8496942" cy="4553664"/>
        </p:xfrm>
        <a:graphic>
          <a:graphicData uri="http://schemas.openxmlformats.org/drawingml/2006/table">
            <a:tbl>
              <a:tblPr/>
              <a:tblGrid>
                <a:gridCol w="5616624"/>
                <a:gridCol w="2016224"/>
                <a:gridCol w="864094"/>
              </a:tblGrid>
              <a:tr h="576064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Session 8 Redemptive Gifts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366A9E"/>
                          </a:solidFill>
                          <a:effectLst/>
                          <a:hlinkClick r:id="rId2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>
                          <a:effectLst/>
                        </a:rPr>
                        <a:t> </a:t>
                      </a:r>
                      <a:r>
                        <a:rPr lang="en-GB" sz="2400">
                          <a:solidFill>
                            <a:srgbClr val="366A9E"/>
                          </a:solidFill>
                          <a:effectLst/>
                          <a:hlinkClick r:id="rId3"/>
                        </a:rPr>
                        <a:t>PDF</a:t>
                      </a:r>
                      <a:endParaRPr lang="en-GB" sz="24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7871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Session 9 Redemptive gifts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366A9E"/>
                          </a:solidFill>
                          <a:effectLst/>
                          <a:hlinkClick r:id="rId4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>
                          <a:effectLst/>
                        </a:rPr>
                        <a:t> </a:t>
                      </a:r>
                      <a:r>
                        <a:rPr lang="en-GB" sz="2400">
                          <a:solidFill>
                            <a:srgbClr val="366A9E"/>
                          </a:solidFill>
                          <a:effectLst/>
                          <a:hlinkClick r:id="rId5"/>
                        </a:rPr>
                        <a:t>PDF</a:t>
                      </a:r>
                      <a:endParaRPr lang="en-GB" sz="24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7871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Session 10 Destiny 1 Intro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366A9E"/>
                          </a:solidFill>
                          <a:effectLst/>
                          <a:hlinkClick r:id="rId6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>
                          <a:effectLst/>
                        </a:rPr>
                        <a:t> </a:t>
                      </a:r>
                      <a:r>
                        <a:rPr lang="en-GB" sz="2400">
                          <a:solidFill>
                            <a:srgbClr val="366A9E"/>
                          </a:solidFill>
                          <a:effectLst/>
                          <a:hlinkClick r:id="rId7"/>
                        </a:rPr>
                        <a:t>PDF</a:t>
                      </a:r>
                      <a:endParaRPr lang="en-GB" sz="24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7871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Session 11 Destiny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366A9E"/>
                          </a:solidFill>
                          <a:effectLst/>
                          <a:hlinkClick r:id="rId8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>
                          <a:effectLst/>
                        </a:rPr>
                        <a:t> </a:t>
                      </a:r>
                      <a:r>
                        <a:rPr lang="en-GB" sz="2400">
                          <a:solidFill>
                            <a:srgbClr val="366A9E"/>
                          </a:solidFill>
                          <a:effectLst/>
                          <a:hlinkClick r:id="rId9"/>
                        </a:rPr>
                        <a:t>PDF</a:t>
                      </a:r>
                      <a:endParaRPr lang="en-GB" sz="24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662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2400" dirty="0">
                          <a:effectLst/>
                        </a:rPr>
                        <a:t>Session 12 Destiny </a:t>
                      </a:r>
                      <a:r>
                        <a:rPr lang="en-GB" sz="2400" dirty="0" smtClean="0">
                          <a:effectLst/>
                        </a:rPr>
                        <a:t>3</a:t>
                      </a:r>
                      <a:r>
                        <a:rPr lang="en-GB" sz="2400" baseline="0" dirty="0" smtClean="0">
                          <a:effectLst/>
                        </a:rPr>
                        <a:t>   </a:t>
                      </a:r>
                      <a:r>
                        <a:rPr lang="en-GB" sz="2400" dirty="0" smtClean="0">
                          <a:effectLst/>
                        </a:rPr>
                        <a:t>Lost </a:t>
                      </a:r>
                      <a:r>
                        <a:rPr lang="en-GB" sz="2400" dirty="0">
                          <a:effectLst/>
                        </a:rPr>
                        <a:t>Destiny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366A9E"/>
                          </a:solidFill>
                          <a:effectLst/>
                          <a:hlinkClick r:id="rId10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11"/>
                        </a:rPr>
                        <a:t>PDF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5393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2400" dirty="0">
                          <a:effectLst/>
                        </a:rPr>
                        <a:t>Session 13 Destiny </a:t>
                      </a:r>
                      <a:r>
                        <a:rPr lang="en-GB" sz="2400" dirty="0" smtClean="0">
                          <a:effectLst/>
                        </a:rPr>
                        <a:t>4</a:t>
                      </a:r>
                      <a:r>
                        <a:rPr lang="en-GB" sz="2400" baseline="0" dirty="0" smtClean="0">
                          <a:effectLst/>
                        </a:rPr>
                        <a:t>  </a:t>
                      </a:r>
                      <a:r>
                        <a:rPr lang="en-GB" sz="2400" dirty="0" smtClean="0">
                          <a:effectLst/>
                        </a:rPr>
                        <a:t>Alien Destiny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effectLst/>
                        </a:rPr>
                        <a:t>  </a:t>
                      </a:r>
                    </a:p>
                    <a:p>
                      <a:r>
                        <a:rPr lang="en-GB" sz="2400" dirty="0" smtClean="0">
                          <a:solidFill>
                            <a:srgbClr val="366A9E"/>
                          </a:solidFill>
                          <a:effectLst/>
                          <a:hlinkClick r:id="rId12"/>
                        </a:rPr>
                        <a:t>Audio</a:t>
                      </a:r>
                    </a:p>
                    <a:p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 smtClean="0">
                        <a:solidFill>
                          <a:srgbClr val="366A9E"/>
                        </a:solidFill>
                        <a:effectLst/>
                        <a:hlinkClick r:id=""/>
                      </a:endParaRPr>
                    </a:p>
                    <a:p>
                      <a:r>
                        <a:rPr lang="en-GB" sz="2400" dirty="0" smtClean="0">
                          <a:solidFill>
                            <a:srgbClr val="366A9E"/>
                          </a:solidFill>
                          <a:effectLst/>
                          <a:hlinkClick r:id=""/>
                        </a:rPr>
                        <a:t> PDF</a:t>
                      </a:r>
                    </a:p>
                    <a:p>
                      <a:r>
                        <a:rPr lang="en-GB" sz="2400" dirty="0" smtClean="0">
                          <a:effectLst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Session 14 Destiny 5 How to discover 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366A9E"/>
                          </a:solidFill>
                          <a:effectLst/>
                          <a:hlinkClick r:id="rId13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14"/>
                        </a:rPr>
                        <a:t>PDF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3492000" y="125333"/>
            <a:ext cx="2160000" cy="828000"/>
            <a:chOff x="3779912" y="5086699"/>
            <a:chExt cx="2374433" cy="846764"/>
          </a:xfrm>
        </p:grpSpPr>
        <p:sp>
          <p:nvSpPr>
            <p:cNvPr id="7" name="Rektangel 101"/>
            <p:cNvSpPr>
              <a:spLocks noChangeArrowheads="1"/>
            </p:cNvSpPr>
            <p:nvPr/>
          </p:nvSpPr>
          <p:spPr bwMode="auto">
            <a:xfrm>
              <a:off x="3779912" y="5086699"/>
              <a:ext cx="2374433" cy="846764"/>
            </a:xfrm>
            <a:prstGeom prst="rect">
              <a:avLst/>
            </a:prstGeom>
            <a:gradFill flip="none" rotWithShape="1">
              <a:gsLst>
                <a:gs pos="22000">
                  <a:schemeClr val="tx1">
                    <a:lumMod val="65000"/>
                    <a:lumOff val="35000"/>
                  </a:schemeClr>
                </a:gs>
                <a:gs pos="77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ＭＳ Ｐゴシック" pitchFamily="-97" charset="-128"/>
                <a:cs typeface="ＭＳ Ｐゴシック" charset="-1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29366" y="5086990"/>
              <a:ext cx="2324979" cy="73866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  <a:t>Destiny </a:t>
              </a:r>
              <a:b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</a:b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  <a:t>2013 8-14</a:t>
              </a:r>
              <a:endParaRPr lang="en-US" sz="2400" dirty="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95536" y="6237312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hlinkClick r:id="rId15" action="ppaction://hlinksldjump"/>
              </a:rPr>
              <a:t>Main Menu</a:t>
            </a:r>
            <a:r>
              <a:rPr lang="en-GB" sz="2000" dirty="0" smtClean="0"/>
              <a:t>		</a:t>
            </a:r>
            <a:r>
              <a:rPr lang="en-GB" sz="2000" dirty="0" smtClean="0">
                <a:hlinkClick r:id="rId16" action="ppaction://hlinksldjump"/>
              </a:rPr>
              <a:t>Previous Menu</a:t>
            </a:r>
            <a:r>
              <a:rPr lang="en-GB" sz="2000" dirty="0" smtClean="0"/>
              <a:t> 			</a:t>
            </a:r>
            <a:r>
              <a:rPr lang="en-GB" sz="2000" dirty="0" smtClean="0">
                <a:hlinkClick r:id="" action="ppaction://hlinkshowjump?jump=previousslide"/>
              </a:rPr>
              <a:t>Previous </a:t>
            </a:r>
            <a:r>
              <a:rPr lang="en-GB" sz="2000" dirty="0" smtClean="0">
                <a:hlinkClick r:id="" action="ppaction://hlinkshowjump?jump=previousslide"/>
              </a:rPr>
              <a:t>Page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33097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26787"/>
              </p:ext>
            </p:extLst>
          </p:nvPr>
        </p:nvGraphicFramePr>
        <p:xfrm>
          <a:off x="539552" y="1484784"/>
          <a:ext cx="7992888" cy="4340697"/>
        </p:xfrm>
        <a:graphic>
          <a:graphicData uri="http://schemas.openxmlformats.org/drawingml/2006/table">
            <a:tbl>
              <a:tblPr/>
              <a:tblGrid>
                <a:gridCol w="4680520"/>
                <a:gridCol w="1287503"/>
                <a:gridCol w="2024865"/>
              </a:tblGrid>
              <a:tr h="486346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Introduction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2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3"/>
                        </a:rPr>
                        <a:t>PDF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93543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Engaging the Angelic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4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5"/>
                        </a:rPr>
                        <a:t>PDF</a:t>
                      </a:r>
                      <a:r>
                        <a:rPr lang="en-GB" sz="2400" dirty="0">
                          <a:effectLst/>
                        </a:rPr>
                        <a:t>     </a:t>
                      </a:r>
                      <a:r>
                        <a:rPr lang="en-GB" sz="2400" dirty="0" smtClean="0">
                          <a:solidFill>
                            <a:srgbClr val="366A9E"/>
                          </a:solidFill>
                          <a:effectLst/>
                          <a:hlinkClick r:id="rId6"/>
                        </a:rPr>
                        <a:t>VIDEO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3453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Faith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7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8"/>
                        </a:rPr>
                        <a:t>PDF</a:t>
                      </a:r>
                      <a:r>
                        <a:rPr lang="en-GB" sz="2400" dirty="0">
                          <a:effectLst/>
                        </a:rPr>
                        <a:t>    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9"/>
                        </a:rPr>
                        <a:t>VIDEO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3453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Open Heaven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10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11"/>
                        </a:rPr>
                        <a:t>PDF</a:t>
                      </a:r>
                      <a:r>
                        <a:rPr lang="en-GB" sz="2400" dirty="0">
                          <a:effectLst/>
                        </a:rPr>
                        <a:t>    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12"/>
                        </a:rPr>
                        <a:t>VIDEO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93543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Language of the Spirit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13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14"/>
                        </a:rPr>
                        <a:t>PDF</a:t>
                      </a:r>
                      <a:r>
                        <a:rPr lang="en-GB" sz="2400" dirty="0">
                          <a:effectLst/>
                        </a:rPr>
                        <a:t>    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15"/>
                        </a:rPr>
                        <a:t>VIDEO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3453">
                <a:tc>
                  <a:txBody>
                    <a:bodyPr/>
                    <a:lstStyle/>
                    <a:p>
                      <a:r>
                        <a:rPr lang="en-GB" sz="2400">
                          <a:effectLst/>
                        </a:rPr>
                        <a:t>Journey Testimony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16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17"/>
                        </a:rPr>
                        <a:t>PDF</a:t>
                      </a:r>
                      <a:r>
                        <a:rPr lang="en-GB" sz="2400" dirty="0">
                          <a:effectLst/>
                        </a:rPr>
                        <a:t>    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18"/>
                        </a:rPr>
                        <a:t>VIDEO</a:t>
                      </a:r>
                      <a:endParaRPr lang="en-GB" sz="24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3453">
                <a:tc>
                  <a:txBody>
                    <a:bodyPr/>
                    <a:lstStyle/>
                    <a:p>
                      <a:r>
                        <a:rPr lang="en-GB" sz="17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3453">
                <a:tc>
                  <a:txBody>
                    <a:bodyPr/>
                    <a:lstStyle/>
                    <a:p>
                      <a:endParaRPr lang="en-GB" sz="17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616530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hlinkClick r:id="rId19" action="ppaction://hlinksldjump"/>
              </a:rPr>
              <a:t>Main </a:t>
            </a:r>
            <a:r>
              <a:rPr lang="en-GB" sz="2400" dirty="0" smtClean="0">
                <a:hlinkClick r:id="rId19" action="ppaction://hlinksldjump"/>
              </a:rPr>
              <a:t>Menu</a:t>
            </a:r>
            <a:r>
              <a:rPr lang="en-GB" sz="2400" dirty="0" smtClean="0"/>
              <a:t>		</a:t>
            </a:r>
            <a:r>
              <a:rPr lang="en-GB" sz="2400" dirty="0" smtClean="0">
                <a:hlinkClick r:id="rId20" action="ppaction://hlinksldjump"/>
              </a:rPr>
              <a:t>Previous </a:t>
            </a:r>
            <a:r>
              <a:rPr lang="en-GB" sz="2400" dirty="0" smtClean="0">
                <a:hlinkClick r:id="rId20" action="ppaction://hlinksldjump"/>
              </a:rPr>
              <a:t>Menu</a:t>
            </a:r>
            <a:endParaRPr lang="en-GB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3492000" y="86357"/>
            <a:ext cx="2160000" cy="849600"/>
            <a:chOff x="2747335" y="2164024"/>
            <a:chExt cx="2648442" cy="2205814"/>
          </a:xfrm>
        </p:grpSpPr>
        <p:sp>
          <p:nvSpPr>
            <p:cNvPr id="10" name="Rektangel 101"/>
            <p:cNvSpPr>
              <a:spLocks noChangeArrowheads="1"/>
            </p:cNvSpPr>
            <p:nvPr/>
          </p:nvSpPr>
          <p:spPr bwMode="auto">
            <a:xfrm>
              <a:off x="2747335" y="2191891"/>
              <a:ext cx="2648442" cy="2150079"/>
            </a:xfrm>
            <a:prstGeom prst="rect">
              <a:avLst/>
            </a:prstGeom>
            <a:gradFill flip="none" rotWithShape="1">
              <a:gsLst>
                <a:gs pos="22000">
                  <a:schemeClr val="tx1">
                    <a:lumMod val="65000"/>
                    <a:lumOff val="35000"/>
                  </a:schemeClr>
                </a:gs>
                <a:gs pos="77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2400" kern="0">
                <a:solidFill>
                  <a:sysClr val="window" lastClr="FFFFFF"/>
                </a:solidFill>
                <a:latin typeface="Calibri"/>
                <a:ea typeface="ＭＳ Ｐゴシック" pitchFamily="-97" charset="-128"/>
                <a:cs typeface="ＭＳ Ｐゴシック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04445" y="2164024"/>
              <a:ext cx="2334221" cy="220581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  <a:t>Journey </a:t>
              </a: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  <a:t/>
              </a:r>
              <a:b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</a:br>
              <a:r>
                <a:rPr lang="en-US" sz="2400" dirty="0" smtClean="0">
                  <a:latin typeface="+mn-lt"/>
                  <a:ea typeface="ＭＳ Ｐゴシック" charset="-128"/>
                  <a:cs typeface="ＭＳ Ｐゴシック" charset="-128"/>
                </a:rPr>
                <a:t>Preparation </a:t>
              </a:r>
              <a:endParaRPr lang="en-US" sz="2400" dirty="0" smtClean="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3358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694700"/>
              </p:ext>
            </p:extLst>
          </p:nvPr>
        </p:nvGraphicFramePr>
        <p:xfrm>
          <a:off x="260196" y="1988840"/>
          <a:ext cx="8488267" cy="3378837"/>
        </p:xfrm>
        <a:graphic>
          <a:graphicData uri="http://schemas.openxmlformats.org/drawingml/2006/table">
            <a:tbl>
              <a:tblPr/>
              <a:tblGrid>
                <a:gridCol w="4614980"/>
                <a:gridCol w="1318566"/>
                <a:gridCol w="2554721"/>
              </a:tblGrid>
              <a:tr h="936104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Pathway of </a:t>
                      </a:r>
                      <a:r>
                        <a:rPr lang="en-GB" sz="2400" dirty="0" smtClean="0">
                          <a:effectLst/>
                        </a:rPr>
                        <a:t>Relationship</a:t>
                      </a:r>
                      <a:r>
                        <a:rPr lang="en-GB" sz="2400" baseline="0" dirty="0" smtClean="0">
                          <a:effectLst/>
                        </a:rPr>
                        <a:t> Map</a:t>
                      </a:r>
                      <a:endParaRPr lang="en-GB" sz="2400" dirty="0">
                        <a:effectLst/>
                      </a:endParaRP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2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3"/>
                        </a:rPr>
                        <a:t>PDF</a:t>
                      </a:r>
                      <a:r>
                        <a:rPr lang="en-GB" sz="2400" dirty="0">
                          <a:effectLst/>
                        </a:rPr>
                        <a:t>    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4"/>
                        </a:rPr>
                        <a:t>VIDEO</a:t>
                      </a:r>
                      <a:endParaRPr lang="en-GB" sz="2400" dirty="0">
                        <a:effectLst/>
                      </a:endParaRP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42733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P</a:t>
                      </a:r>
                      <a:r>
                        <a:rPr lang="en-GB" sz="2400" dirty="0" smtClean="0">
                          <a:effectLst/>
                        </a:rPr>
                        <a:t>athway </a:t>
                      </a:r>
                      <a:r>
                        <a:rPr lang="en-GB" sz="2400" dirty="0">
                          <a:effectLst/>
                        </a:rPr>
                        <a:t>of </a:t>
                      </a:r>
                      <a:r>
                        <a:rPr lang="en-GB" sz="2400" dirty="0" smtClean="0">
                          <a:effectLst/>
                        </a:rPr>
                        <a:t>Responsibility Map</a:t>
                      </a:r>
                      <a:endParaRPr lang="en-GB" sz="2400" dirty="0">
                        <a:effectLst/>
                      </a:endParaRP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5"/>
                        </a:rPr>
                        <a:t>Audio</a:t>
                      </a:r>
                      <a:endParaRPr lang="en-GB" sz="2400" dirty="0">
                        <a:effectLst/>
                      </a:endParaRP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6"/>
                        </a:rPr>
                        <a:t>PDF</a:t>
                      </a:r>
                      <a:r>
                        <a:rPr lang="en-GB" sz="2400" dirty="0">
                          <a:effectLst/>
                        </a:rPr>
                        <a:t>     </a:t>
                      </a:r>
                      <a:r>
                        <a:rPr lang="en-GB" sz="2400" dirty="0">
                          <a:solidFill>
                            <a:srgbClr val="366A9E"/>
                          </a:solidFill>
                          <a:effectLst/>
                          <a:hlinkClick r:id="rId7"/>
                        </a:rPr>
                        <a:t>VIDEO</a:t>
                      </a:r>
                      <a:endParaRPr lang="en-GB" sz="2400" dirty="0">
                        <a:effectLst/>
                      </a:endParaRP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40032" y="291825"/>
            <a:ext cx="2263936" cy="954107"/>
          </a:xfrm>
          <a:prstGeom prst="rect">
            <a:avLst/>
          </a:prstGeom>
          <a:gradFill flip="none" rotWithShape="1">
            <a:gsLst>
              <a:gs pos="40000">
                <a:srgbClr val="00B0F0"/>
              </a:gs>
              <a:gs pos="84000">
                <a:srgbClr val="0070C0"/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JOURNEY MAPS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75556" y="623731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hlinkClick r:id="rId8" action="ppaction://hlinksldjump"/>
              </a:rPr>
              <a:t>Main Menu</a:t>
            </a:r>
            <a:r>
              <a:rPr lang="en-GB" sz="2400" dirty="0" smtClean="0"/>
              <a:t>		</a:t>
            </a:r>
            <a:r>
              <a:rPr lang="en-GB" sz="2400" dirty="0" smtClean="0">
                <a:hlinkClick r:id="rId9" action="ppaction://hlinksldjump"/>
              </a:rPr>
              <a:t>Previous </a:t>
            </a:r>
            <a:r>
              <a:rPr lang="en-GB" sz="2400" dirty="0" smtClean="0">
                <a:hlinkClick r:id="rId9" action="ppaction://hlinksldjump"/>
              </a:rPr>
              <a:t>Menu</a:t>
            </a:r>
            <a:r>
              <a:rPr lang="en-GB" sz="2400" dirty="0" smtClean="0"/>
              <a:t>	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01774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000" y="274638"/>
            <a:ext cx="2160000" cy="849600"/>
          </a:xfr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vert="horz" lIns="0" tIns="0" rIns="0" bIns="0" rtlCol="0" anchor="ctr">
            <a:normAutofit/>
          </a:bodyPr>
          <a:lstStyle/>
          <a:p>
            <a:r>
              <a:rPr lang="en-GB" sz="3600" dirty="0"/>
              <a:t>Preface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 lIns="0" tIns="0" rIns="0" bIns="0">
            <a:normAutofit/>
          </a:bodyPr>
          <a:lstStyle/>
          <a:p>
            <a:r>
              <a:rPr lang="en-GB" sz="3600" dirty="0" smtClean="0"/>
              <a:t>Welcome to an exciting adventure as we journey together on the spiritual pathways that will lead to fulfilling our eternal destinies</a:t>
            </a:r>
          </a:p>
          <a:p>
            <a:r>
              <a:rPr lang="en-GB" sz="3600" dirty="0" smtClean="0"/>
              <a:t>Our goal is to possess our full inheritance as God’s sons both in intimacy and rulership and so answer creation’s groan for freedom and restoration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396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000" y="274638"/>
            <a:ext cx="2160000" cy="849600"/>
          </a:xfr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vert="horz" lIns="0" tIns="0" rIns="0" bIns="0" rtlCol="0" anchor="ctr">
            <a:normAutofit/>
          </a:bodyPr>
          <a:lstStyle/>
          <a:p>
            <a:r>
              <a:rPr lang="en-GB" sz="3600" dirty="0"/>
              <a:t>Preface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 lIns="0" tIns="0" rIns="0" bIns="0">
            <a:normAutofit/>
          </a:bodyPr>
          <a:lstStyle/>
          <a:p>
            <a:r>
              <a:rPr lang="en-GB" sz="4000" dirty="0" smtClean="0"/>
              <a:t>The purpose of this manual</a:t>
            </a:r>
          </a:p>
          <a:p>
            <a:r>
              <a:rPr lang="en-GB" sz="4000" dirty="0" smtClean="0"/>
              <a:t>It </a:t>
            </a:r>
            <a:r>
              <a:rPr lang="en-GB" sz="4000" dirty="0"/>
              <a:t>is to be used for the explicit purpose of equipping the Joshua generation to become a habitation of God and a gateway of </a:t>
            </a:r>
            <a:r>
              <a:rPr lang="en-GB" sz="4000" dirty="0" smtClean="0"/>
              <a:t>heaven </a:t>
            </a:r>
            <a:r>
              <a:rPr lang="en-GB" sz="4000" dirty="0"/>
              <a:t>living in the dual realms of heaven and earth</a:t>
            </a:r>
            <a:r>
              <a:rPr lang="en-GB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09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000" y="274638"/>
            <a:ext cx="2160000" cy="849600"/>
          </a:xfr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vert="horz" lIns="0" tIns="0" rIns="0" bIns="0" rtlCol="0" anchor="ctr">
            <a:normAutofit/>
          </a:bodyPr>
          <a:lstStyle/>
          <a:p>
            <a:r>
              <a:rPr lang="en-GB" sz="3600" dirty="0"/>
              <a:t>Preface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 lIns="0" tIns="0" rIns="0" bIns="0">
            <a:normAutofit/>
          </a:bodyPr>
          <a:lstStyle/>
          <a:p>
            <a:r>
              <a:rPr lang="en-GB" sz="4000" dirty="0" smtClean="0"/>
              <a:t>This manual can be used by individuals to develop their own supernatural lifestyle with God but it is really intended to prepared individuals to disciple others.</a:t>
            </a:r>
          </a:p>
          <a:p>
            <a:r>
              <a:rPr lang="en-GB" sz="4000" dirty="0" smtClean="0"/>
              <a:t>Becoming who God intended you to be in relationship with others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5506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000" y="274638"/>
            <a:ext cx="2160000" cy="849600"/>
          </a:xfr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vert="horz" lIns="0" tIns="0" rIns="0" bIns="0" rtlCol="0" anchor="ctr">
            <a:normAutofit/>
          </a:bodyPr>
          <a:lstStyle/>
          <a:p>
            <a:r>
              <a:rPr lang="en-GB" sz="3600" dirty="0"/>
              <a:t>Preface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112568"/>
          </a:xfrm>
        </p:spPr>
        <p:txBody>
          <a:bodyPr lIns="0" tIns="0" rIns="0" bIns="0">
            <a:normAutofit lnSpcReduction="10000"/>
          </a:bodyPr>
          <a:lstStyle/>
          <a:p>
            <a:r>
              <a:rPr lang="en-GB" sz="3600" dirty="0" smtClean="0"/>
              <a:t>This </a:t>
            </a:r>
            <a:r>
              <a:rPr lang="en-GB" sz="3600" dirty="0"/>
              <a:t>material is not to be </a:t>
            </a:r>
            <a:r>
              <a:rPr lang="en-GB" sz="3600" dirty="0" smtClean="0"/>
              <a:t>adapted, shared </a:t>
            </a:r>
            <a:r>
              <a:rPr lang="en-GB" sz="3600" dirty="0"/>
              <a:t>or used </a:t>
            </a:r>
            <a:r>
              <a:rPr lang="en-GB" sz="3600" dirty="0" smtClean="0"/>
              <a:t>outside </a:t>
            </a:r>
            <a:r>
              <a:rPr lang="en-GB" sz="3600" dirty="0"/>
              <a:t>of the context of </a:t>
            </a:r>
            <a:r>
              <a:rPr lang="en-GB" sz="3600" dirty="0" smtClean="0"/>
              <a:t>either individual use or mentoring others who are part of the Engaging God programme. </a:t>
            </a:r>
          </a:p>
          <a:p>
            <a:r>
              <a:rPr lang="en-GB" sz="3600" dirty="0" smtClean="0"/>
              <a:t>The manual  </a:t>
            </a:r>
            <a:r>
              <a:rPr lang="en-GB" sz="3600" dirty="0"/>
              <a:t>remains the intellectual property of Freedom AR all hold all rights</a:t>
            </a:r>
            <a:r>
              <a:rPr lang="en-GB" sz="3600" dirty="0" smtClean="0"/>
              <a:t>.</a:t>
            </a:r>
          </a:p>
          <a:p>
            <a:r>
              <a:rPr lang="en-GB" sz="3600" dirty="0" smtClean="0"/>
              <a:t>The manual can only be used whilst continuing to participate in the Engaging God discipleship process.</a:t>
            </a: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5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 lIns="0" tIns="0" rIns="0" bIns="0">
            <a:normAutofit fontScale="85000" lnSpcReduction="10000"/>
          </a:bodyPr>
          <a:lstStyle/>
          <a:p>
            <a:r>
              <a:rPr lang="en-GB" sz="4000" dirty="0" smtClean="0"/>
              <a:t>Financial openness</a:t>
            </a:r>
          </a:p>
          <a:p>
            <a:r>
              <a:rPr lang="en-GB" sz="4000" dirty="0" smtClean="0"/>
              <a:t>There is no charge for the first 6 months</a:t>
            </a:r>
          </a:p>
          <a:p>
            <a:r>
              <a:rPr lang="en-GB" sz="4000" dirty="0"/>
              <a:t>There will be an opportunity to sow financially as well as with your time. A suggested </a:t>
            </a:r>
            <a:r>
              <a:rPr lang="en-GB" sz="4000" dirty="0" smtClean="0"/>
              <a:t>minimum donation </a:t>
            </a:r>
            <a:r>
              <a:rPr lang="en-GB" sz="4000" dirty="0"/>
              <a:t>of £5 per month would be appreciated</a:t>
            </a:r>
          </a:p>
          <a:p>
            <a:r>
              <a:rPr lang="en-GB" sz="4000" dirty="0" smtClean="0"/>
              <a:t>There will need to be a heavy investment of time and resources in development.</a:t>
            </a:r>
          </a:p>
          <a:p>
            <a:r>
              <a:rPr lang="en-GB" sz="4000" dirty="0" smtClean="0"/>
              <a:t>There will be many resources that will be made available to group members that is usually only accessed through purchasing various teaching series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19872" y="116632"/>
            <a:ext cx="2160000" cy="849600"/>
          </a:xfrm>
          <a:prstGeom prst="rect">
            <a:avLst/>
          </a:prstGeo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smtClean="0"/>
              <a:t>Preface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5901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 lIns="0" tIns="0" rIns="0" bIns="0">
            <a:normAutofit/>
          </a:bodyPr>
          <a:lstStyle/>
          <a:p>
            <a:r>
              <a:rPr lang="en-GB" sz="4000" dirty="0" smtClean="0"/>
              <a:t>After 6 months there will be a £5 per month contribution for those who just want to complete the program for personal growth. Once complete there will no further access to the materials but hopefully a lifestyle to be lived</a:t>
            </a:r>
          </a:p>
          <a:p>
            <a:r>
              <a:rPr lang="en-GB" sz="4000" dirty="0" smtClean="0"/>
              <a:t>For those wanting to mentor others there will also be a monthly contribution of £5 per month but: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19872" y="116632"/>
            <a:ext cx="2160000" cy="849600"/>
          </a:xfrm>
          <a:prstGeom prst="rect">
            <a:avLst/>
          </a:prstGeo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smtClean="0"/>
              <a:t>Preface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919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16624"/>
          </a:xfrm>
        </p:spPr>
        <p:txBody>
          <a:bodyPr lIns="0" tIns="0" rIns="0" bIns="0">
            <a:normAutofit fontScale="92500"/>
          </a:bodyPr>
          <a:lstStyle/>
          <a:p>
            <a:r>
              <a:rPr lang="en-GB" sz="4000" dirty="0"/>
              <a:t>Each mentor can also receive a maximum of £5 per month from each person they mentor if they so choose.</a:t>
            </a:r>
          </a:p>
          <a:p>
            <a:r>
              <a:rPr lang="en-GB" sz="4000" dirty="0" smtClean="0"/>
              <a:t>Each </a:t>
            </a:r>
            <a:r>
              <a:rPr lang="en-GB" sz="4000" dirty="0"/>
              <a:t>person </a:t>
            </a:r>
            <a:r>
              <a:rPr lang="en-GB" sz="4000" dirty="0" smtClean="0"/>
              <a:t>being mentored using the materials would </a:t>
            </a:r>
            <a:r>
              <a:rPr lang="en-GB" sz="4000" dirty="0"/>
              <a:t>also be expected to contribute £5 per month</a:t>
            </a:r>
          </a:p>
          <a:p>
            <a:r>
              <a:rPr lang="en-GB" sz="4000" dirty="0" smtClean="0"/>
              <a:t>Maximum </a:t>
            </a:r>
            <a:r>
              <a:rPr lang="en-GB" sz="4000" dirty="0" smtClean="0"/>
              <a:t>cost </a:t>
            </a:r>
            <a:r>
              <a:rPr lang="en-GB" sz="4000" dirty="0"/>
              <a:t>of £10 per person per month</a:t>
            </a:r>
          </a:p>
          <a:p>
            <a:r>
              <a:rPr lang="en-GB" sz="4000" dirty="0" smtClean="0"/>
              <a:t>You would be encouraged to recruit others to mentor 1 to 1 or in groups of up to 12.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19872" y="116632"/>
            <a:ext cx="2160000" cy="849600"/>
          </a:xfrm>
          <a:prstGeom prst="rect">
            <a:avLst/>
          </a:prstGeom>
          <a:gradFill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</a:gra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smtClean="0"/>
              <a:t>Preface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454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5306</TotalTime>
  <Words>1182</Words>
  <Application>Microsoft Office PowerPoint</Application>
  <PresentationFormat>On-screen Show (4:3)</PresentationFormat>
  <Paragraphs>205</Paragraphs>
  <Slides>29</Slides>
  <Notes>0</Notes>
  <HiddenSlides>9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Engaging God on the Heavenly Pathways of Relationship and Responsibility</vt:lpstr>
      <vt:lpstr>Index</vt:lpstr>
      <vt:lpstr>Preface</vt:lpstr>
      <vt:lpstr>Preface</vt:lpstr>
      <vt:lpstr>Preface</vt:lpstr>
      <vt:lpstr>Preface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use this manual</vt:lpstr>
      <vt:lpstr>How to use this manual</vt:lpstr>
      <vt:lpstr>PowerPoint Presentation</vt:lpstr>
      <vt:lpstr>How to use this manual</vt:lpstr>
      <vt:lpstr>How to use this manual</vt:lpstr>
      <vt:lpstr>How to use this manual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God on the Pathways of Relationship and Responsibility</dc:title>
  <dc:creator>Mike Parsons</dc:creator>
  <cp:lastModifiedBy>Mike Parsons</cp:lastModifiedBy>
  <cp:revision>62</cp:revision>
  <dcterms:created xsi:type="dcterms:W3CDTF">2014-06-12T11:14:41Z</dcterms:created>
  <dcterms:modified xsi:type="dcterms:W3CDTF">2014-08-27T08:44:37Z</dcterms:modified>
</cp:coreProperties>
</file>